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showGuides="1">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AEAE03-0D6F-4ADD-9D0F-593BB6BEAB7B}" type="datetimeFigureOut">
              <a:rPr lang="es-MX" smtClean="0"/>
              <a:t>16/03/2019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B5878D-98B6-4CA2-9B84-4C3EFD6F90FC}" type="slidenum">
              <a:rPr lang="es-MX" smtClean="0"/>
              <a:t>‹Nº›</a:t>
            </a:fld>
            <a:endParaRPr lang="es-MX"/>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AEAE03-0D6F-4ADD-9D0F-593BB6BEAB7B}" type="datetimeFigureOut">
              <a:rPr lang="es-MX" smtClean="0"/>
              <a:t>16/03/2019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AEAE03-0D6F-4ADD-9D0F-593BB6BEAB7B}" type="datetimeFigureOut">
              <a:rPr lang="es-MX" smtClean="0"/>
              <a:t>16/03/2019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4998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3464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8543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1910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6651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4080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04351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1606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AEAE03-0D6F-4ADD-9D0F-593BB6BEAB7B}" type="datetimeFigureOut">
              <a:rPr lang="es-MX" smtClean="0"/>
              <a:t>16/03/2019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79631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395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8800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45942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18134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1885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55444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0731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18103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5356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BAEAE03-0D6F-4ADD-9D0F-593BB6BEAB7B}" type="datetimeFigureOut">
              <a:rPr lang="es-MX" smtClean="0"/>
              <a:t>16/03/2019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B5878D-98B6-4CA2-9B84-4C3EFD6F90FC}" type="slidenum">
              <a:rPr lang="es-MX" smtClean="0"/>
              <a:t>‹Nº›</a:t>
            </a:fld>
            <a:endParaRPr lang="es-MX"/>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0638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88290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3690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964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9BAEAE03-0D6F-4ADD-9D0F-593BB6BEAB7B}" type="datetimeFigureOut">
              <a:rPr lang="es-MX" smtClean="0"/>
              <a:t>16/03/2019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BAEAE03-0D6F-4ADD-9D0F-593BB6BEAB7B}" type="datetimeFigureOut">
              <a:rPr lang="es-MX" smtClean="0"/>
              <a:t>16/03/2019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5B5878D-98B6-4CA2-9B84-4C3EFD6F90FC}" type="slidenum">
              <a:rPr lang="es-MX" smtClean="0"/>
              <a:t>‹Nº›</a:t>
            </a:fld>
            <a:endParaRPr lang="es-MX"/>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BAEAE03-0D6F-4ADD-9D0F-593BB6BEAB7B}" type="datetimeFigureOut">
              <a:rPr lang="es-MX" smtClean="0"/>
              <a:t>16/03/2019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EAE03-0D6F-4ADD-9D0F-593BB6BEAB7B}" type="datetimeFigureOut">
              <a:rPr lang="es-MX" smtClean="0"/>
              <a:t>16/03/2019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AEAE03-0D6F-4ADD-9D0F-593BB6BEAB7B}" type="datetimeFigureOut">
              <a:rPr lang="es-MX" smtClean="0"/>
              <a:t>16/03/2019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B5878D-98B6-4CA2-9B84-4C3EFD6F90FC}" type="slidenum">
              <a:rPr lang="es-MX" smtClean="0"/>
              <a:t>‹Nº›</a:t>
            </a:fld>
            <a:endParaRPr lang="es-MX"/>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AEAE03-0D6F-4ADD-9D0F-593BB6BEAB7B}" type="datetimeFigureOut">
              <a:rPr lang="es-MX" smtClean="0"/>
              <a:t>16/03/2019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B5878D-98B6-4CA2-9B84-4C3EFD6F90F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BAEAE03-0D6F-4ADD-9D0F-593BB6BEAB7B}" type="datetimeFigureOut">
              <a:rPr lang="es-MX" smtClean="0"/>
              <a:t>16/03/2019</a:t>
            </a:fld>
            <a:endParaRPr lang="es-MX"/>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MX"/>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5B5878D-98B6-4CA2-9B84-4C3EFD6F90FC}" type="slidenum">
              <a:rPr lang="es-MX" smtClean="0"/>
              <a:t>‹Nº›</a:t>
            </a:fld>
            <a:endParaRPr lang="es-MX"/>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11991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FADB5-4DEB-468E-BDB2-97DCA55B292F}" type="datetimeFigureOut">
              <a:rPr lang="es-MX" smtClean="0">
                <a:solidFill>
                  <a:prstClr val="black">
                    <a:tint val="75000"/>
                  </a:prstClr>
                </a:solidFill>
              </a:rPr>
              <a:pPr/>
              <a:t>16/03/2019</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61F4C-C487-46D6-A647-C87EFFBCD9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85556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cumbrepuebloscop20.org/medio-ambiente/contaminacion/agu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lpobj0vVjY"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8.xml"/><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www.zocalo.com.mx/opinion/opi-interna/la-fundacion-de-saltillo-1361176218"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s://definicion.de/agua-potabl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13625" y="404664"/>
            <a:ext cx="7128792" cy="6001643"/>
          </a:xfrm>
          <a:prstGeom prst="rect">
            <a:avLst/>
          </a:prstGeom>
        </p:spPr>
        <p:txBody>
          <a:bodyPr wrap="square">
            <a:spAutoFit/>
          </a:bodyPr>
          <a:lstStyle/>
          <a:p>
            <a:pPr algn="ctr"/>
            <a:r>
              <a:rPr lang="es-MX" sz="1200" b="1" dirty="0">
                <a:solidFill>
                  <a:prstClr val="black"/>
                </a:solidFill>
                <a:latin typeface="Times New Roman" panose="02020603050405020304" pitchFamily="18" charset="0"/>
                <a:cs typeface="Times New Roman" panose="02020603050405020304" pitchFamily="18" charset="0"/>
              </a:rPr>
              <a:t>ESCUELA NORMAL DE EDUCACIÓN </a:t>
            </a:r>
            <a:r>
              <a:rPr lang="es-MX" sz="1200" b="1" dirty="0" smtClean="0">
                <a:solidFill>
                  <a:prstClr val="black"/>
                </a:solidFill>
                <a:latin typeface="Times New Roman" panose="02020603050405020304" pitchFamily="18" charset="0"/>
                <a:cs typeface="Times New Roman" panose="02020603050405020304" pitchFamily="18" charset="0"/>
              </a:rPr>
              <a:t>PREESCOLAR</a:t>
            </a:r>
            <a:br>
              <a:rPr lang="es-MX" sz="1200" b="1" dirty="0" smtClean="0">
                <a:solidFill>
                  <a:prstClr val="black"/>
                </a:solidFill>
                <a:latin typeface="Times New Roman" panose="02020603050405020304" pitchFamily="18" charset="0"/>
                <a:cs typeface="Times New Roman" panose="02020603050405020304" pitchFamily="18" charset="0"/>
              </a:rPr>
            </a:br>
            <a:r>
              <a:rPr lang="es-MX" sz="1200" b="1" dirty="0" smtClean="0">
                <a:solidFill>
                  <a:prstClr val="black"/>
                </a:solidFill>
                <a:latin typeface="Times New Roman" panose="02020603050405020304" pitchFamily="18" charset="0"/>
                <a:cs typeface="Times New Roman" panose="02020603050405020304" pitchFamily="18" charset="0"/>
              </a:rPr>
              <a:t>Licenciatura en Educación Preescolar.</a:t>
            </a:r>
            <a:br>
              <a:rPr lang="es-MX" sz="1200" b="1" dirty="0" smtClean="0">
                <a:solidFill>
                  <a:prstClr val="black"/>
                </a:solidFill>
                <a:latin typeface="Times New Roman" panose="02020603050405020304" pitchFamily="18" charset="0"/>
                <a:cs typeface="Times New Roman" panose="02020603050405020304" pitchFamily="18" charset="0"/>
              </a:rPr>
            </a:br>
            <a:r>
              <a:rPr lang="es-MX" sz="1200" b="1" dirty="0" smtClean="0">
                <a:solidFill>
                  <a:prstClr val="black"/>
                </a:solidFill>
                <a:latin typeface="Times New Roman" panose="02020603050405020304" pitchFamily="18" charset="0"/>
                <a:cs typeface="Times New Roman" panose="02020603050405020304" pitchFamily="18" charset="0"/>
              </a:rPr>
              <a:t>Ciclo Escolar 2018 - 2019</a:t>
            </a: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b="1" dirty="0" smtClean="0">
              <a:solidFill>
                <a:prstClr val="black"/>
              </a:solidFill>
              <a:latin typeface="Times New Roman" panose="02020603050405020304" pitchFamily="18" charset="0"/>
              <a:cs typeface="Times New Roman" panose="02020603050405020304" pitchFamily="18" charset="0"/>
            </a:endParaRPr>
          </a:p>
          <a:p>
            <a:pPr algn="ctr"/>
            <a:endParaRPr lang="es-MX" sz="1200" b="1" dirty="0" smtClean="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Nombre del </a:t>
            </a:r>
            <a:r>
              <a:rPr lang="es-MX" sz="1200" b="1" dirty="0" smtClean="0">
                <a:solidFill>
                  <a:prstClr val="black"/>
                </a:solidFill>
                <a:latin typeface="Times New Roman" panose="02020603050405020304" pitchFamily="18" charset="0"/>
                <a:cs typeface="Times New Roman" panose="02020603050405020304" pitchFamily="18" charset="0"/>
              </a:rPr>
              <a:t>alumno:</a:t>
            </a:r>
            <a:r>
              <a:rPr lang="es-MX" sz="1200" dirty="0">
                <a:solidFill>
                  <a:prstClr val="black"/>
                </a:solidFill>
                <a:latin typeface="Times New Roman" panose="02020603050405020304" pitchFamily="18" charset="0"/>
                <a:cs typeface="Times New Roman" panose="02020603050405020304" pitchFamily="18" charset="0"/>
              </a:rPr>
              <a:t>  </a:t>
            </a:r>
            <a:r>
              <a:rPr lang="es-MX" sz="1200" dirty="0" smtClean="0">
                <a:solidFill>
                  <a:prstClr val="black"/>
                </a:solidFill>
                <a:latin typeface="Times New Roman" panose="02020603050405020304" pitchFamily="18" charset="0"/>
                <a:cs typeface="Times New Roman" panose="02020603050405020304" pitchFamily="18" charset="0"/>
              </a:rPr>
              <a:t/>
            </a:r>
            <a:br>
              <a:rPr lang="es-MX" sz="1200" dirty="0" smtClean="0">
                <a:solidFill>
                  <a:prstClr val="black"/>
                </a:solidFill>
                <a:latin typeface="Times New Roman" panose="02020603050405020304" pitchFamily="18" charset="0"/>
                <a:cs typeface="Times New Roman" panose="02020603050405020304" pitchFamily="18" charset="0"/>
              </a:rPr>
            </a:br>
            <a:r>
              <a:rPr lang="es-MX" sz="1200" dirty="0" smtClean="0">
                <a:solidFill>
                  <a:prstClr val="black"/>
                </a:solidFill>
                <a:latin typeface="Times New Roman" panose="02020603050405020304" pitchFamily="18" charset="0"/>
                <a:cs typeface="Times New Roman" panose="02020603050405020304" pitchFamily="18" charset="0"/>
              </a:rPr>
              <a:t>Luisa Lucía Hernández Cruz</a:t>
            </a: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Grado y sección:  </a:t>
            </a:r>
            <a:r>
              <a:rPr lang="es-MX" sz="1200" dirty="0" smtClean="0">
                <a:solidFill>
                  <a:prstClr val="black"/>
                </a:solidFill>
                <a:latin typeface="Times New Roman" panose="02020603050405020304" pitchFamily="18" charset="0"/>
                <a:cs typeface="Times New Roman" panose="02020603050405020304" pitchFamily="18" charset="0"/>
              </a:rPr>
              <a:t>2 “A”		</a:t>
            </a:r>
            <a:r>
              <a:rPr lang="es-MX" sz="1200" b="1" dirty="0" smtClean="0">
                <a:solidFill>
                  <a:prstClr val="black"/>
                </a:solidFill>
                <a:latin typeface="Times New Roman" panose="02020603050405020304" pitchFamily="18" charset="0"/>
                <a:cs typeface="Times New Roman" panose="02020603050405020304" pitchFamily="18" charset="0"/>
              </a:rPr>
              <a:t>No. Lista: </a:t>
            </a:r>
            <a:r>
              <a:rPr lang="es-MX" sz="1200" dirty="0" smtClean="0">
                <a:solidFill>
                  <a:prstClr val="black"/>
                </a:solidFill>
                <a:latin typeface="Times New Roman" panose="02020603050405020304" pitchFamily="18" charset="0"/>
                <a:cs typeface="Times New Roman" panose="02020603050405020304" pitchFamily="18" charset="0"/>
              </a:rPr>
              <a:t>12</a:t>
            </a: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Materia</a:t>
            </a:r>
            <a:r>
              <a:rPr lang="es-MX" sz="1200" b="1" dirty="0" smtClean="0">
                <a:solidFill>
                  <a:prstClr val="black"/>
                </a:solidFill>
                <a:latin typeface="Times New Roman" panose="02020603050405020304" pitchFamily="18" charset="0"/>
                <a:cs typeface="Times New Roman" panose="02020603050405020304" pitchFamily="18" charset="0"/>
              </a:rPr>
              <a:t>:</a:t>
            </a:r>
          </a:p>
          <a:p>
            <a:pPr algn="ctr"/>
            <a:r>
              <a:rPr lang="es-MX" sz="1200" b="1" dirty="0" smtClean="0">
                <a:solidFill>
                  <a:prstClr val="black"/>
                </a:solidFill>
                <a:latin typeface="Times New Roman" panose="02020603050405020304" pitchFamily="18" charset="0"/>
                <a:cs typeface="Times New Roman" panose="02020603050405020304" pitchFamily="18" charset="0"/>
              </a:rPr>
              <a:t> </a:t>
            </a:r>
            <a:r>
              <a:rPr lang="es-MX" sz="1200" dirty="0">
                <a:solidFill>
                  <a:prstClr val="black"/>
                </a:solidFill>
                <a:latin typeface="Times New Roman" panose="02020603050405020304" pitchFamily="18" charset="0"/>
                <a:cs typeface="Times New Roman" panose="02020603050405020304" pitchFamily="18" charset="0"/>
              </a:rPr>
              <a:t>Educación histórica en el aula</a:t>
            </a: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Docente: </a:t>
            </a:r>
            <a:endParaRPr lang="es-MX" sz="1200" b="1" dirty="0" smtClean="0">
              <a:solidFill>
                <a:prstClr val="black"/>
              </a:solidFill>
              <a:latin typeface="Times New Roman" panose="02020603050405020304" pitchFamily="18" charset="0"/>
              <a:cs typeface="Times New Roman" panose="02020603050405020304" pitchFamily="18" charset="0"/>
            </a:endParaRPr>
          </a:p>
          <a:p>
            <a:pPr algn="ctr"/>
            <a:r>
              <a:rPr lang="es-MX" sz="1200" dirty="0" smtClean="0">
                <a:solidFill>
                  <a:prstClr val="black"/>
                </a:solidFill>
                <a:latin typeface="Times New Roman" panose="02020603050405020304" pitchFamily="18" charset="0"/>
                <a:cs typeface="Times New Roman" panose="02020603050405020304" pitchFamily="18" charset="0"/>
              </a:rPr>
              <a:t>Narciso </a:t>
            </a:r>
            <a:r>
              <a:rPr lang="es-MX" sz="1200" dirty="0">
                <a:solidFill>
                  <a:prstClr val="black"/>
                </a:solidFill>
                <a:latin typeface="Times New Roman" panose="02020603050405020304" pitchFamily="18" charset="0"/>
                <a:cs typeface="Times New Roman" panose="02020603050405020304" pitchFamily="18" charset="0"/>
              </a:rPr>
              <a:t>Rodríguez Espinosa </a:t>
            </a:r>
            <a:endParaRPr lang="es-MX" sz="1200" dirty="0" smtClean="0">
              <a:solidFill>
                <a:prstClr val="black"/>
              </a:solidFill>
              <a:latin typeface="Times New Roman" panose="02020603050405020304" pitchFamily="18" charset="0"/>
              <a:cs typeface="Times New Roman" panose="02020603050405020304" pitchFamily="18" charset="0"/>
            </a:endParaRPr>
          </a:p>
          <a:p>
            <a:pPr algn="ctr"/>
            <a:endParaRPr lang="es-MX" sz="1200" dirty="0" smtClean="0">
              <a:solidFill>
                <a:prstClr val="black"/>
              </a:solidFill>
              <a:latin typeface="Times New Roman" panose="02020603050405020304" pitchFamily="18" charset="0"/>
              <a:cs typeface="Times New Roman" panose="02020603050405020304" pitchFamily="18" charset="0"/>
            </a:endParaRPr>
          </a:p>
          <a:p>
            <a:pPr algn="ctr"/>
            <a:r>
              <a:rPr lang="es-MX" sz="1200" b="1" dirty="0" smtClean="0">
                <a:solidFill>
                  <a:prstClr val="black"/>
                </a:solidFill>
                <a:latin typeface="Times New Roman" panose="02020603050405020304" pitchFamily="18" charset="0"/>
                <a:cs typeface="Times New Roman" panose="02020603050405020304" pitchFamily="18" charset="0"/>
              </a:rPr>
              <a:t>U´NIDAD </a:t>
            </a:r>
            <a:r>
              <a:rPr lang="es-MX" sz="1200" b="1" dirty="0">
                <a:solidFill>
                  <a:prstClr val="black"/>
                </a:solidFill>
                <a:latin typeface="Times New Roman" panose="02020603050405020304" pitchFamily="18" charset="0"/>
                <a:cs typeface="Times New Roman" panose="02020603050405020304" pitchFamily="18" charset="0"/>
              </a:rPr>
              <a:t>1</a:t>
            </a:r>
            <a:r>
              <a:rPr lang="es-MX" sz="1200" b="1" dirty="0" smtClean="0">
                <a:solidFill>
                  <a:prstClr val="black"/>
                </a:solidFill>
                <a:latin typeface="Times New Roman" panose="02020603050405020304" pitchFamily="18" charset="0"/>
                <a:cs typeface="Times New Roman" panose="02020603050405020304" pitchFamily="18" charset="0"/>
              </a:rPr>
              <a:t>: </a:t>
            </a:r>
            <a:br>
              <a:rPr lang="es-MX" sz="1200" b="1" dirty="0" smtClean="0">
                <a:solidFill>
                  <a:prstClr val="black"/>
                </a:solidFill>
                <a:latin typeface="Times New Roman" panose="02020603050405020304" pitchFamily="18" charset="0"/>
                <a:cs typeface="Times New Roman" panose="02020603050405020304" pitchFamily="18" charset="0"/>
              </a:rPr>
            </a:br>
            <a:r>
              <a:rPr lang="es-MX" sz="1200" b="1" dirty="0" smtClean="0">
                <a:solidFill>
                  <a:prstClr val="black"/>
                </a:solidFill>
                <a:latin typeface="Times New Roman" panose="02020603050405020304" pitchFamily="18" charset="0"/>
                <a:cs typeface="Times New Roman" panose="02020603050405020304" pitchFamily="18" charset="0"/>
              </a:rPr>
              <a:t>LA </a:t>
            </a:r>
            <a:r>
              <a:rPr lang="es-MX" sz="1200" b="1" dirty="0">
                <a:solidFill>
                  <a:prstClr val="black"/>
                </a:solidFill>
                <a:latin typeface="Times New Roman" panose="02020603050405020304" pitchFamily="18" charset="0"/>
                <a:cs typeface="Times New Roman" panose="02020603050405020304" pitchFamily="18" charset="0"/>
              </a:rPr>
              <a:t>HISTORIA EN LA EDUCACIÓN BÁSICA: REFERENTES PARA SU ANÁLISIS. </a:t>
            </a: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smtClean="0">
                <a:solidFill>
                  <a:prstClr val="black"/>
                </a:solidFill>
                <a:latin typeface="Times New Roman" panose="02020603050405020304" pitchFamily="18" charset="0"/>
                <a:cs typeface="Times New Roman" panose="02020603050405020304" pitchFamily="18" charset="0"/>
              </a:rPr>
              <a:t>Trabajo de Unidad:</a:t>
            </a:r>
            <a:br>
              <a:rPr lang="es-MX" sz="1200" b="1" dirty="0" smtClean="0">
                <a:solidFill>
                  <a:prstClr val="black"/>
                </a:solidFill>
                <a:latin typeface="Times New Roman" panose="02020603050405020304" pitchFamily="18" charset="0"/>
                <a:cs typeface="Times New Roman" panose="02020603050405020304" pitchFamily="18" charset="0"/>
              </a:rPr>
            </a:br>
            <a:r>
              <a:rPr lang="es-MX" sz="1200" b="1" dirty="0" smtClean="0">
                <a:solidFill>
                  <a:prstClr val="black"/>
                </a:solidFill>
                <a:latin typeface="Times New Roman" panose="02020603050405020304" pitchFamily="18" charset="0"/>
                <a:cs typeface="Times New Roman" panose="02020603050405020304" pitchFamily="18" charset="0"/>
              </a:rPr>
              <a:t> </a:t>
            </a:r>
            <a:r>
              <a:rPr lang="es-MX" sz="1200" dirty="0">
                <a:solidFill>
                  <a:prstClr val="black"/>
                </a:solidFill>
                <a:latin typeface="Times New Roman" panose="02020603050405020304" pitchFamily="18" charset="0"/>
                <a:cs typeface="Times New Roman" panose="02020603050405020304" pitchFamily="18" charset="0"/>
              </a:rPr>
              <a:t>3 Fichas de procesos históricos </a:t>
            </a: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Competencias: </a:t>
            </a:r>
            <a:r>
              <a:rPr lang="es-MX" sz="1200" b="1" dirty="0" smtClean="0">
                <a:solidFill>
                  <a:prstClr val="black"/>
                </a:solidFill>
                <a:latin typeface="Times New Roman" panose="02020603050405020304" pitchFamily="18" charset="0"/>
                <a:cs typeface="Times New Roman" panose="02020603050405020304" pitchFamily="18" charset="0"/>
              </a:rPr>
              <a:t/>
            </a:r>
            <a:br>
              <a:rPr lang="es-MX" sz="1200" b="1" dirty="0" smtClean="0">
                <a:solidFill>
                  <a:prstClr val="black"/>
                </a:solidFill>
                <a:latin typeface="Times New Roman" panose="02020603050405020304" pitchFamily="18" charset="0"/>
                <a:cs typeface="Times New Roman" panose="02020603050405020304" pitchFamily="18" charset="0"/>
              </a:rPr>
            </a:br>
            <a:endParaRPr lang="es-MX" sz="1200" b="1" dirty="0" smtClean="0">
              <a:solidFill>
                <a:prstClr val="black"/>
              </a:solidFill>
              <a:latin typeface="Times New Roman" panose="02020603050405020304" pitchFamily="18" charset="0"/>
              <a:cs typeface="Times New Roman" panose="02020603050405020304" pitchFamily="18" charset="0"/>
            </a:endParaRPr>
          </a:p>
          <a:p>
            <a:pPr marL="171450" indent="-171450" algn="ctr">
              <a:buFont typeface="Courier New" panose="02070309020205020404" pitchFamily="49" charset="0"/>
              <a:buChar char="o"/>
            </a:pPr>
            <a:r>
              <a:rPr lang="es-MX" sz="1200" dirty="0" smtClean="0">
                <a:solidFill>
                  <a:prstClr val="black"/>
                </a:solidFill>
                <a:latin typeface="Times New Roman" panose="02020603050405020304" pitchFamily="18" charset="0"/>
                <a:cs typeface="Times New Roman" panose="02020603050405020304" pitchFamily="18" charset="0"/>
              </a:rPr>
              <a:t>Asume </a:t>
            </a:r>
            <a:r>
              <a:rPr lang="es-MX" sz="1200" dirty="0">
                <a:solidFill>
                  <a:prstClr val="black"/>
                </a:solidFill>
                <a:latin typeface="Times New Roman" panose="02020603050405020304" pitchFamily="18" charset="0"/>
                <a:cs typeface="Times New Roman" panose="02020603050405020304" pitchFamily="18" charset="0"/>
              </a:rPr>
              <a:t>la historia como forma específica de conocimiento con su propia lógica, nociones, objetos de estudio, fuentes, mecanismos de corroboración y validación; a través de una aproximación al trabajo </a:t>
            </a:r>
          </a:p>
          <a:p>
            <a:pPr marL="171450" indent="-171450" algn="ctr">
              <a:buFont typeface="Courier New" panose="02070309020205020404" pitchFamily="49" charset="0"/>
              <a:buChar char="o"/>
            </a:pPr>
            <a:endParaRPr lang="es-MX" sz="1200" dirty="0">
              <a:solidFill>
                <a:prstClr val="black"/>
              </a:solidFill>
              <a:latin typeface="Times New Roman" panose="02020603050405020304" pitchFamily="18" charset="0"/>
              <a:cs typeface="Times New Roman" panose="02020603050405020304" pitchFamily="18" charset="0"/>
            </a:endParaRPr>
          </a:p>
          <a:p>
            <a:pPr marL="171450" indent="-171450" algn="ctr">
              <a:buFont typeface="Courier New" panose="02070309020205020404" pitchFamily="49" charset="0"/>
              <a:buChar char="o"/>
            </a:pPr>
            <a:r>
              <a:rPr lang="es-MX" sz="1200" dirty="0">
                <a:solidFill>
                  <a:prstClr val="black"/>
                </a:solidFill>
                <a:latin typeface="Times New Roman" panose="02020603050405020304" pitchFamily="18" charset="0"/>
                <a:cs typeface="Times New Roman" panose="02020603050405020304" pitchFamily="18" charset="0"/>
              </a:rPr>
              <a:t>Asume que la educación histórica se centra en el desarrollo del pensamiento histórico y el aprendizaje de la historia en los alumnos a partir del trabajo con fuentes primarias. </a:t>
            </a:r>
          </a:p>
          <a:p>
            <a:pPr algn="ctr"/>
            <a:endParaRPr lang="es-MX" sz="1200" b="1" dirty="0">
              <a:solidFill>
                <a:prstClr val="black"/>
              </a:solidFill>
              <a:latin typeface="Times New Roman" panose="02020603050405020304" pitchFamily="18" charset="0"/>
              <a:cs typeface="Times New Roman" panose="02020603050405020304" pitchFamily="18"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968" y="1182226"/>
            <a:ext cx="891080" cy="662598"/>
          </a:xfrm>
          <a:prstGeom prst="rect">
            <a:avLst/>
          </a:prstGeom>
        </p:spPr>
      </p:pic>
    </p:spTree>
    <p:extLst>
      <p:ext uri="{BB962C8B-B14F-4D97-AF65-F5344CB8AC3E}">
        <p14:creationId xmlns:p14="http://schemas.microsoft.com/office/powerpoint/2010/main" val="60012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alternativo"/>
          <p:cNvSpPr/>
          <p:nvPr/>
        </p:nvSpPr>
        <p:spPr>
          <a:xfrm>
            <a:off x="1115616" y="144016"/>
            <a:ext cx="6912768" cy="40466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3200" b="1" dirty="0" smtClean="0"/>
              <a:t>CONTAMINACIÓN DEL AGUA</a:t>
            </a:r>
            <a:endParaRPr lang="es-MX" sz="3200" b="1" dirty="0"/>
          </a:p>
        </p:txBody>
      </p:sp>
      <p:sp>
        <p:nvSpPr>
          <p:cNvPr id="4" name="3 Rectángulo"/>
          <p:cNvSpPr/>
          <p:nvPr/>
        </p:nvSpPr>
        <p:spPr>
          <a:xfrm>
            <a:off x="72008" y="727536"/>
            <a:ext cx="8964488" cy="1200329"/>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CIENTÍFICO:</a:t>
            </a:r>
          </a:p>
          <a:p>
            <a:pPr>
              <a:lnSpc>
                <a:spcPct val="150000"/>
              </a:lnSpc>
            </a:pPr>
            <a:r>
              <a:rPr lang="es-MX" sz="1200" dirty="0" smtClean="0"/>
              <a:t>Este tipo de contaminación puede definirse de muchas formas, una de ellas y la más común es que hace referencia a la acumulación de una o más sustancias ajenas al agua que se han recolectado hasta tal magnitud que van generando una gran cantidad de consecuencias; entre las cuales se incluye el desequilibrio en la vida de seres vivos como animales, plantas e incluso personas susceptibles de distintas enfermedades.</a:t>
            </a:r>
          </a:p>
        </p:txBody>
      </p:sp>
      <p:sp>
        <p:nvSpPr>
          <p:cNvPr id="5" name="4 Rectángulo"/>
          <p:cNvSpPr/>
          <p:nvPr/>
        </p:nvSpPr>
        <p:spPr>
          <a:xfrm>
            <a:off x="72008" y="2132856"/>
            <a:ext cx="8964488" cy="646331"/>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PARA EL NIÑO:</a:t>
            </a:r>
            <a:r>
              <a:rPr lang="es-MX" sz="1200" dirty="0" smtClean="0"/>
              <a:t/>
            </a:r>
            <a:br>
              <a:rPr lang="es-MX" sz="1200" dirty="0" smtClean="0"/>
            </a:br>
            <a:r>
              <a:rPr lang="es-MX" sz="1200" dirty="0" smtClean="0"/>
              <a:t> Es cuando el ser humano introduce basura o sustancias al agua que hacen que esta se ensucie y dañe la salud de los animales o humanos.</a:t>
            </a:r>
            <a:endParaRPr lang="es-MX" sz="1200" b="1" dirty="0" smtClean="0"/>
          </a:p>
        </p:txBody>
      </p:sp>
      <p:graphicFrame>
        <p:nvGraphicFramePr>
          <p:cNvPr id="7" name="6 Tabla"/>
          <p:cNvGraphicFramePr>
            <a:graphicFrameLocks noGrp="1"/>
          </p:cNvGraphicFramePr>
          <p:nvPr>
            <p:extLst>
              <p:ext uri="{D42A27DB-BD31-4B8C-83A1-F6EECF244321}">
                <p14:modId xmlns:p14="http://schemas.microsoft.com/office/powerpoint/2010/main" val="3652574591"/>
              </p:ext>
            </p:extLst>
          </p:nvPr>
        </p:nvGraphicFramePr>
        <p:xfrm>
          <a:off x="179512" y="2924944"/>
          <a:ext cx="8712969" cy="3474720"/>
        </p:xfrm>
        <a:graphic>
          <a:graphicData uri="http://schemas.openxmlformats.org/drawingml/2006/table">
            <a:tbl>
              <a:tblPr firstRow="1" bandRow="1">
                <a:tableStyleId>{00A15C55-8517-42AA-B614-E9B94910E393}</a:tableStyleId>
              </a:tblPr>
              <a:tblGrid>
                <a:gridCol w="4156646"/>
                <a:gridCol w="1438839"/>
                <a:gridCol w="1039162"/>
                <a:gridCol w="2078322"/>
              </a:tblGrid>
              <a:tr h="2567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Actividades, organización y consignas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Recursos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Día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Aprendizaje esperado</a:t>
                      </a:r>
                      <a:endParaRPr lang="es-MX" sz="1200" b="1" dirty="0">
                        <a:latin typeface="+mn-lt"/>
                        <a:cs typeface="Times New Roman" panose="02020603050405020304" pitchFamily="18" charset="0"/>
                      </a:endParaRPr>
                    </a:p>
                  </a:txBody>
                  <a:tcPr anchor="ctr"/>
                </a:tc>
              </a:tr>
              <a:tr h="31276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effectLst/>
                          <a:uLnTx/>
                          <a:uFillTx/>
                          <a:latin typeface="+mn-lt"/>
                        </a:rPr>
                        <a:t>TALLER “BURBUJAS MÁGICAS”:</a:t>
                      </a:r>
                      <a:r>
                        <a:rPr kumimoji="0" lang="es-MX" sz="1200" u="none" strike="noStrike" kern="1200" cap="none" spc="0" normalizeH="0" baseline="0" noProof="0" dirty="0" smtClean="0">
                          <a:ln>
                            <a:noFill/>
                          </a:ln>
                          <a:effectLst/>
                          <a:uLnTx/>
                          <a:uFillTx/>
                          <a:latin typeface="+mn-lt"/>
                        </a:rPr>
                        <a:t/>
                      </a:r>
                      <a:br>
                        <a:rPr kumimoji="0" lang="es-MX" sz="1200" u="none" strike="noStrike" kern="1200" cap="none" spc="0" normalizeH="0" baseline="0" noProof="0" dirty="0" smtClean="0">
                          <a:ln>
                            <a:noFill/>
                          </a:ln>
                          <a:effectLst/>
                          <a:uLnTx/>
                          <a:uFillTx/>
                          <a:latin typeface="+mn-lt"/>
                        </a:rPr>
                      </a:br>
                      <a:r>
                        <a:rPr kumimoji="0" lang="es-MX" sz="1200" u="none" strike="noStrike" kern="1200" cap="none" spc="0" normalizeH="0" baseline="0" noProof="0" dirty="0" smtClean="0">
                          <a:ln>
                            <a:noFill/>
                          </a:ln>
                          <a:effectLst/>
                          <a:uLnTx/>
                          <a:uFillTx/>
                          <a:latin typeface="+mn-lt"/>
                        </a:rPr>
                        <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Inicio: </a:t>
                      </a:r>
                      <a:r>
                        <a:rPr lang="es-MX" sz="1200" baseline="0" dirty="0" smtClean="0">
                          <a:latin typeface="+mn-lt"/>
                        </a:rPr>
                        <a:t>Observa el material que se presenta y escucha indicaciones (Vamos a realizar una sustancia que nos permita hacer burbujas mágicas y relacionar la contaminación del agua por las sustancias utilizadas)</a:t>
                      </a:r>
                      <a:r>
                        <a:rPr kumimoji="0" lang="es-MX" sz="1200" u="none" strike="noStrike" kern="1200" cap="none" spc="0" normalizeH="0" baseline="0" noProof="0" dirty="0" smtClean="0">
                          <a:ln>
                            <a:noFill/>
                          </a:ln>
                          <a:effectLst/>
                          <a:uLnTx/>
                          <a:uFillTx/>
                          <a:latin typeface="+mn-lt"/>
                        </a:rPr>
                        <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Desarrollo:</a:t>
                      </a:r>
                      <a:r>
                        <a:rPr lang="es-MX" sz="1200" baseline="0" dirty="0" smtClean="0">
                          <a:latin typeface="+mn-lt"/>
                        </a:rPr>
                        <a:t>Sigue </a:t>
                      </a:r>
                      <a:r>
                        <a:rPr lang="es-MX" sz="1200" baseline="0" dirty="0" smtClean="0">
                          <a:latin typeface="+mn-lt"/>
                        </a:rPr>
                        <a:t>las instrucciones que da la educadora para realizar sus burbujas mágicas.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Paso 1: Agregar agua hasta la mitad del recipiente.</a:t>
                      </a:r>
                      <a:br>
                        <a:rPr kumimoji="0" lang="es-MX" sz="1200" u="none" strike="noStrike" kern="1200" cap="none" spc="0" normalizeH="0" baseline="0" noProof="0" dirty="0" smtClean="0">
                          <a:ln>
                            <a:noFill/>
                          </a:ln>
                          <a:effectLst/>
                          <a:uLnTx/>
                          <a:uFillTx/>
                          <a:latin typeface="+mn-lt"/>
                        </a:rPr>
                      </a:br>
                      <a:r>
                        <a:rPr kumimoji="0" lang="es-MX" sz="1200" u="none" strike="noStrike" kern="1200" cap="none" spc="0" normalizeH="0" baseline="0" noProof="0" dirty="0" smtClean="0">
                          <a:ln>
                            <a:noFill/>
                          </a:ln>
                          <a:effectLst/>
                          <a:uLnTx/>
                          <a:uFillTx/>
                          <a:latin typeface="+mn-lt"/>
                        </a:rPr>
                        <a:t>Paso 2: Agregar 3 cucharadas de miel y mezcla hasta que esté bien disuelta en el agua.</a:t>
                      </a:r>
                      <a:br>
                        <a:rPr kumimoji="0" lang="es-MX" sz="1200" u="none" strike="noStrike" kern="1200" cap="none" spc="0" normalizeH="0" baseline="0" noProof="0" dirty="0" smtClean="0">
                          <a:ln>
                            <a:noFill/>
                          </a:ln>
                          <a:effectLst/>
                          <a:uLnTx/>
                          <a:uFillTx/>
                          <a:latin typeface="+mn-lt"/>
                        </a:rPr>
                      </a:br>
                      <a:r>
                        <a:rPr kumimoji="0" lang="es-MX" sz="1200" u="none" strike="noStrike" kern="1200" cap="none" spc="0" normalizeH="0" baseline="0" noProof="0" dirty="0" smtClean="0">
                          <a:ln>
                            <a:noFill/>
                          </a:ln>
                          <a:effectLst/>
                          <a:uLnTx/>
                          <a:uFillTx/>
                          <a:latin typeface="+mn-lt"/>
                        </a:rPr>
                        <a:t>Paso 3: Agregar dos cucharadas de jabón líquido para platos.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Paso 4: Doblar el limpiapipas a la mitad y enredar la parte de abajo, dejando un aro en la parte de arriba.</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Cierre: </a:t>
                      </a:r>
                      <a:r>
                        <a:rPr kumimoji="0" lang="es-MX" sz="1200" u="none" strike="noStrike" kern="1200" cap="none" spc="0" normalizeH="0" baseline="0" noProof="0" dirty="0" smtClean="0">
                          <a:ln>
                            <a:noFill/>
                          </a:ln>
                          <a:effectLst/>
                          <a:uLnTx/>
                          <a:uFillTx/>
                          <a:latin typeface="+mn-lt"/>
                        </a:rPr>
                        <a:t>Socializa sus resultados y  responde cuestionamientos (¿Creen que estamos contaminando el agua?, ¿por qué?, ¿se la podrías tomar?, ¿para qué otra cosa se podría utilizar esta agua?)</a:t>
                      </a:r>
                      <a:endParaRPr kumimoji="0" lang="es-MX" sz="1200" b="1"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Agua</a:t>
                      </a:r>
                      <a:br>
                        <a:rPr lang="es-MX" sz="1200" dirty="0" smtClean="0">
                          <a:latin typeface="+mn-lt"/>
                        </a:rPr>
                      </a:br>
                      <a:r>
                        <a:rPr lang="es-MX" sz="1200" dirty="0" smtClean="0">
                          <a:latin typeface="+mn-lt"/>
                        </a:rPr>
                        <a:t>Miel</a:t>
                      </a:r>
                      <a:br>
                        <a:rPr lang="es-MX" sz="1200" dirty="0" smtClean="0">
                          <a:latin typeface="+mn-lt"/>
                        </a:rPr>
                      </a:br>
                      <a:r>
                        <a:rPr lang="es-MX" sz="1200" dirty="0" smtClean="0">
                          <a:latin typeface="+mn-lt"/>
                        </a:rPr>
                        <a:t>Detergente líquido para platos</a:t>
                      </a:r>
                    </a:p>
                    <a:p>
                      <a:pPr algn="ctr"/>
                      <a:r>
                        <a:rPr lang="es-MX" sz="1200" dirty="0" smtClean="0">
                          <a:latin typeface="+mn-lt"/>
                        </a:rPr>
                        <a:t>Limpiapipas</a:t>
                      </a:r>
                      <a:br>
                        <a:rPr lang="es-MX" sz="1200" dirty="0" smtClean="0">
                          <a:latin typeface="+mn-lt"/>
                        </a:rPr>
                      </a:br>
                      <a:r>
                        <a:rPr lang="es-MX" sz="1200" dirty="0" smtClean="0">
                          <a:latin typeface="+mn-lt"/>
                        </a:rPr>
                        <a:t>Cucharas</a:t>
                      </a:r>
                      <a:r>
                        <a:rPr lang="es-MX" sz="1200" baseline="0" dirty="0" smtClean="0">
                          <a:latin typeface="+mn-lt"/>
                        </a:rPr>
                        <a:t> o </a:t>
                      </a:r>
                      <a:r>
                        <a:rPr lang="es-MX" sz="1200" dirty="0" smtClean="0">
                          <a:latin typeface="+mn-lt"/>
                        </a:rPr>
                        <a:t>palitos de madera</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Jueves 7</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Identifica y explica algunos efectos favorables y desfavorables de la acción humana sobre el medioambiente. </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smtClean="0">
                        <a:effectLst/>
                        <a:latin typeface="+mn-lt"/>
                        <a:cs typeface="Times New Roman" panose="02020603050405020304" pitchFamily="18" charset="0"/>
                      </a:endParaRPr>
                    </a:p>
                  </a:txBody>
                  <a:tcPr anchor="ctr"/>
                </a:tc>
              </a:tr>
            </a:tbl>
          </a:graphicData>
        </a:graphic>
      </p:graphicFrame>
      <p:sp>
        <p:nvSpPr>
          <p:cNvPr id="9" name="8 Rectángulo"/>
          <p:cNvSpPr/>
          <p:nvPr/>
        </p:nvSpPr>
        <p:spPr>
          <a:xfrm>
            <a:off x="739507" y="6453336"/>
            <a:ext cx="1250663" cy="276999"/>
          </a:xfrm>
          <a:prstGeom prst="rect">
            <a:avLst/>
          </a:prstGeom>
        </p:spPr>
        <p:txBody>
          <a:bodyPr wrap="none">
            <a:spAutoFit/>
          </a:bodyPr>
          <a:lstStyle/>
          <a:p>
            <a:r>
              <a:rPr lang="es-MX" sz="1200" b="1" dirty="0" smtClean="0"/>
              <a:t>REFERENCIA:</a:t>
            </a:r>
            <a:endParaRPr lang="es-MX" sz="1200" b="1" dirty="0"/>
          </a:p>
        </p:txBody>
      </p:sp>
      <p:sp>
        <p:nvSpPr>
          <p:cNvPr id="10" name="9 Rectángulo"/>
          <p:cNvSpPr/>
          <p:nvPr/>
        </p:nvSpPr>
        <p:spPr>
          <a:xfrm>
            <a:off x="1800200" y="6464369"/>
            <a:ext cx="4572000" cy="276999"/>
          </a:xfrm>
          <a:prstGeom prst="rect">
            <a:avLst/>
          </a:prstGeom>
        </p:spPr>
        <p:txBody>
          <a:bodyPr>
            <a:spAutoFit/>
          </a:bodyPr>
          <a:lstStyle/>
          <a:p>
            <a:r>
              <a:rPr lang="es-MX" sz="1200" dirty="0" smtClean="0">
                <a:hlinkClick r:id="rId2"/>
              </a:rPr>
              <a:t>https://cumbrepuebloscop20.org/medio-ambiente/contaminacion/agua/</a:t>
            </a:r>
            <a:endParaRPr lang="es-MX" sz="1200" dirty="0"/>
          </a:p>
        </p:txBody>
      </p:sp>
    </p:spTree>
    <p:extLst>
      <p:ext uri="{BB962C8B-B14F-4D97-AF65-F5344CB8AC3E}">
        <p14:creationId xmlns:p14="http://schemas.microsoft.com/office/powerpoint/2010/main" val="88042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52872908"/>
              </p:ext>
            </p:extLst>
          </p:nvPr>
        </p:nvGraphicFramePr>
        <p:xfrm>
          <a:off x="317105" y="602352"/>
          <a:ext cx="8503367" cy="3474720"/>
        </p:xfrm>
        <a:graphic>
          <a:graphicData uri="http://schemas.openxmlformats.org/drawingml/2006/table">
            <a:tbl>
              <a:tblPr firstRow="1" bandRow="1">
                <a:tableStyleId>{00A15C55-8517-42AA-B614-E9B94910E393}</a:tableStyleId>
              </a:tblPr>
              <a:tblGrid>
                <a:gridCol w="4056653"/>
                <a:gridCol w="1404226"/>
                <a:gridCol w="1014163"/>
                <a:gridCol w="2028325"/>
              </a:tblGrid>
              <a:tr h="255457">
                <a:tc>
                  <a:txBody>
                    <a:bodyPr/>
                    <a:lstStyle/>
                    <a:p>
                      <a:pPr algn="ctr"/>
                      <a:r>
                        <a:rPr lang="es-MX" sz="1200" b="1" dirty="0" smtClean="0">
                          <a:solidFill>
                            <a:schemeClr val="tx1"/>
                          </a:solidFill>
                        </a:rPr>
                        <a:t>Actividades, organización y consignas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b="1" dirty="0" smtClean="0">
                          <a:solidFill>
                            <a:schemeClr val="tx1"/>
                          </a:solidFill>
                        </a:rPr>
                        <a:t>Recursos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b="1" dirty="0" smtClean="0">
                          <a:solidFill>
                            <a:schemeClr val="tx1"/>
                          </a:solidFill>
                        </a:rPr>
                        <a:t>Día</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b="1" dirty="0" smtClean="0">
                          <a:solidFill>
                            <a:schemeClr val="tx1"/>
                          </a:solidFill>
                        </a:rPr>
                        <a:t>Aprendizaje esperado</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r>
              <a:tr h="2912895">
                <a:tc>
                  <a:txBody>
                    <a:bodyPr/>
                    <a:lstStyle/>
                    <a:p>
                      <a:r>
                        <a:rPr lang="es-MX" sz="1200" b="1" dirty="0" smtClean="0">
                          <a:solidFill>
                            <a:schemeClr val="tx1"/>
                          </a:solidFill>
                        </a:rPr>
                        <a:t>AGUA SUCIA, AGUA</a:t>
                      </a:r>
                      <a:r>
                        <a:rPr lang="es-MX" sz="1200" b="1" baseline="0" dirty="0" smtClean="0">
                          <a:solidFill>
                            <a:schemeClr val="tx1"/>
                          </a:solidFill>
                        </a:rPr>
                        <a:t> CONTAMINADA:</a:t>
                      </a:r>
                    </a:p>
                    <a:p>
                      <a:endParaRPr lang="es-MX"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solidFill>
                        </a:rPr>
                        <a:t>Inicio</a:t>
                      </a:r>
                      <a:r>
                        <a:rPr lang="es-MX" sz="1200" baseline="0" dirty="0" smtClean="0">
                          <a:solidFill>
                            <a:schemeClr val="tx1"/>
                          </a:solidFill>
                        </a:rPr>
                        <a:t>: </a:t>
                      </a:r>
                      <a:r>
                        <a:rPr lang="es-MX" sz="1200" baseline="0" dirty="0" smtClean="0">
                          <a:solidFill>
                            <a:schemeClr val="tx1"/>
                          </a:solidFill>
                        </a:rPr>
                        <a:t>Responde cuestionamientos (¿Recuerdan la actividad que hicimos el día de ayer?, ¿Qué sucedió con el agua cuando combinamos los ingredientes o sustancias?, ¿Creen que la contaminamos?, ¿Así se ve realmente el agua contaminada?, ¿Por qué se contamina?, ¿Qué pasa si aventamos basura o sustancias tóxicas a los ríos, lagos, o mares?, ¿Alguna vez han visto el agua de un arrollo?, ¿Esa agua se puede volver a utilizar para lavar la ropa, bañarnos, lavar trastes o beberla?)</a:t>
                      </a:r>
                      <a:br>
                        <a:rPr lang="es-MX" sz="1200" baseline="0" dirty="0" smtClean="0">
                          <a:solidFill>
                            <a:schemeClr val="tx1"/>
                          </a:solidFill>
                        </a:rPr>
                      </a:br>
                      <a:r>
                        <a:rPr lang="es-MX" sz="1200" b="1" baseline="0" dirty="0" smtClean="0">
                          <a:solidFill>
                            <a:schemeClr val="tx1"/>
                          </a:solidFill>
                        </a:rPr>
                        <a:t>Desarrollo</a:t>
                      </a:r>
                      <a:r>
                        <a:rPr lang="es-MX" sz="1200" baseline="0" dirty="0" smtClean="0">
                          <a:solidFill>
                            <a:schemeClr val="tx1"/>
                          </a:solidFill>
                        </a:rPr>
                        <a:t>: </a:t>
                      </a:r>
                      <a:r>
                        <a:rPr lang="es-MX" sz="1200" baseline="0" dirty="0" smtClean="0">
                          <a:solidFill>
                            <a:schemeClr val="tx1"/>
                          </a:solidFill>
                        </a:rPr>
                        <a:t>Comenta y expresa situaciones cotidianas en donde haya visto agua contaminada y las características que tiene.</a:t>
                      </a:r>
                      <a:br>
                        <a:rPr lang="es-MX" sz="1200" baseline="0" dirty="0" smtClean="0">
                          <a:solidFill>
                            <a:schemeClr val="tx1"/>
                          </a:solidFill>
                        </a:rPr>
                      </a:br>
                      <a:r>
                        <a:rPr lang="es-MX" sz="1200" baseline="0" dirty="0" smtClean="0">
                          <a:solidFill>
                            <a:schemeClr val="tx1"/>
                          </a:solidFill>
                        </a:rPr>
                        <a:t>Socializa sus ideas con sus compañeros.</a:t>
                      </a:r>
                      <a:br>
                        <a:rPr lang="es-MX" sz="1200" baseline="0" dirty="0" smtClean="0">
                          <a:solidFill>
                            <a:schemeClr val="tx1"/>
                          </a:solidFill>
                        </a:rPr>
                      </a:br>
                      <a:r>
                        <a:rPr lang="es-MX" sz="1200" b="1" baseline="0" dirty="0" smtClean="0">
                          <a:solidFill>
                            <a:schemeClr val="tx1"/>
                          </a:solidFill>
                        </a:rPr>
                        <a:t>Cierre</a:t>
                      </a:r>
                      <a:r>
                        <a:rPr lang="es-MX" sz="1200" baseline="0" dirty="0" smtClean="0">
                          <a:solidFill>
                            <a:schemeClr val="tx1"/>
                          </a:solidFill>
                        </a:rPr>
                        <a:t>: </a:t>
                      </a:r>
                      <a:r>
                        <a:rPr lang="es-MX" sz="1200" baseline="0" dirty="0" smtClean="0">
                          <a:solidFill>
                            <a:schemeClr val="tx1"/>
                          </a:solidFill>
                        </a:rPr>
                        <a:t>Arma y observa los imágenes que se presentan en los rompecabezas.</a:t>
                      </a:r>
                      <a:br>
                        <a:rPr lang="es-MX" sz="1200" baseline="0" dirty="0" smtClean="0">
                          <a:solidFill>
                            <a:schemeClr val="tx1"/>
                          </a:solidFill>
                        </a:rPr>
                      </a:br>
                      <a:r>
                        <a:rPr lang="es-MX" sz="1200" baseline="0" dirty="0" smtClean="0">
                          <a:solidFill>
                            <a:schemeClr val="tx1"/>
                          </a:solidFill>
                        </a:rPr>
                        <a:t>Describe lo que observa.</a:t>
                      </a:r>
                      <a:endParaRPr lang="es-MX"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Producto del día anterior</a:t>
                      </a:r>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s-MX" sz="1200" dirty="0" smtClean="0">
                          <a:solidFill>
                            <a:schemeClr val="tx1"/>
                          </a:solidFill>
                        </a:rPr>
                        <a:t>Viernes</a:t>
                      </a:r>
                      <a:r>
                        <a:rPr lang="es-MX" sz="1200" baseline="0" dirty="0" smtClean="0">
                          <a:solidFill>
                            <a:schemeClr val="tx1"/>
                          </a:solidFill>
                        </a:rPr>
                        <a:t> 8</a:t>
                      </a:r>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solidFill>
                            <a:schemeClr val="tx1"/>
                          </a:solidFill>
                          <a:effectLst/>
                          <a:uLnTx/>
                          <a:uFillTx/>
                        </a:rPr>
                        <a:t>Identifica y explica algunos efectos favorables y desfavorables de la acción humana sobre el medioambiente. </a:t>
                      </a:r>
                    </a:p>
                    <a:p>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653912745"/>
              </p:ext>
            </p:extLst>
          </p:nvPr>
        </p:nvGraphicFramePr>
        <p:xfrm>
          <a:off x="323526" y="4219912"/>
          <a:ext cx="8496945" cy="2377440"/>
        </p:xfrm>
        <a:graphic>
          <a:graphicData uri="http://schemas.openxmlformats.org/drawingml/2006/table">
            <a:tbl>
              <a:tblPr firstRow="1" bandRow="1">
                <a:tableStyleId>{00A15C55-8517-42AA-B614-E9B94910E393}</a:tableStyleId>
              </a:tblPr>
              <a:tblGrid>
                <a:gridCol w="4053588"/>
                <a:gridCol w="1403166"/>
                <a:gridCol w="1013398"/>
                <a:gridCol w="2026793"/>
              </a:tblGrid>
              <a:tr h="258363">
                <a:tc>
                  <a:txBody>
                    <a:bodyPr/>
                    <a:lstStyle/>
                    <a:p>
                      <a:pPr algn="ctr"/>
                      <a:r>
                        <a:rPr lang="es-MX" sz="1200" dirty="0" smtClean="0">
                          <a:solidFill>
                            <a:schemeClr val="tx1"/>
                          </a:solidFill>
                        </a:rPr>
                        <a:t>Actividades, organización y consignas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Recursos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Día</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Aprendizaje esperado</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r>
              <a:tr h="1980781">
                <a:tc>
                  <a:txBody>
                    <a:bodyPr/>
                    <a:lstStyle/>
                    <a:p>
                      <a:r>
                        <a:rPr lang="es-MX" sz="1200" b="1" baseline="0" dirty="0" smtClean="0">
                          <a:solidFill>
                            <a:schemeClr val="tx1"/>
                          </a:solidFill>
                        </a:rPr>
                        <a:t>HAGAMOS CONCIENCIA:</a:t>
                      </a:r>
                    </a:p>
                    <a:p>
                      <a:endParaRPr lang="es-MX" sz="1200" baseline="0" dirty="0" smtClean="0">
                        <a:solidFill>
                          <a:schemeClr val="tx1"/>
                        </a:solidFill>
                      </a:endParaRPr>
                    </a:p>
                    <a:p>
                      <a:r>
                        <a:rPr lang="es-MX" sz="1200" b="1" baseline="0" dirty="0" smtClean="0">
                          <a:solidFill>
                            <a:schemeClr val="tx1"/>
                          </a:solidFill>
                        </a:rPr>
                        <a:t>Inicio</a:t>
                      </a:r>
                      <a:r>
                        <a:rPr lang="es-MX" sz="1200" baseline="0" dirty="0" smtClean="0">
                          <a:solidFill>
                            <a:schemeClr val="tx1"/>
                          </a:solidFill>
                        </a:rPr>
                        <a:t>: </a:t>
                      </a:r>
                      <a:r>
                        <a:rPr lang="es-MX" sz="1200" baseline="0" dirty="0" smtClean="0">
                          <a:solidFill>
                            <a:schemeClr val="tx1"/>
                          </a:solidFill>
                        </a:rPr>
                        <a:t>Observa y analiza los siguientes videos: </a:t>
                      </a:r>
                      <a:r>
                        <a:rPr lang="es-MX" sz="1200" baseline="0" dirty="0" smtClean="0">
                          <a:solidFill>
                            <a:schemeClr val="tx1"/>
                          </a:solidFill>
                          <a:hlinkClick r:id="rId2"/>
                        </a:rPr>
                        <a:t>https://www.youtube.com/watch?v=S_SaCPa1Zkg https://www.youtube.com/watch?v=xlpobj0vVjY</a:t>
                      </a:r>
                      <a:endParaRPr lang="es-MX" sz="1200" baseline="0" dirty="0" smtClean="0">
                        <a:solidFill>
                          <a:schemeClr val="tx1"/>
                        </a:solidFill>
                      </a:endParaRPr>
                    </a:p>
                    <a:p>
                      <a:r>
                        <a:rPr lang="es-MX" sz="1200" b="1" baseline="0" dirty="0" smtClean="0">
                          <a:solidFill>
                            <a:schemeClr val="tx1"/>
                          </a:solidFill>
                        </a:rPr>
                        <a:t>Desarrollo</a:t>
                      </a:r>
                      <a:r>
                        <a:rPr lang="es-MX" sz="1200" baseline="0" dirty="0" smtClean="0">
                          <a:solidFill>
                            <a:schemeClr val="tx1"/>
                          </a:solidFill>
                        </a:rPr>
                        <a:t>: </a:t>
                      </a:r>
                      <a:r>
                        <a:rPr lang="es-MX" sz="1200" baseline="0" dirty="0" smtClean="0">
                          <a:solidFill>
                            <a:schemeClr val="tx1"/>
                          </a:solidFill>
                        </a:rPr>
                        <a:t>Responde cuestionamientos (¿Qué pudieron observar en los videos?, ¿Qué mencionan?, ¿Qué consecuencias tiene la contaminación del agua?, ¿Por qué es importante cuidarla?)</a:t>
                      </a:r>
                      <a:br>
                        <a:rPr lang="es-MX" sz="1200" baseline="0" dirty="0" smtClean="0">
                          <a:solidFill>
                            <a:schemeClr val="tx1"/>
                          </a:solidFill>
                        </a:rPr>
                      </a:br>
                      <a:r>
                        <a:rPr lang="es-MX" sz="1200" b="1" baseline="0" dirty="0" smtClean="0">
                          <a:solidFill>
                            <a:schemeClr val="tx1"/>
                          </a:solidFill>
                        </a:rPr>
                        <a:t>Cierre</a:t>
                      </a:r>
                      <a:r>
                        <a:rPr lang="es-MX" sz="1200" baseline="0" dirty="0" smtClean="0">
                          <a:solidFill>
                            <a:schemeClr val="tx1"/>
                          </a:solidFill>
                        </a:rPr>
                        <a:t>: </a:t>
                      </a:r>
                      <a:r>
                        <a:rPr lang="es-MX" sz="1200" baseline="0" dirty="0" smtClean="0">
                          <a:solidFill>
                            <a:schemeClr val="tx1"/>
                          </a:solidFill>
                        </a:rPr>
                        <a:t>Comenta sus ideas y socializa sus respuestas en grupo. </a:t>
                      </a:r>
                      <a:br>
                        <a:rPr lang="es-MX" sz="1200" baseline="0" dirty="0" smtClean="0">
                          <a:solidFill>
                            <a:schemeClr val="tx1"/>
                          </a:solidFill>
                        </a:rPr>
                      </a:br>
                      <a:endParaRPr lang="es-MX" sz="1200" b="0" baseline="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Proyector</a:t>
                      </a:r>
                    </a:p>
                    <a:p>
                      <a:pPr algn="ctr"/>
                      <a:r>
                        <a:rPr lang="es-MX" sz="1200" dirty="0" smtClean="0">
                          <a:solidFill>
                            <a:schemeClr val="tx1"/>
                          </a:solidFill>
                        </a:rPr>
                        <a:t>Laptop</a:t>
                      </a:r>
                    </a:p>
                    <a:p>
                      <a:pPr algn="ctr"/>
                      <a:r>
                        <a:rPr lang="es-MX" sz="1200" dirty="0" smtClean="0">
                          <a:solidFill>
                            <a:schemeClr val="tx1"/>
                          </a:solidFill>
                        </a:rPr>
                        <a:t>Bocinas</a:t>
                      </a:r>
                    </a:p>
                    <a:p>
                      <a:pPr algn="ctr"/>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rPr>
                        <a:t>Martes</a:t>
                      </a:r>
                      <a:r>
                        <a:rPr lang="es-MX" sz="1200" baseline="0" dirty="0" smtClean="0">
                          <a:solidFill>
                            <a:schemeClr val="tx1"/>
                          </a:solidFill>
                        </a:rPr>
                        <a:t> 12</a:t>
                      </a:r>
                      <a:endParaRPr lang="es-MX" sz="1200" dirty="0" smtClean="0">
                        <a:solidFill>
                          <a:schemeClr val="tx1"/>
                        </a:solidFill>
                      </a:endParaRPr>
                    </a:p>
                    <a:p>
                      <a:pPr algn="ctr"/>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solidFill>
                            <a:schemeClr val="tx1"/>
                          </a:solidFill>
                          <a:effectLst/>
                          <a:uLnTx/>
                          <a:uFillTx/>
                        </a:rPr>
                        <a:t>Identifica y explica algunos efectos favorables y desfavorables de la acción humana sobre el medioambiente. </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smtClean="0">
                        <a:solidFill>
                          <a:schemeClr val="tx1"/>
                        </a:solidFill>
                        <a:effectLst/>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803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content.fntr6-1.fna.fbcdn.net/v/t1.15752-9/54520918_2211273855788232_9101063604626522112_n.jpg?_nc_cat=103&amp;_nc_ht=scontent.fntr6-1.fna&amp;oh=359515c5e7a29b2d39a987c01e1c15a4&amp;oe=5D161D23"/>
          <p:cNvPicPr>
            <a:picLocks noChangeAspect="1" noChangeArrowheads="1"/>
          </p:cNvPicPr>
          <p:nvPr/>
        </p:nvPicPr>
        <p:blipFill rotWithShape="1">
          <a:blip r:embed="rId2">
            <a:extLst>
              <a:ext uri="{28A0092B-C50C-407E-A947-70E740481C1C}">
                <a14:useLocalDpi xmlns:a14="http://schemas.microsoft.com/office/drawing/2010/main" val="0"/>
              </a:ext>
            </a:extLst>
          </a:blip>
          <a:srcRect l="13544" t="15425" r="21854" b="27392"/>
          <a:stretch/>
        </p:blipFill>
        <p:spPr bwMode="auto">
          <a:xfrm>
            <a:off x="124586" y="764704"/>
            <a:ext cx="221516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fntr6-1.fna.fbcdn.net/v/t1.15752-9/53891095_429277204547930_2677075642700267520_n.jpg?_nc_cat=100&amp;_nc_ht=scontent.fntr6-1.fna&amp;oh=864abe6faf1f3aa2593fe62367d21477&amp;oe=5D2634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764705"/>
            <a:ext cx="2448272" cy="24482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content.fntr6-1.fna.fbcdn.net/v/t1.15752-9/53910524_416156452515138_1604844002215985152_n.jpg?_nc_cat=111&amp;_nc_ht=scontent.fntr6-1.fna&amp;oh=80448573088a134a207dd97b6806a69c&amp;oe=5D1DDD05"/>
          <p:cNvPicPr>
            <a:picLocks noChangeAspect="1" noChangeArrowheads="1"/>
          </p:cNvPicPr>
          <p:nvPr/>
        </p:nvPicPr>
        <p:blipFill rotWithShape="1">
          <a:blip r:embed="rId4">
            <a:extLst>
              <a:ext uri="{28A0092B-C50C-407E-A947-70E740481C1C}">
                <a14:useLocalDpi xmlns:a14="http://schemas.microsoft.com/office/drawing/2010/main" val="0"/>
              </a:ext>
            </a:extLst>
          </a:blip>
          <a:srcRect l="17326" t="29399" r="54725"/>
          <a:stretch/>
        </p:blipFill>
        <p:spPr bwMode="auto">
          <a:xfrm>
            <a:off x="5076056" y="764704"/>
            <a:ext cx="12241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scontent.fntr6-1.fna.fbcdn.net/v/t1.15752-9/54361711_2356375954634888_450432466079973376_n.jpg?_nc_cat=101&amp;_nc_ht=scontent.fntr6-1.fna&amp;oh=e19de1bcda557675f9eb380d13d753e4&amp;oe=5D073E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290" y="764704"/>
            <a:ext cx="250319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scontent.fntr6-1.fna.fbcdn.net/v/t1.15752-9/54524144_829021017441182_3482104414079025152_n.jpg?_nc_cat=108&amp;_nc_ht=scontent.fntr6-1.fna&amp;oh=c9ccd9094a5293d6fcfa44758915cef6&amp;oe=5D04F5C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06" y="3415003"/>
            <a:ext cx="256490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426" y="3415003"/>
            <a:ext cx="252028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descr="https://scontent.fntr6-1.fna.fbcdn.net/v/t1.15752-9/53570319_783940635325613_3372948808093663232_n.jpg?_nc_cat=111&amp;_nc_ht=scontent.fntr6-1.fna&amp;oh=2f696cae884329e486a0457574cc9211&amp;oe=5D0AA9C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722" y="3415002"/>
            <a:ext cx="2611718" cy="2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5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568952" cy="870992"/>
          </a:xfrm>
        </p:spPr>
        <p:txBody>
          <a:bodyPr>
            <a:normAutofit fontScale="90000"/>
          </a:bodyPr>
          <a:lstStyle/>
          <a:p>
            <a:pPr algn="ctr"/>
            <a:r>
              <a:rPr lang="es-MX" dirty="0" smtClean="0"/>
              <a:t>INSTRUMENTO DE EVALUACIÓN</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341850293"/>
              </p:ext>
            </p:extLst>
          </p:nvPr>
        </p:nvGraphicFramePr>
        <p:xfrm>
          <a:off x="467558" y="2184998"/>
          <a:ext cx="8136890" cy="3908298"/>
        </p:xfrm>
        <a:graphic>
          <a:graphicData uri="http://schemas.openxmlformats.org/drawingml/2006/table">
            <a:tbl>
              <a:tblPr firstRow="1" firstCol="1" bandRow="1"/>
              <a:tblGrid>
                <a:gridCol w="3816410"/>
                <a:gridCol w="864096"/>
                <a:gridCol w="1008112"/>
                <a:gridCol w="850612"/>
                <a:gridCol w="1597660"/>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Aspectos a evaluar</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Lo hace</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Está en proceso</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200" b="1">
                          <a:effectLst/>
                          <a:latin typeface="Times New Roman" panose="02020603050405020304" pitchFamily="18" charset="0"/>
                          <a:cs typeface="Times New Roman" panose="02020603050405020304" pitchFamily="18" charset="0"/>
                        </a:rPr>
                        <a:t>No lo hace</a:t>
                      </a:r>
                      <a:endParaRPr lang="es-MX" sz="11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Observaciones</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6CCFF"/>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kern="1200" dirty="0" smtClean="0">
                          <a:solidFill>
                            <a:schemeClr val="tx1"/>
                          </a:solidFill>
                          <a:effectLst/>
                          <a:latin typeface="Times New Roman" panose="02020603050405020304" pitchFamily="18" charset="0"/>
                          <a:ea typeface="+mn-ea"/>
                          <a:cs typeface="Times New Roman" panose="02020603050405020304" pitchFamily="18" charset="0"/>
                        </a:rPr>
                        <a:t>Plantea preguntas y elabora explicaciones sobre procesos que observa.</a:t>
                      </a:r>
                      <a:endParaRPr lang="es-MX" sz="1100" dirty="0" smtClean="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dirty="0" smtClean="0">
                          <a:effectLst/>
                          <a:latin typeface="Times New Roman" panose="02020603050405020304" pitchFamily="18" charset="0"/>
                          <a:ea typeface="Calibri"/>
                          <a:cs typeface="Times New Roman" panose="02020603050405020304" pitchFamily="18" charset="0"/>
                        </a:rPr>
                        <a:t>Se interesa por el cuidado del medio ambiente.</a:t>
                      </a:r>
                      <a:endParaRPr lang="es-MX" sz="12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dirty="0" smtClean="0">
                          <a:effectLst/>
                          <a:latin typeface="Times New Roman"/>
                          <a:ea typeface="Calibri"/>
                        </a:rPr>
                        <a:t>Tiene una actitud positiva para favorecer el cuidado del medio ambiente.</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Identifica mediante</a:t>
                      </a:r>
                      <a:r>
                        <a:rPr lang="es-MX" sz="1100" baseline="0" dirty="0" smtClean="0">
                          <a:effectLst/>
                          <a:latin typeface="Times New Roman" panose="02020603050405020304" pitchFamily="18" charset="0"/>
                          <a:ea typeface="Calibri"/>
                          <a:cs typeface="Times New Roman" panose="02020603050405020304" pitchFamily="18" charset="0"/>
                        </a:rPr>
                        <a:t> qué actividades se puede favorecer el cuidado del agua.</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Identifica que acciones del ser humano son las causantes de la contaminación del agua.</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Explica</a:t>
                      </a:r>
                      <a:r>
                        <a:rPr lang="es-MX" sz="1100" baseline="0" dirty="0" smtClean="0">
                          <a:effectLst/>
                          <a:latin typeface="Times New Roman" panose="02020603050405020304" pitchFamily="18" charset="0"/>
                          <a:ea typeface="Calibri"/>
                          <a:cs typeface="Times New Roman" panose="02020603050405020304" pitchFamily="18" charset="0"/>
                        </a:rPr>
                        <a:t> e informa de qué manera podemos cuidar el medio ambiente.</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Reflexiona sobre el daño que se le hace al planeta.</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Menciona algunos de los hábitos que pueden mejorar las personas en su vida cotidiana.</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Muestra una actitud sensible por el planeta.</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Tiene intención de concientizar a sus compañeros o a la comunidad (padres) sobre el tema. </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Comprende la importancia del agua en su vida cotidiana.</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4" name="3 CuadroTexto"/>
          <p:cNvSpPr txBox="1"/>
          <p:nvPr/>
        </p:nvSpPr>
        <p:spPr>
          <a:xfrm>
            <a:off x="323528" y="1599183"/>
            <a:ext cx="8496944" cy="461665"/>
          </a:xfrm>
          <a:prstGeom prst="rect">
            <a:avLst/>
          </a:prstGeom>
          <a:noFill/>
        </p:spPr>
        <p:txBody>
          <a:bodyPr wrap="square" rtlCol="0">
            <a:spAutoFit/>
          </a:bodyPr>
          <a:lstStyle/>
          <a:p>
            <a:r>
              <a:rPr lang="es-MX" sz="1200" b="1" dirty="0">
                <a:solidFill>
                  <a:prstClr val="black"/>
                </a:solidFill>
                <a:cs typeface="Times New Roman" panose="02020603050405020304" pitchFamily="18" charset="0"/>
              </a:rPr>
              <a:t>Aprendizaje esperado: </a:t>
            </a:r>
            <a:r>
              <a:rPr lang="es-MX" sz="1200" dirty="0">
                <a:solidFill>
                  <a:prstClr val="black"/>
                </a:solidFill>
                <a:cs typeface="Times New Roman" panose="02020603050405020304" pitchFamily="18" charset="0"/>
              </a:rPr>
              <a:t>Identifica y explica algunos efectos favorables y desfavorables de la acción humana sobre el medioambiente.</a:t>
            </a:r>
          </a:p>
          <a:p>
            <a:endParaRPr lang="es-MX" sz="12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20047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73832"/>
            <a:ext cx="8568952" cy="870992"/>
          </a:xfrm>
        </p:spPr>
        <p:txBody>
          <a:bodyPr>
            <a:normAutofit fontScale="90000"/>
          </a:bodyPr>
          <a:lstStyle/>
          <a:p>
            <a:pPr algn="ctr"/>
            <a:r>
              <a:rPr lang="es-MX" dirty="0" smtClean="0"/>
              <a:t>INSTRUMENTO DE EVALUACIÓN</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3910504949"/>
              </p:ext>
            </p:extLst>
          </p:nvPr>
        </p:nvGraphicFramePr>
        <p:xfrm>
          <a:off x="467558" y="2758034"/>
          <a:ext cx="8136890" cy="2471166"/>
        </p:xfrm>
        <a:graphic>
          <a:graphicData uri="http://schemas.openxmlformats.org/drawingml/2006/table">
            <a:tbl>
              <a:tblPr firstRow="1" firstCol="1" bandRow="1">
                <a:tableStyleId>{5940675A-B579-460E-94D1-54222C63F5DA}</a:tableStyleId>
              </a:tblPr>
              <a:tblGrid>
                <a:gridCol w="3816410"/>
                <a:gridCol w="864096"/>
                <a:gridCol w="1008112"/>
                <a:gridCol w="850612"/>
                <a:gridCol w="1597660"/>
              </a:tblGrid>
              <a:tr h="0">
                <a:tc>
                  <a:txBody>
                    <a:body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Aspectos a evaluar</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9999"/>
                    </a:solidFill>
                  </a:tcPr>
                </a:tc>
                <a:tc>
                  <a:txBody>
                    <a:body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Lo hace</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9999"/>
                    </a:solidFill>
                  </a:tcPr>
                </a:tc>
                <a:tc>
                  <a:txBody>
                    <a:body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Está en proceso</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9999"/>
                    </a:solidFill>
                  </a:tcPr>
                </a:tc>
                <a:tc>
                  <a:txBody>
                    <a:bodyPr/>
                    <a:lstStyle/>
                    <a:p>
                      <a:pPr algn="ctr">
                        <a:lnSpc>
                          <a:spcPct val="115000"/>
                        </a:lnSpc>
                        <a:spcAft>
                          <a:spcPts val="0"/>
                        </a:spcAft>
                      </a:pPr>
                      <a:r>
                        <a:rPr lang="es-MX" sz="1200" b="1">
                          <a:effectLst/>
                          <a:latin typeface="Times New Roman" panose="02020603050405020304" pitchFamily="18" charset="0"/>
                          <a:cs typeface="Times New Roman" panose="02020603050405020304" pitchFamily="18" charset="0"/>
                        </a:rPr>
                        <a:t>No lo hace</a:t>
                      </a:r>
                      <a:endParaRPr lang="es-MX" sz="1100" b="1">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9999"/>
                    </a:solidFill>
                  </a:tcPr>
                </a:tc>
                <a:tc>
                  <a:txBody>
                    <a:bodyPr/>
                    <a:lstStyle/>
                    <a:p>
                      <a:pPr algn="ctr">
                        <a:lnSpc>
                          <a:spcPct val="115000"/>
                        </a:lnSpc>
                        <a:spcAft>
                          <a:spcPts val="0"/>
                        </a:spcAft>
                      </a:pPr>
                      <a:r>
                        <a:rPr lang="es-MX" sz="1200" b="1" dirty="0">
                          <a:effectLst/>
                          <a:latin typeface="Times New Roman" panose="02020603050405020304" pitchFamily="18" charset="0"/>
                          <a:cs typeface="Times New Roman" panose="02020603050405020304" pitchFamily="18" charset="0"/>
                        </a:rPr>
                        <a:t>Observaciones</a:t>
                      </a:r>
                      <a:endParaRPr lang="es-MX"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9999"/>
                    </a:solidFill>
                  </a:tcP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effectLst/>
                          <a:latin typeface="Times New Roman" panose="02020603050405020304" pitchFamily="18" charset="0"/>
                          <a:ea typeface="Calibri"/>
                          <a:cs typeface="Times New Roman" panose="02020603050405020304" pitchFamily="18" charset="0"/>
                        </a:rPr>
                        <a:t>Identifica el propósito general de un texto informativo.</a:t>
                      </a:r>
                    </a:p>
                  </a:txBody>
                  <a:tcPr marL="68580" marR="68580" marT="0" marB="0" anchor="ctr"/>
                </a:tc>
                <a:tc>
                  <a:txBody>
                    <a:bodyPr/>
                    <a:lstStyle/>
                    <a:p>
                      <a:pPr algn="l">
                        <a:lnSpc>
                          <a:spcPct val="115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200" dirty="0" smtClean="0">
                          <a:effectLst/>
                          <a:latin typeface="Times New Roman" panose="02020603050405020304" pitchFamily="18" charset="0"/>
                          <a:ea typeface="Calibri"/>
                          <a:cs typeface="Times New Roman" panose="02020603050405020304" pitchFamily="18" charset="0"/>
                        </a:rPr>
                        <a:t>Produce un</a:t>
                      </a:r>
                      <a:r>
                        <a:rPr lang="es-MX" sz="1200" baseline="0" dirty="0" smtClean="0">
                          <a:effectLst/>
                          <a:latin typeface="Times New Roman" panose="02020603050405020304" pitchFamily="18" charset="0"/>
                          <a:ea typeface="Calibri"/>
                          <a:cs typeface="Times New Roman" panose="02020603050405020304" pitchFamily="18" charset="0"/>
                        </a:rPr>
                        <a:t> pequeño texto informativo de un tema en específico.</a:t>
                      </a:r>
                      <a:endParaRPr lang="es-MX"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Menciona las características principales de los mismos.</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Comprende cuál es su función.</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dirty="0" smtClean="0">
                          <a:effectLst/>
                          <a:latin typeface="Times New Roman" panose="02020603050405020304" pitchFamily="18" charset="0"/>
                          <a:ea typeface="Calibri"/>
                          <a:cs typeface="Times New Roman" panose="02020603050405020304" pitchFamily="18" charset="0"/>
                        </a:rPr>
                        <a:t>Identifica la estructura de</a:t>
                      </a:r>
                      <a:r>
                        <a:rPr lang="es-MX" sz="1100" baseline="0" dirty="0" smtClean="0">
                          <a:effectLst/>
                          <a:latin typeface="Times New Roman" panose="02020603050405020304" pitchFamily="18" charset="0"/>
                          <a:ea typeface="Calibri"/>
                          <a:cs typeface="Times New Roman" panose="02020603050405020304" pitchFamily="18" charset="0"/>
                        </a:rPr>
                        <a:t> una noticia.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Identifica que importancia tienen las noticias en la vida cotidiana.</a:t>
                      </a: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Expresa un mensaje con un tono de voz adecuado.</a:t>
                      </a: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gn="l">
                        <a:lnSpc>
                          <a:spcPct val="115000"/>
                        </a:lnSpc>
                        <a:spcAft>
                          <a:spcPts val="0"/>
                        </a:spcAft>
                      </a:pPr>
                      <a:r>
                        <a:rPr lang="es-MX" sz="1100" baseline="0" dirty="0" smtClean="0">
                          <a:effectLst/>
                          <a:latin typeface="Times New Roman" panose="02020603050405020304" pitchFamily="18" charset="0"/>
                          <a:ea typeface="Calibri"/>
                          <a:cs typeface="Times New Roman" panose="02020603050405020304" pitchFamily="18" charset="0"/>
                        </a:rPr>
                        <a:t>Muestra seguridad al informar un anuncio frente a sus compañeros. </a:t>
                      </a: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endParaRPr lang="es-MX"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6" name="5 CuadroTexto"/>
          <p:cNvSpPr txBox="1"/>
          <p:nvPr/>
        </p:nvSpPr>
        <p:spPr>
          <a:xfrm>
            <a:off x="323528" y="2204864"/>
            <a:ext cx="8496944" cy="794769"/>
          </a:xfrm>
          <a:prstGeom prst="rect">
            <a:avLst/>
          </a:prstGeom>
          <a:noFill/>
        </p:spPr>
        <p:txBody>
          <a:bodyPr wrap="square" rtlCol="0">
            <a:spAutoFit/>
          </a:bodyPr>
          <a:lstStyle/>
          <a:p>
            <a:pPr lvl="0" algn="ctr">
              <a:lnSpc>
                <a:spcPct val="107000"/>
              </a:lnSpc>
              <a:spcAft>
                <a:spcPts val="800"/>
              </a:spcAft>
              <a:defRPr/>
            </a:pPr>
            <a:r>
              <a:rPr lang="es-MX" sz="1200" b="1" dirty="0" smtClean="0">
                <a:latin typeface="Times New Roman" panose="02020603050405020304" pitchFamily="18" charset="0"/>
                <a:cs typeface="Times New Roman" panose="02020603050405020304" pitchFamily="18" charset="0"/>
              </a:rPr>
              <a:t>Aprendizaje esperado: </a:t>
            </a:r>
            <a:r>
              <a:rPr lang="es-MX" sz="1400" dirty="0" smtClean="0">
                <a:solidFill>
                  <a:prstClr val="black"/>
                </a:solidFill>
                <a:latin typeface="Times New Roman" panose="02020603050405020304" pitchFamily="18" charset="0"/>
                <a:cs typeface="Times New Roman" panose="02020603050405020304" pitchFamily="18" charset="0"/>
              </a:rPr>
              <a:t>Comenta </a:t>
            </a:r>
            <a:r>
              <a:rPr lang="es-MX" sz="1400" dirty="0">
                <a:solidFill>
                  <a:prstClr val="black"/>
                </a:solidFill>
                <a:latin typeface="Times New Roman" panose="02020603050405020304" pitchFamily="18" charset="0"/>
                <a:cs typeface="Times New Roman" panose="02020603050405020304" pitchFamily="18" charset="0"/>
              </a:rPr>
              <a:t>e identifica algunas características de textos informativos.</a:t>
            </a:r>
          </a:p>
          <a:p>
            <a:pPr lvl="0"/>
            <a:r>
              <a:rPr lang="es-MX" sz="1200" b="1" dirty="0" smtClean="0">
                <a:latin typeface="Times New Roman" panose="02020603050405020304" pitchFamily="18" charset="0"/>
                <a:cs typeface="Times New Roman" panose="02020603050405020304" pitchFamily="18" charset="0"/>
              </a:rPr>
              <a:t>  </a:t>
            </a:r>
            <a:endParaRPr lang="es-MX" sz="1200" dirty="0">
              <a:solidFill>
                <a:prstClr val="black"/>
              </a:solidFill>
              <a:latin typeface="Times New Roman" panose="02020603050405020304" pitchFamily="18" charset="0"/>
              <a:cs typeface="Times New Roman" panose="02020603050405020304" pitchFamily="18" charset="0"/>
            </a:endParaRPr>
          </a:p>
          <a:p>
            <a:endParaRPr lang="es-MX"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57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3" name="Picture 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4624"/>
            <a:ext cx="7632848" cy="8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4" name="Picture 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908720"/>
            <a:ext cx="597376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5" name="Picture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268760"/>
            <a:ext cx="8568952" cy="52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6" name="Picture 7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0565" y="6453336"/>
            <a:ext cx="59737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0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marcos de gafettes"/>
          <p:cNvPicPr>
            <a:picLocks noChangeAspect="1" noChangeArrowheads="1"/>
          </p:cNvPicPr>
          <p:nvPr/>
        </p:nvPicPr>
        <p:blipFill rotWithShape="1">
          <a:blip r:embed="rId2">
            <a:extLst>
              <a:ext uri="{28A0092B-C50C-407E-A947-70E740481C1C}">
                <a14:useLocalDpi xmlns:a14="http://schemas.microsoft.com/office/drawing/2010/main" val="0"/>
              </a:ext>
            </a:extLst>
          </a:blip>
          <a:srcRect l="4398" t="6961" r="5687" b="7425"/>
          <a:stretch/>
        </p:blipFill>
        <p:spPr bwMode="auto">
          <a:xfrm>
            <a:off x="-10038" y="0"/>
            <a:ext cx="917611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13625" y="1537163"/>
            <a:ext cx="7128792" cy="3785652"/>
          </a:xfrm>
          <a:prstGeom prst="rect">
            <a:avLst/>
          </a:prstGeom>
        </p:spPr>
        <p:txBody>
          <a:bodyPr wrap="square">
            <a:spAutoFit/>
          </a:bodyPr>
          <a:lstStyle/>
          <a:p>
            <a:pPr algn="ctr"/>
            <a:r>
              <a:rPr lang="es-MX" sz="1200" b="1" dirty="0">
                <a:solidFill>
                  <a:prstClr val="black"/>
                </a:solidFill>
                <a:latin typeface="Times New Roman" panose="02020603050405020304" pitchFamily="18" charset="0"/>
                <a:cs typeface="Times New Roman" panose="02020603050405020304" pitchFamily="18" charset="0"/>
              </a:rPr>
              <a:t>ESCUELA NORMAL DE EDUCACIÓN PREESCOLAR DEL </a:t>
            </a:r>
          </a:p>
          <a:p>
            <a:pPr algn="ctr"/>
            <a:r>
              <a:rPr lang="es-MX" sz="1200" b="1" dirty="0">
                <a:solidFill>
                  <a:prstClr val="black"/>
                </a:solidFill>
                <a:latin typeface="Times New Roman" panose="02020603050405020304" pitchFamily="18" charset="0"/>
                <a:cs typeface="Times New Roman" panose="02020603050405020304" pitchFamily="18" charset="0"/>
              </a:rPr>
              <a:t>ESTADO DE COAHUILA DE ZARAGOZA</a:t>
            </a:r>
          </a:p>
          <a:p>
            <a:pPr algn="ctr"/>
            <a:r>
              <a:rPr lang="es-MX" sz="1200" dirty="0">
                <a:solidFill>
                  <a:prstClr val="black"/>
                </a:solidFill>
                <a:latin typeface="Times New Roman" panose="02020603050405020304" pitchFamily="18" charset="0"/>
                <a:cs typeface="Times New Roman" panose="02020603050405020304" pitchFamily="18" charset="0"/>
              </a:rPr>
              <a:t> </a:t>
            </a:r>
          </a:p>
          <a:p>
            <a:pPr algn="ct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Institución de Práctica: </a:t>
            </a:r>
            <a:r>
              <a:rPr lang="es-MX" sz="1200" dirty="0">
                <a:solidFill>
                  <a:prstClr val="black"/>
                </a:solidFill>
                <a:latin typeface="Times New Roman" panose="02020603050405020304" pitchFamily="18" charset="0"/>
                <a:cs typeface="Times New Roman" panose="02020603050405020304" pitchFamily="18" charset="0"/>
              </a:rPr>
              <a:t>Jardín de Niños “Amelia Vitela de García” T.M.</a:t>
            </a:r>
          </a:p>
          <a:p>
            <a:pPr algn="ctr"/>
            <a:r>
              <a:rPr lang="es-MX" sz="1200" b="1" dirty="0">
                <a:solidFill>
                  <a:prstClr val="black"/>
                </a:solidFill>
                <a:latin typeface="Times New Roman" panose="02020603050405020304" pitchFamily="18" charset="0"/>
                <a:cs typeface="Times New Roman" panose="02020603050405020304" pitchFamily="18" charset="0"/>
              </a:rPr>
              <a:t>Clave:</a:t>
            </a:r>
            <a:r>
              <a:rPr lang="es-MX" sz="1200" dirty="0">
                <a:solidFill>
                  <a:prstClr val="black"/>
                </a:solidFill>
                <a:latin typeface="Times New Roman" panose="02020603050405020304" pitchFamily="18" charset="0"/>
                <a:cs typeface="Times New Roman" panose="02020603050405020304" pitchFamily="18" charset="0"/>
              </a:rPr>
              <a:t> 05DJN0096E 	</a:t>
            </a:r>
            <a:r>
              <a:rPr lang="es-MX" sz="1200" dirty="0">
                <a:solidFill>
                  <a:prstClr val="black"/>
                </a:solidFill>
                <a:latin typeface="Times New Roman" panose="02020603050405020304" pitchFamily="18" charset="0"/>
                <a:cs typeface="Times New Roman" panose="02020603050405020304" pitchFamily="18" charset="0"/>
              </a:rPr>
              <a:t>	</a:t>
            </a:r>
            <a:r>
              <a:rPr lang="es-MX" sz="1200" b="1" dirty="0">
                <a:solidFill>
                  <a:prstClr val="black"/>
                </a:solidFill>
                <a:latin typeface="Times New Roman" panose="02020603050405020304" pitchFamily="18" charset="0"/>
                <a:cs typeface="Times New Roman" panose="02020603050405020304" pitchFamily="18" charset="0"/>
              </a:rPr>
              <a:t> Zona Escolar: </a:t>
            </a:r>
            <a:r>
              <a:rPr lang="es-MX" sz="1200" dirty="0">
                <a:solidFill>
                  <a:prstClr val="black"/>
                </a:solidFill>
                <a:latin typeface="Times New Roman" panose="02020603050405020304" pitchFamily="18" charset="0"/>
                <a:cs typeface="Times New Roman" panose="02020603050405020304" pitchFamily="18" charset="0"/>
              </a:rPr>
              <a:t>144</a:t>
            </a:r>
          </a:p>
          <a:p>
            <a:pPr algn="ctr"/>
            <a:endParaRPr lang="es-MX" sz="1200"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Nombre de la Educadora Titular: </a:t>
            </a:r>
            <a:r>
              <a:rPr lang="es-MX" sz="1200" dirty="0">
                <a:solidFill>
                  <a:prstClr val="black"/>
                </a:solidFill>
                <a:latin typeface="Times New Roman" panose="02020603050405020304" pitchFamily="18" charset="0"/>
                <a:cs typeface="Times New Roman" panose="02020603050405020304" pitchFamily="18" charset="0"/>
              </a:rPr>
              <a:t>Claudia Renata Morales Reyes 		</a:t>
            </a:r>
          </a:p>
          <a:p>
            <a:pPr algn="ctr"/>
            <a:r>
              <a:rPr lang="es-MX" sz="1200" b="1" dirty="0">
                <a:solidFill>
                  <a:prstClr val="black"/>
                </a:solidFill>
                <a:latin typeface="Times New Roman" panose="02020603050405020304" pitchFamily="18" charset="0"/>
                <a:cs typeface="Times New Roman" panose="02020603050405020304" pitchFamily="18" charset="0"/>
              </a:rPr>
              <a:t>Grado  en el que realiza su práctica: </a:t>
            </a:r>
            <a:r>
              <a:rPr lang="es-MX" sz="1200" dirty="0">
                <a:solidFill>
                  <a:prstClr val="black"/>
                </a:solidFill>
                <a:latin typeface="Times New Roman" panose="02020603050405020304" pitchFamily="18" charset="0"/>
                <a:cs typeface="Times New Roman" panose="02020603050405020304" pitchFamily="18" charset="0"/>
              </a:rPr>
              <a:t>3°	</a:t>
            </a:r>
          </a:p>
          <a:p>
            <a:pPr algn="ctr"/>
            <a:r>
              <a:rPr lang="es-MX" sz="1200" b="1" dirty="0">
                <a:solidFill>
                  <a:prstClr val="black"/>
                </a:solidFill>
                <a:latin typeface="Times New Roman" panose="02020603050405020304" pitchFamily="18" charset="0"/>
                <a:cs typeface="Times New Roman" panose="02020603050405020304" pitchFamily="18" charset="0"/>
              </a:rPr>
              <a:t>Total de niños: </a:t>
            </a:r>
            <a:r>
              <a:rPr lang="es-MX" sz="1200" dirty="0">
                <a:solidFill>
                  <a:prstClr val="black"/>
                </a:solidFill>
                <a:latin typeface="Times New Roman" panose="02020603050405020304" pitchFamily="18" charset="0"/>
                <a:cs typeface="Times New Roman" panose="02020603050405020304" pitchFamily="18" charset="0"/>
              </a:rPr>
              <a:t>29	</a:t>
            </a:r>
            <a:r>
              <a:rPr lang="es-MX" sz="1200" dirty="0">
                <a:solidFill>
                  <a:prstClr val="black"/>
                </a:solidFill>
                <a:latin typeface="Times New Roman" panose="02020603050405020304" pitchFamily="18" charset="0"/>
                <a:cs typeface="Times New Roman" panose="02020603050405020304" pitchFamily="18" charset="0"/>
              </a:rPr>
              <a:t>	</a:t>
            </a:r>
            <a:r>
              <a:rPr lang="es-MX" sz="1200" b="1" dirty="0">
                <a:solidFill>
                  <a:prstClr val="black"/>
                </a:solidFill>
                <a:latin typeface="Times New Roman" panose="02020603050405020304" pitchFamily="18" charset="0"/>
                <a:cs typeface="Times New Roman" panose="02020603050405020304" pitchFamily="18" charset="0"/>
              </a:rPr>
              <a:t>Niños: </a:t>
            </a:r>
            <a:r>
              <a:rPr lang="es-MX" sz="1200" dirty="0">
                <a:solidFill>
                  <a:prstClr val="black"/>
                </a:solidFill>
                <a:latin typeface="Times New Roman" panose="02020603050405020304" pitchFamily="18" charset="0"/>
                <a:cs typeface="Times New Roman" panose="02020603050405020304" pitchFamily="18" charset="0"/>
              </a:rPr>
              <a:t>14	 </a:t>
            </a:r>
            <a:r>
              <a:rPr lang="es-MX" sz="1200" b="1" dirty="0">
                <a:solidFill>
                  <a:prstClr val="black"/>
                </a:solidFill>
                <a:latin typeface="Times New Roman" panose="02020603050405020304" pitchFamily="18" charset="0"/>
                <a:cs typeface="Times New Roman" panose="02020603050405020304" pitchFamily="18" charset="0"/>
              </a:rPr>
              <a:t>Niñas: </a:t>
            </a:r>
            <a:r>
              <a:rPr lang="es-MX" sz="1200" dirty="0">
                <a:solidFill>
                  <a:prstClr val="black"/>
                </a:solidFill>
                <a:latin typeface="Times New Roman" panose="02020603050405020304" pitchFamily="18" charset="0"/>
                <a:cs typeface="Times New Roman" panose="02020603050405020304" pitchFamily="18" charset="0"/>
              </a:rPr>
              <a:t>15</a:t>
            </a:r>
            <a:br>
              <a:rPr lang="es-MX" sz="1200" dirty="0">
                <a:solidFill>
                  <a:prstClr val="black"/>
                </a:solidFill>
                <a:latin typeface="Times New Roman" panose="02020603050405020304" pitchFamily="18" charset="0"/>
                <a:cs typeface="Times New Roman" panose="02020603050405020304" pitchFamily="18" charset="0"/>
              </a:rPr>
            </a:b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Nombre del Alumno Practicante: </a:t>
            </a:r>
            <a:r>
              <a:rPr lang="es-MX" sz="1200" dirty="0">
                <a:solidFill>
                  <a:prstClr val="black"/>
                </a:solidFill>
                <a:latin typeface="Times New Roman" panose="02020603050405020304" pitchFamily="18" charset="0"/>
                <a:cs typeface="Times New Roman" panose="02020603050405020304" pitchFamily="18" charset="0"/>
              </a:rPr>
              <a:t>Luisa Lucía Hernández Cruz</a:t>
            </a:r>
          </a:p>
          <a:p>
            <a:pPr algn="ctr"/>
            <a:r>
              <a:rPr lang="es-MX" sz="1200" b="1" dirty="0">
                <a:solidFill>
                  <a:prstClr val="black"/>
                </a:solidFill>
                <a:latin typeface="Times New Roman" panose="02020603050405020304" pitchFamily="18" charset="0"/>
                <a:cs typeface="Times New Roman" panose="02020603050405020304" pitchFamily="18" charset="0"/>
              </a:rPr>
              <a:t>Grado:</a:t>
            </a:r>
            <a:r>
              <a:rPr lang="es-MX" sz="1200" dirty="0">
                <a:solidFill>
                  <a:prstClr val="black"/>
                </a:solidFill>
                <a:latin typeface="Times New Roman" panose="02020603050405020304" pitchFamily="18" charset="0"/>
                <a:cs typeface="Times New Roman" panose="02020603050405020304" pitchFamily="18" charset="0"/>
              </a:rPr>
              <a:t> 2°</a:t>
            </a:r>
            <a:r>
              <a:rPr lang="es-MX" sz="1200" dirty="0">
                <a:solidFill>
                  <a:prstClr val="black"/>
                </a:solidFill>
                <a:latin typeface="Times New Roman" panose="02020603050405020304" pitchFamily="18" charset="0"/>
                <a:cs typeface="Times New Roman" panose="02020603050405020304" pitchFamily="18" charset="0"/>
              </a:rPr>
              <a:t> </a:t>
            </a:r>
            <a:r>
              <a:rPr lang="es-MX" sz="1200" dirty="0">
                <a:solidFill>
                  <a:prstClr val="black"/>
                </a:solidFill>
                <a:latin typeface="Times New Roman" panose="02020603050405020304" pitchFamily="18" charset="0"/>
                <a:cs typeface="Times New Roman" panose="02020603050405020304" pitchFamily="18" charset="0"/>
              </a:rPr>
              <a:t>    </a:t>
            </a:r>
            <a:r>
              <a:rPr lang="es-MX" sz="1200" b="1" dirty="0">
                <a:solidFill>
                  <a:prstClr val="black"/>
                </a:solidFill>
                <a:latin typeface="Times New Roman" panose="02020603050405020304" pitchFamily="18" charset="0"/>
                <a:cs typeface="Times New Roman" panose="02020603050405020304" pitchFamily="18" charset="0"/>
              </a:rPr>
              <a:t> Sección: </a:t>
            </a:r>
            <a:r>
              <a:rPr lang="es-MX" sz="1200" dirty="0">
                <a:solidFill>
                  <a:prstClr val="black"/>
                </a:solidFill>
                <a:latin typeface="Times New Roman" panose="02020603050405020304" pitchFamily="18" charset="0"/>
                <a:cs typeface="Times New Roman" panose="02020603050405020304" pitchFamily="18" charset="0"/>
              </a:rPr>
              <a:t>“A”	</a:t>
            </a:r>
            <a:r>
              <a:rPr lang="es-MX" sz="1200" b="1" dirty="0">
                <a:solidFill>
                  <a:prstClr val="black"/>
                </a:solidFill>
                <a:latin typeface="Times New Roman" panose="02020603050405020304" pitchFamily="18" charset="0"/>
                <a:cs typeface="Times New Roman" panose="02020603050405020304" pitchFamily="18" charset="0"/>
              </a:rPr>
              <a:t>Número de Lista: </a:t>
            </a:r>
            <a:r>
              <a:rPr lang="es-MX" sz="1200" dirty="0">
                <a:solidFill>
                  <a:prstClr val="black"/>
                </a:solidFill>
                <a:latin typeface="Times New Roman" panose="02020603050405020304" pitchFamily="18" charset="0"/>
                <a:cs typeface="Times New Roman" panose="02020603050405020304" pitchFamily="18" charset="0"/>
              </a:rPr>
              <a:t>12 </a:t>
            </a:r>
            <a:br>
              <a:rPr lang="es-MX" sz="1200" dirty="0">
                <a:solidFill>
                  <a:prstClr val="black"/>
                </a:solidFill>
                <a:latin typeface="Times New Roman" panose="02020603050405020304" pitchFamily="18" charset="0"/>
                <a:cs typeface="Times New Roman" panose="02020603050405020304" pitchFamily="18" charset="0"/>
              </a:rPr>
            </a:br>
            <a:endParaRPr lang="es-MX" sz="1200" dirty="0">
              <a:solidFill>
                <a:prstClr val="black"/>
              </a:solidFill>
              <a:latin typeface="Times New Roman" panose="02020603050405020304" pitchFamily="18" charset="0"/>
              <a:cs typeface="Times New Roman" panose="02020603050405020304" pitchFamily="18" charset="0"/>
            </a:endParaRPr>
          </a:p>
          <a:p>
            <a:pPr algn="ctr"/>
            <a:endParaRPr lang="es-MX" sz="1200" b="1" dirty="0">
              <a:solidFill>
                <a:prstClr val="black"/>
              </a:solidFill>
              <a:latin typeface="Times New Roman" panose="02020603050405020304" pitchFamily="18" charset="0"/>
              <a:cs typeface="Times New Roman" panose="02020603050405020304" pitchFamily="18" charset="0"/>
            </a:endParaRPr>
          </a:p>
          <a:p>
            <a:pPr algn="ctr"/>
            <a:r>
              <a:rPr lang="es-MX" sz="1200" b="1" dirty="0">
                <a:solidFill>
                  <a:prstClr val="black"/>
                </a:solidFill>
                <a:latin typeface="Times New Roman" panose="02020603050405020304" pitchFamily="18" charset="0"/>
                <a:cs typeface="Times New Roman" panose="02020603050405020304" pitchFamily="18" charset="0"/>
              </a:rPr>
              <a:t>Periodo de Práctica: </a:t>
            </a:r>
            <a:r>
              <a:rPr lang="es-MX" sz="1200" dirty="0">
                <a:solidFill>
                  <a:prstClr val="black"/>
                </a:solidFill>
                <a:latin typeface="Times New Roman" panose="02020603050405020304" pitchFamily="18" charset="0"/>
                <a:cs typeface="Times New Roman" panose="02020603050405020304" pitchFamily="18" charset="0"/>
              </a:rPr>
              <a:t>Lunes </a:t>
            </a:r>
            <a:r>
              <a:rPr lang="es-MX" sz="1200" dirty="0">
                <a:solidFill>
                  <a:prstClr val="black"/>
                </a:solidFill>
                <a:latin typeface="Times New Roman" panose="02020603050405020304" pitchFamily="18" charset="0"/>
                <a:cs typeface="Times New Roman" panose="02020603050405020304" pitchFamily="18" charset="0"/>
              </a:rPr>
              <a:t>4</a:t>
            </a:r>
            <a:r>
              <a:rPr lang="es-MX" sz="1200" dirty="0">
                <a:solidFill>
                  <a:prstClr val="black"/>
                </a:solidFill>
                <a:latin typeface="Times New Roman" panose="02020603050405020304" pitchFamily="18" charset="0"/>
                <a:cs typeface="Times New Roman" panose="02020603050405020304" pitchFamily="18" charset="0"/>
              </a:rPr>
              <a:t> a Viernes 15 de Marzo de 2019</a:t>
            </a:r>
            <a:endParaRPr lang="es-MX" sz="1200" dirty="0">
              <a:solidFill>
                <a:prstClr val="black"/>
              </a:solidFill>
              <a:latin typeface="Times New Roman" panose="02020603050405020304" pitchFamily="18" charset="0"/>
              <a:cs typeface="Times New Roman" panose="02020603050405020304" pitchFamily="18"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060848"/>
            <a:ext cx="891080" cy="662598"/>
          </a:xfrm>
          <a:prstGeom prst="rect">
            <a:avLst/>
          </a:prstGeom>
        </p:spPr>
      </p:pic>
    </p:spTree>
    <p:extLst>
      <p:ext uri="{BB962C8B-B14F-4D97-AF65-F5344CB8AC3E}">
        <p14:creationId xmlns:p14="http://schemas.microsoft.com/office/powerpoint/2010/main" val="84171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marcos para gaf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918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979712" y="1484784"/>
            <a:ext cx="4896544" cy="3785652"/>
          </a:xfrm>
          <a:prstGeom prst="rect">
            <a:avLst/>
          </a:prstGeom>
          <a:noFill/>
        </p:spPr>
        <p:txBody>
          <a:bodyPr wrap="square" rtlCol="0">
            <a:spAutoFit/>
          </a:bodyPr>
          <a:lstStyle/>
          <a:p>
            <a:pPr algn="ctr"/>
            <a:r>
              <a:rPr lang="es-MX" sz="1600" b="1" dirty="0">
                <a:solidFill>
                  <a:prstClr val="black"/>
                </a:solidFill>
                <a:latin typeface="Baskerville Old Face" panose="02020602080505020303" pitchFamily="18" charset="0"/>
              </a:rPr>
              <a:t>Propósito de la </a:t>
            </a:r>
            <a:r>
              <a:rPr lang="es-MX" sz="1600" b="1" dirty="0">
                <a:solidFill>
                  <a:prstClr val="black"/>
                </a:solidFill>
                <a:latin typeface="Baskerville Old Face" panose="02020602080505020303" pitchFamily="18" charset="0"/>
              </a:rPr>
              <a:t>Situación Didáctica:</a:t>
            </a:r>
            <a:br>
              <a:rPr lang="es-MX" sz="1600" b="1" dirty="0">
                <a:solidFill>
                  <a:prstClr val="black"/>
                </a:solidFill>
                <a:latin typeface="Baskerville Old Face" panose="02020602080505020303" pitchFamily="18" charset="0"/>
              </a:rPr>
            </a:br>
            <a:r>
              <a:rPr lang="es-MX" sz="1600" b="1" dirty="0">
                <a:solidFill>
                  <a:prstClr val="black"/>
                </a:solidFill>
                <a:latin typeface="Baskerville Old Face" panose="02020602080505020303" pitchFamily="18" charset="0"/>
              </a:rPr>
              <a:t/>
            </a:r>
            <a:br>
              <a:rPr lang="es-MX" sz="1600" b="1" dirty="0">
                <a:solidFill>
                  <a:prstClr val="black"/>
                </a:solidFill>
                <a:latin typeface="Baskerville Old Face" panose="02020602080505020303" pitchFamily="18" charset="0"/>
              </a:rPr>
            </a:br>
            <a:r>
              <a:rPr lang="es-MX" sz="1600" dirty="0">
                <a:solidFill>
                  <a:prstClr val="black"/>
                </a:solidFill>
                <a:latin typeface="Baskerville Old Face" panose="02020602080505020303" pitchFamily="18" charset="0"/>
              </a:rPr>
              <a:t>Implementar actividades que permitan el desarrollo de conocimientos en el niño </a:t>
            </a:r>
            <a:r>
              <a:rPr lang="es-MX" sz="1600" dirty="0">
                <a:solidFill>
                  <a:prstClr val="black"/>
                </a:solidFill>
                <a:latin typeface="Baskerville Old Face" panose="02020602080505020303" pitchFamily="18" charset="0"/>
              </a:rPr>
              <a:t>sobre la contaminación del agua, las consecuencias de la misma, la importancia que tiene para los seres vivos y de qué manera o con que actividades realizadas por los seres humanos se puede favorecer el cuidado de la misma. </a:t>
            </a:r>
            <a:br>
              <a:rPr lang="es-MX" sz="1600" dirty="0">
                <a:solidFill>
                  <a:prstClr val="black"/>
                </a:solidFill>
                <a:latin typeface="Baskerville Old Face" panose="02020602080505020303" pitchFamily="18" charset="0"/>
              </a:rPr>
            </a:br>
            <a:r>
              <a:rPr lang="es-MX" sz="1600" dirty="0">
                <a:solidFill>
                  <a:prstClr val="black"/>
                </a:solidFill>
                <a:latin typeface="Baskerville Old Face" panose="02020602080505020303" pitchFamily="18" charset="0"/>
              </a:rPr>
              <a:t>Que </a:t>
            </a:r>
            <a:r>
              <a:rPr lang="es-MX" sz="1600" dirty="0">
                <a:solidFill>
                  <a:prstClr val="black"/>
                </a:solidFill>
                <a:latin typeface="Baskerville Old Face" panose="02020602080505020303" pitchFamily="18" charset="0"/>
              </a:rPr>
              <a:t>a través de diversas estrategias utilizadas por la educadora, el alumno logre describir las características de </a:t>
            </a:r>
            <a:r>
              <a:rPr lang="es-MX" sz="1600" dirty="0">
                <a:solidFill>
                  <a:prstClr val="black"/>
                </a:solidFill>
                <a:latin typeface="Baskerville Old Face" panose="02020602080505020303" pitchFamily="18" charset="0"/>
              </a:rPr>
              <a:t>algunos textos informativos, relacionar el número de manera escrita e identificar que acciones favorecen y desfavorecen al medio ambiente.</a:t>
            </a:r>
            <a:endParaRPr lang="es-MX" sz="1600" dirty="0">
              <a:solidFill>
                <a:prstClr val="black"/>
              </a:solidFill>
              <a:latin typeface="Baskerville Old Face" panose="02020602080505020303" pitchFamily="18" charset="0"/>
            </a:endParaRPr>
          </a:p>
          <a:p>
            <a:pPr algn="ctr"/>
            <a:r>
              <a:rPr lang="es-MX" sz="1600" dirty="0">
                <a:solidFill>
                  <a:prstClr val="black"/>
                </a:solidFill>
                <a:latin typeface="Baskerville Old Face" panose="02020602080505020303" pitchFamily="18" charset="0"/>
              </a:rPr>
              <a:t> </a:t>
            </a:r>
          </a:p>
          <a:p>
            <a:pPr algn="ctr"/>
            <a:endParaRPr lang="es-MX" sz="1600" dirty="0">
              <a:solidFill>
                <a:prstClr val="black"/>
              </a:solidFill>
              <a:latin typeface="Baskerville Old Face" panose="02020602080505020303" pitchFamily="18" charset="0"/>
            </a:endParaRPr>
          </a:p>
        </p:txBody>
      </p:sp>
    </p:spTree>
    <p:extLst>
      <p:ext uri="{BB962C8B-B14F-4D97-AF65-F5344CB8AC3E}">
        <p14:creationId xmlns:p14="http://schemas.microsoft.com/office/powerpoint/2010/main" val="4147055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4374" r="4556"/>
          <a:stretch/>
        </p:blipFill>
        <p:spPr bwMode="auto">
          <a:xfrm>
            <a:off x="196594" y="178892"/>
            <a:ext cx="8750812" cy="650021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835696" y="1447513"/>
            <a:ext cx="3960440" cy="2554545"/>
          </a:xfrm>
          <a:prstGeom prst="rect">
            <a:avLst/>
          </a:prstGeom>
          <a:noFill/>
        </p:spPr>
        <p:txBody>
          <a:bodyPr wrap="square" rtlCol="0">
            <a:spAutoFit/>
          </a:bodyPr>
          <a:lstStyle/>
          <a:p>
            <a:pPr algn="ctr"/>
            <a:r>
              <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rPr>
              <a:t>Situación Didáctica:</a:t>
            </a:r>
            <a:br>
              <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rPr>
            </a:br>
            <a:r>
              <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rPr>
              <a:t/>
            </a:r>
            <a:br>
              <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rPr>
            </a:br>
            <a:r>
              <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rPr>
              <a:t>UNA GOTA MÁS… ¡UNA GOTA MENOS!</a:t>
            </a:r>
            <a:endParaRPr lang="es-MX" sz="3200" b="1" dirty="0">
              <a:ln w="1905"/>
              <a:solidFill>
                <a:sysClr val="windowText" lastClr="000000"/>
              </a:solidFill>
              <a:effectLst>
                <a:innerShdw blurRad="69850" dist="43180" dir="5400000">
                  <a:srgbClr val="000000">
                    <a:alpha val="65000"/>
                  </a:srgbClr>
                </a:innerShdw>
              </a:effectLst>
              <a:latin typeface="Baskerville Old Face" panose="02020602080505020303" pitchFamily="18" charset="0"/>
            </a:endParaRPr>
          </a:p>
        </p:txBody>
      </p:sp>
      <p:sp>
        <p:nvSpPr>
          <p:cNvPr id="5" name="4 CuadroTexto"/>
          <p:cNvSpPr txBox="1"/>
          <p:nvPr/>
        </p:nvSpPr>
        <p:spPr>
          <a:xfrm>
            <a:off x="196594" y="5971222"/>
            <a:ext cx="2484276" cy="707886"/>
          </a:xfrm>
          <a:prstGeom prst="rect">
            <a:avLst/>
          </a:prstGeom>
          <a:noFill/>
        </p:spPr>
        <p:txBody>
          <a:bodyPr wrap="square" rtlCol="0">
            <a:spAutoFit/>
          </a:bodyPr>
          <a:lstStyle/>
          <a:p>
            <a:pPr algn="ctr"/>
            <a:r>
              <a:rPr lang="es-MX" sz="2000" dirty="0">
                <a:solidFill>
                  <a:prstClr val="black"/>
                </a:solidFill>
                <a:latin typeface="Baskerville Old Face" panose="02020602080505020303" pitchFamily="18" charset="0"/>
              </a:rPr>
              <a:t>Lunes </a:t>
            </a:r>
            <a:r>
              <a:rPr lang="es-MX" sz="2000" dirty="0">
                <a:solidFill>
                  <a:prstClr val="black"/>
                </a:solidFill>
                <a:latin typeface="Baskerville Old Face" panose="02020602080505020303" pitchFamily="18" charset="0"/>
              </a:rPr>
              <a:t>4</a:t>
            </a:r>
            <a:r>
              <a:rPr lang="es-MX" sz="2000" dirty="0">
                <a:solidFill>
                  <a:prstClr val="black"/>
                </a:solidFill>
                <a:latin typeface="Baskerville Old Face" panose="02020602080505020303" pitchFamily="18" charset="0"/>
              </a:rPr>
              <a:t> a Viernes 15 de Marzo de 2019</a:t>
            </a:r>
            <a:endParaRPr lang="es-MX" sz="2000" dirty="0">
              <a:solidFill>
                <a:prstClr val="black"/>
              </a:solidFill>
              <a:latin typeface="Baskerville Old Face" panose="02020602080505020303" pitchFamily="18" charset="0"/>
            </a:endParaRPr>
          </a:p>
        </p:txBody>
      </p:sp>
    </p:spTree>
    <p:extLst>
      <p:ext uri="{BB962C8B-B14F-4D97-AF65-F5344CB8AC3E}">
        <p14:creationId xmlns:p14="http://schemas.microsoft.com/office/powerpoint/2010/main" val="381643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alternativo"/>
          <p:cNvSpPr/>
          <p:nvPr/>
        </p:nvSpPr>
        <p:spPr>
          <a:xfrm>
            <a:off x="3419872" y="144016"/>
            <a:ext cx="2304256" cy="40466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3200" b="1" dirty="0" smtClean="0"/>
              <a:t>SALTILLO</a:t>
            </a:r>
            <a:endParaRPr lang="es-MX" sz="3200" b="1" dirty="0"/>
          </a:p>
        </p:txBody>
      </p:sp>
      <p:sp>
        <p:nvSpPr>
          <p:cNvPr id="4" name="3 Rectángulo"/>
          <p:cNvSpPr/>
          <p:nvPr/>
        </p:nvSpPr>
        <p:spPr>
          <a:xfrm>
            <a:off x="359532" y="764704"/>
            <a:ext cx="8424936" cy="1200329"/>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CIENTÍFICO:</a:t>
            </a:r>
          </a:p>
          <a:p>
            <a:pPr>
              <a:lnSpc>
                <a:spcPct val="150000"/>
              </a:lnSpc>
            </a:pPr>
            <a:r>
              <a:rPr lang="es-MX" sz="1200" dirty="0" smtClean="0"/>
              <a:t>Existen varias versiones sobre el origen del nombre de Saltillo, quizá la más popular, es la que dice que la palabra Saltillo surge de un pequeño salto de agua que caía desde una elevación del terreno en cuya cima está el principal ojo de agua de esta ciudad, donde hoy se encuentra la Iglesia del Ojo de Agua.</a:t>
            </a:r>
            <a:endParaRPr lang="es-MX" sz="1200" dirty="0"/>
          </a:p>
        </p:txBody>
      </p:sp>
      <p:sp>
        <p:nvSpPr>
          <p:cNvPr id="5" name="4 Rectángulo"/>
          <p:cNvSpPr/>
          <p:nvPr/>
        </p:nvSpPr>
        <p:spPr>
          <a:xfrm>
            <a:off x="359532" y="2206605"/>
            <a:ext cx="8424936" cy="1200329"/>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PARA EL NIÑO:</a:t>
            </a:r>
            <a:r>
              <a:rPr lang="es-MX" sz="1200" dirty="0" smtClean="0"/>
              <a:t/>
            </a:r>
            <a:br>
              <a:rPr lang="es-MX" sz="1200" dirty="0" smtClean="0"/>
            </a:br>
            <a:r>
              <a:rPr lang="es-MX" sz="1200" dirty="0" smtClean="0"/>
              <a:t>Se dice que hace muchos años había un río que separaba lo que ahora es Saltillo del resto de la población y para poder llegar a esta parte del terreno, las personas tuvieron que saltar sobre el agua para cruzar y poder formar y construir aquí sus casas. </a:t>
            </a:r>
            <a:br>
              <a:rPr lang="es-MX" sz="1200" dirty="0" smtClean="0"/>
            </a:br>
            <a:r>
              <a:rPr lang="es-MX" sz="1200" dirty="0" smtClean="0"/>
              <a:t>Es ahí en ese “salto de agua” en donde ahora está la iglesia Ojo de Agua.</a:t>
            </a:r>
            <a:endParaRPr lang="es-MX" sz="1200" b="1" dirty="0" smtClean="0"/>
          </a:p>
        </p:txBody>
      </p:sp>
      <p:graphicFrame>
        <p:nvGraphicFramePr>
          <p:cNvPr id="7" name="6 Tabla"/>
          <p:cNvGraphicFramePr>
            <a:graphicFrameLocks noGrp="1"/>
          </p:cNvGraphicFramePr>
          <p:nvPr>
            <p:extLst>
              <p:ext uri="{D42A27DB-BD31-4B8C-83A1-F6EECF244321}">
                <p14:modId xmlns:p14="http://schemas.microsoft.com/office/powerpoint/2010/main" val="268150183"/>
              </p:ext>
            </p:extLst>
          </p:nvPr>
        </p:nvGraphicFramePr>
        <p:xfrm>
          <a:off x="611561" y="3764042"/>
          <a:ext cx="7848871" cy="2689294"/>
        </p:xfrm>
        <a:graphic>
          <a:graphicData uri="http://schemas.openxmlformats.org/drawingml/2006/table">
            <a:tbl>
              <a:tblPr firstRow="1" bandRow="1">
                <a:tableStyleId>{00A15C55-8517-42AA-B614-E9B94910E393}</a:tableStyleId>
              </a:tblPr>
              <a:tblGrid>
                <a:gridCol w="3816424"/>
                <a:gridCol w="1224136"/>
                <a:gridCol w="936104"/>
                <a:gridCol w="1872207"/>
              </a:tblGrid>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Actividades, organización y consignas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Recursos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Día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Aprendizaje esperado</a:t>
                      </a:r>
                      <a:endParaRPr lang="es-MX" sz="1200" b="1" dirty="0">
                        <a:latin typeface="+mn-lt"/>
                        <a:cs typeface="Times New Roman" panose="02020603050405020304" pitchFamily="18" charset="0"/>
                      </a:endParaRPr>
                    </a:p>
                  </a:txBody>
                  <a:tcPr anchor="ctr"/>
                </a:tc>
              </a:tr>
              <a:tr h="24012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s-MX" sz="1200" b="1" dirty="0" smtClean="0">
                          <a:latin typeface="+mn-lt"/>
                        </a:rPr>
                        <a:t>¿SALTILLO?:</a:t>
                      </a:r>
                    </a:p>
                    <a:p>
                      <a:endParaRPr lang="es-MX" sz="1200" dirty="0" smtClean="0">
                        <a:latin typeface="+mn-lt"/>
                      </a:endParaRPr>
                    </a:p>
                    <a:p>
                      <a:r>
                        <a:rPr lang="es-MX" sz="1200" b="1" baseline="0" dirty="0" smtClean="0">
                          <a:latin typeface="+mn-lt"/>
                        </a:rPr>
                        <a:t>Inicio: </a:t>
                      </a:r>
                      <a:r>
                        <a:rPr lang="es-MX" sz="1200" baseline="0" dirty="0" smtClean="0">
                          <a:latin typeface="+mn-lt"/>
                        </a:rPr>
                        <a:t>Responde cuestionamientos (¿En qué ciudad vivimos?, ¿Saben por que Saltillo se llama así?)</a:t>
                      </a:r>
                      <a:endParaRPr lang="es-MX" sz="1200" dirty="0" smtClean="0">
                        <a:latin typeface="+mn-lt"/>
                      </a:endParaRPr>
                    </a:p>
                    <a:p>
                      <a:r>
                        <a:rPr lang="es-MX" sz="1200" b="1" dirty="0" smtClean="0">
                          <a:latin typeface="+mn-lt"/>
                        </a:rPr>
                        <a:t>Desarrollo: </a:t>
                      </a:r>
                      <a:r>
                        <a:rPr lang="es-MX" sz="1200" dirty="0" smtClean="0">
                          <a:latin typeface="+mn-lt"/>
                        </a:rPr>
                        <a:t>Expresa</a:t>
                      </a:r>
                      <a:r>
                        <a:rPr lang="es-MX" sz="1200" baseline="0" dirty="0" smtClean="0">
                          <a:latin typeface="+mn-lt"/>
                        </a:rPr>
                        <a:t> sus ideas y respuestas para socializarlas en grupo.</a:t>
                      </a:r>
                      <a:endParaRPr lang="es-MX" sz="1200" dirty="0" smtClean="0">
                        <a:latin typeface="+mn-lt"/>
                      </a:endParaRPr>
                    </a:p>
                    <a:p>
                      <a:r>
                        <a:rPr lang="es-MX" sz="1200" b="1" dirty="0" smtClean="0">
                          <a:latin typeface="+mn-lt"/>
                        </a:rPr>
                        <a:t>Cierre: </a:t>
                      </a:r>
                      <a:r>
                        <a:rPr lang="es-MX" sz="1200" dirty="0" smtClean="0">
                          <a:latin typeface="+mn-lt"/>
                        </a:rPr>
                        <a:t>Presta atención</a:t>
                      </a:r>
                      <a:r>
                        <a:rPr lang="es-MX" sz="1200" baseline="0" dirty="0" smtClean="0">
                          <a:latin typeface="+mn-lt"/>
                        </a:rPr>
                        <a:t> y observa la noticia del origen del nombre de Saltillo. </a:t>
                      </a:r>
                      <a:br>
                        <a:rPr lang="es-MX" sz="1200" baseline="0" dirty="0" smtClean="0">
                          <a:latin typeface="+mn-lt"/>
                        </a:rPr>
                      </a:br>
                      <a:r>
                        <a:rPr lang="es-MX" sz="1200" b="1" baseline="0" dirty="0" smtClean="0">
                          <a:latin typeface="+mn-lt"/>
                        </a:rPr>
                        <a:t>REFERENCIA</a:t>
                      </a:r>
                      <a:r>
                        <a:rPr lang="es-MX" sz="1200" baseline="0" dirty="0" smtClean="0">
                          <a:latin typeface="+mn-lt"/>
                        </a:rPr>
                        <a:t>: </a:t>
                      </a:r>
                      <a:r>
                        <a:rPr lang="es-MX" sz="1200" baseline="0" dirty="0" smtClean="0">
                          <a:latin typeface="+mn-lt"/>
                          <a:hlinkClick r:id="rId2"/>
                        </a:rPr>
                        <a:t>http</a:t>
                      </a:r>
                      <a:r>
                        <a:rPr lang="es-MX" sz="1200" baseline="0" dirty="0" smtClean="0">
                          <a:latin typeface="+mn-lt"/>
                          <a:hlinkClick r:id="rId2"/>
                        </a:rPr>
                        <a:t>://www.zocalo.com.mx/opinion/opi-interna/la-fundacion-de-saltillo-1361176218</a:t>
                      </a:r>
                      <a:endParaRPr lang="es-MX" sz="1200" b="0" baseline="0" dirty="0" smtClean="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Cartel informativo sobre el origen del nombre de Saltillo</a:t>
                      </a:r>
                    </a:p>
                    <a:p>
                      <a:pPr algn="ct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Lunes 4</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effectLst/>
                          <a:latin typeface="+mn-lt"/>
                        </a:rPr>
                        <a:t>Comenta</a:t>
                      </a:r>
                      <a:r>
                        <a:rPr lang="es-MX" sz="1200" baseline="0" dirty="0" smtClean="0">
                          <a:effectLst/>
                          <a:latin typeface="+mn-lt"/>
                        </a:rPr>
                        <a:t> e identifica algunas características de textos informativos.</a:t>
                      </a:r>
                      <a:endParaRPr lang="es-MX" sz="1200" dirty="0" smtClean="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smtClean="0">
                        <a:effectLst/>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13911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61638604"/>
              </p:ext>
            </p:extLst>
          </p:nvPr>
        </p:nvGraphicFramePr>
        <p:xfrm>
          <a:off x="611560" y="764704"/>
          <a:ext cx="7848871" cy="2752374"/>
        </p:xfrm>
        <a:graphic>
          <a:graphicData uri="http://schemas.openxmlformats.org/drawingml/2006/table">
            <a:tbl>
              <a:tblPr firstRow="1" bandRow="1">
                <a:tableStyleId>{00A15C55-8517-42AA-B614-E9B94910E393}</a:tableStyleId>
              </a:tblPr>
              <a:tblGrid>
                <a:gridCol w="3744416"/>
                <a:gridCol w="1296144"/>
                <a:gridCol w="936104"/>
                <a:gridCol w="1872207"/>
              </a:tblGrid>
              <a:tr h="2636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Actividades, organización y consignas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Recursos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Día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Aprendizaje esperado</a:t>
                      </a:r>
                      <a:endParaRPr lang="es-MX" sz="1200" b="1" dirty="0">
                        <a:latin typeface="+mn-lt"/>
                        <a:cs typeface="Times New Roman" panose="02020603050405020304" pitchFamily="18" charset="0"/>
                      </a:endParaRPr>
                    </a:p>
                  </a:txBody>
                  <a:tcPr anchor="ctr"/>
                </a:tc>
              </a:tr>
              <a:tr h="24780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effectLst/>
                          <a:uLnTx/>
                          <a:uFillTx/>
                          <a:latin typeface="+mn-lt"/>
                        </a:rPr>
                        <a:t>RINCÓN DE LA NOTICIA: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u="none" strike="noStrike" kern="1200" cap="none" spc="0" normalizeH="0" baseline="0" noProof="0" dirty="0" smtClean="0">
                        <a:ln>
                          <a:noFill/>
                        </a:ln>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effectLst/>
                          <a:uLnTx/>
                          <a:uFillTx/>
                          <a:latin typeface="+mn-lt"/>
                        </a:rPr>
                        <a:t>Inicio: </a:t>
                      </a:r>
                      <a:r>
                        <a:rPr kumimoji="0" lang="es-MX" sz="1200" u="none" strike="noStrike" kern="1200" cap="none" spc="0" normalizeH="0" baseline="0" noProof="0" dirty="0" smtClean="0">
                          <a:ln>
                            <a:noFill/>
                          </a:ln>
                          <a:effectLst/>
                          <a:uLnTx/>
                          <a:uFillTx/>
                          <a:latin typeface="+mn-lt"/>
                        </a:rPr>
                        <a:t>Escucha las indicaciones que da la maestra en la asamblea (trabajaremos con el armado de una noticia, tendrán las partes escritas de la misma y tendrán que ponerlas en orden)</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Desarrollo</a:t>
                      </a:r>
                      <a:r>
                        <a:rPr kumimoji="0" lang="es-MX" sz="1200" b="0" u="none" strike="noStrike" kern="1200" cap="none" spc="0" normalizeH="0" baseline="0" noProof="0" dirty="0" smtClean="0">
                          <a:ln>
                            <a:noFill/>
                          </a:ln>
                          <a:effectLst/>
                          <a:uLnTx/>
                          <a:uFillTx/>
                          <a:latin typeface="+mn-lt"/>
                        </a:rPr>
                        <a:t>:</a:t>
                      </a:r>
                      <a:r>
                        <a:rPr kumimoji="0" lang="es-MX" sz="1200" u="none" strike="noStrike" kern="1200" cap="none" spc="0" normalizeH="0" baseline="0" noProof="0" dirty="0" smtClean="0">
                          <a:ln>
                            <a:noFill/>
                          </a:ln>
                          <a:effectLst/>
                          <a:uLnTx/>
                          <a:uFillTx/>
                          <a:latin typeface="+mn-lt"/>
                        </a:rPr>
                        <a:t> </a:t>
                      </a:r>
                      <a:r>
                        <a:rPr kumimoji="0" lang="es-MX" sz="1200" u="none" strike="noStrike" kern="1200" cap="none" spc="0" normalizeH="0" baseline="0" noProof="0" dirty="0" smtClean="0">
                          <a:ln>
                            <a:noFill/>
                          </a:ln>
                          <a:effectLst/>
                          <a:uLnTx/>
                          <a:uFillTx/>
                          <a:latin typeface="+mn-lt"/>
                        </a:rPr>
                        <a:t>Realiza la actividad, según las indicaciones anteriores.</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Cierre</a:t>
                      </a:r>
                      <a:r>
                        <a:rPr kumimoji="0" lang="es-MX" sz="1200" u="none" strike="noStrike" kern="1200" cap="none" spc="0" normalizeH="0" baseline="0" noProof="0" dirty="0" smtClean="0">
                          <a:ln>
                            <a:noFill/>
                          </a:ln>
                          <a:effectLst/>
                          <a:uLnTx/>
                          <a:uFillTx/>
                          <a:latin typeface="+mn-lt"/>
                        </a:rPr>
                        <a:t>: </a:t>
                      </a:r>
                      <a:r>
                        <a:rPr kumimoji="0" lang="es-MX" sz="1200" u="none" strike="noStrike" kern="1200" cap="none" spc="0" normalizeH="0" baseline="0" noProof="0" dirty="0" smtClean="0">
                          <a:ln>
                            <a:noFill/>
                          </a:ln>
                          <a:effectLst/>
                          <a:uLnTx/>
                          <a:uFillTx/>
                          <a:latin typeface="+mn-lt"/>
                        </a:rPr>
                        <a:t>Responde cuestionamientos (¿Qué pudieron observar en la actividad?, ¿Cómo se trabajó?) Expresa y socializa sus ideas</a:t>
                      </a:r>
                      <a:r>
                        <a:rPr kumimoji="0" lang="es-MX" sz="1200" u="none" strike="noStrike" kern="1200" cap="none" spc="0" normalizeH="0" baseline="0" noProof="0" dirty="0" smtClean="0">
                          <a:ln>
                            <a:noFill/>
                          </a:ln>
                          <a:effectLst/>
                          <a:uLnTx/>
                          <a:uFillTx/>
                          <a:latin typeface="+mn-lt"/>
                        </a:rPr>
                        <a:t>.</a:t>
                      </a:r>
                      <a:endParaRPr kumimoji="0" lang="es-MX" sz="1200" u="none" strike="noStrike" kern="1200" cap="none" spc="0" normalizeH="0" baseline="0" noProof="0" dirty="0" smtClean="0">
                        <a:ln>
                          <a:noFill/>
                        </a:ln>
                        <a:effectLst/>
                        <a:uLnTx/>
                        <a:uFillTx/>
                        <a:latin typeface="+mn-lt"/>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Las</a:t>
                      </a:r>
                      <a:r>
                        <a:rPr lang="es-MX" sz="1200" baseline="0" dirty="0" smtClean="0">
                          <a:latin typeface="+mn-lt"/>
                        </a:rPr>
                        <a:t> partes de una noticia en grande </a:t>
                      </a:r>
                      <a:br>
                        <a:rPr lang="es-MX" sz="1200" baseline="0" dirty="0" smtClean="0">
                          <a:latin typeface="+mn-lt"/>
                        </a:rPr>
                      </a:br>
                      <a:r>
                        <a:rPr lang="es-MX" sz="1200" baseline="0" dirty="0" smtClean="0">
                          <a:latin typeface="+mn-lt"/>
                        </a:rPr>
                        <a:t>(Título, imagen, texto)</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Viernes 8</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1200" u="none" strike="noStrike" kern="1200" cap="none" spc="0" normalizeH="0" baseline="0" noProof="0" dirty="0" smtClean="0">
                          <a:ln>
                            <a:noFill/>
                          </a:ln>
                          <a:effectLst/>
                          <a:uLnTx/>
                          <a:uFillTx/>
                          <a:latin typeface="+mn-lt"/>
                        </a:rPr>
                        <a:t>Comenta e identifica algunas características de textos informativos.</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smtClean="0">
                        <a:effectLst/>
                        <a:latin typeface="+mn-lt"/>
                        <a:cs typeface="Times New Roman" panose="02020603050405020304" pitchFamily="18" charset="0"/>
                      </a:endParaRPr>
                    </a:p>
                  </a:txBody>
                  <a:tcPr anchor="ctr"/>
                </a:tc>
              </a:tr>
            </a:tbl>
          </a:graphicData>
        </a:graphic>
      </p:graphicFrame>
      <p:pic>
        <p:nvPicPr>
          <p:cNvPr id="1026" name="Picture 2" descr="https://scontent.fntr6-1.fna.fbcdn.net/v/t1.15752-9/54515399_1082999378549438_4232608528390422528_n.jpg?_nc_cat=106&amp;_nc_ht=scontent.fntr6-1.fna&amp;oh=945eddfb90043904629641bf3d0cc664&amp;oe=5D0D45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933056"/>
            <a:ext cx="295232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ntr6-1.fna.fbcdn.net/v/t1.15752-9/54200960_841746392835080_2788126497494269952_n.jpg?_nc_cat=105&amp;_nc_ht=scontent.fntr6-1.fna&amp;oh=0d48f9c268c5a52cb4419bfb4632876e&amp;oe=5D1BE1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933056"/>
            <a:ext cx="2962609"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fntr6-1.fna.fbcdn.net/v/t1.15752-9/54388561_332290647492835_405695249206214656_n.jpg?_nc_cat=109&amp;_nc_ht=scontent.fntr6-1.fna&amp;oh=614b37106ce36b4c58c30e5be408039c&amp;oe=5D159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34571"/>
            <a:ext cx="2946170" cy="26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8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alternativo"/>
          <p:cNvSpPr/>
          <p:nvPr/>
        </p:nvSpPr>
        <p:spPr>
          <a:xfrm>
            <a:off x="2699792" y="144016"/>
            <a:ext cx="3744416" cy="40466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3200" b="1" dirty="0" smtClean="0"/>
              <a:t>AGUA POTABLE</a:t>
            </a:r>
            <a:endParaRPr lang="es-MX" sz="3200" b="1" dirty="0"/>
          </a:p>
        </p:txBody>
      </p:sp>
      <p:sp>
        <p:nvSpPr>
          <p:cNvPr id="4" name="3 Rectángulo"/>
          <p:cNvSpPr/>
          <p:nvPr/>
        </p:nvSpPr>
        <p:spPr>
          <a:xfrm>
            <a:off x="359532" y="921494"/>
            <a:ext cx="8424936" cy="923330"/>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CIENTÍFICO:</a:t>
            </a:r>
          </a:p>
          <a:p>
            <a:pPr>
              <a:lnSpc>
                <a:spcPct val="150000"/>
              </a:lnSpc>
            </a:pPr>
            <a:r>
              <a:rPr lang="es-MX" sz="1200" dirty="0"/>
              <a:t>E</a:t>
            </a:r>
            <a:r>
              <a:rPr lang="es-MX" sz="1200" dirty="0" smtClean="0"/>
              <a:t>s el agua apta para el consumo por parte del ser humano. Se trata de un líquido inodoro, insípido e incoloro que se puede beber sin limitaciones ya que no daña el organismo.</a:t>
            </a:r>
          </a:p>
        </p:txBody>
      </p:sp>
      <p:sp>
        <p:nvSpPr>
          <p:cNvPr id="5" name="4 Rectángulo"/>
          <p:cNvSpPr/>
          <p:nvPr/>
        </p:nvSpPr>
        <p:spPr>
          <a:xfrm>
            <a:off x="359532" y="2060848"/>
            <a:ext cx="8424936" cy="1200329"/>
          </a:xfrm>
          <a:prstGeom prst="rect">
            <a:avLst/>
          </a:prstGeom>
          <a:noFill/>
          <a:ln>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200" b="1" dirty="0" smtClean="0"/>
              <a:t>CONCEPTO PARA EL NIÑO:</a:t>
            </a:r>
            <a:r>
              <a:rPr lang="es-MX" sz="1200" dirty="0" smtClean="0"/>
              <a:t/>
            </a:r>
            <a:br>
              <a:rPr lang="es-MX" sz="1200" dirty="0" smtClean="0"/>
            </a:br>
            <a:r>
              <a:rPr lang="es-MX" sz="1200" dirty="0" smtClean="0"/>
              <a:t> Es el agua que podemos utilizar en nuestra vida diaria para distintas actividades como regar las plantas, bañarnos, beber, lavar la ropa, entre otras.</a:t>
            </a:r>
            <a:br>
              <a:rPr lang="es-MX" sz="1200" dirty="0" smtClean="0"/>
            </a:br>
            <a:r>
              <a:rPr lang="es-MX" sz="1200" dirty="0" smtClean="0"/>
              <a:t>Por que esta agua no tiene virus o gérmenes que dañen a nuestro cuerpo y nuestra salud.</a:t>
            </a:r>
            <a:endParaRPr lang="es-MX" sz="1200" b="1" dirty="0" smtClean="0"/>
          </a:p>
        </p:txBody>
      </p:sp>
      <p:graphicFrame>
        <p:nvGraphicFramePr>
          <p:cNvPr id="2" name="1 Tabla"/>
          <p:cNvGraphicFramePr>
            <a:graphicFrameLocks noGrp="1"/>
          </p:cNvGraphicFramePr>
          <p:nvPr>
            <p:extLst>
              <p:ext uri="{D42A27DB-BD31-4B8C-83A1-F6EECF244321}">
                <p14:modId xmlns:p14="http://schemas.microsoft.com/office/powerpoint/2010/main" val="948853819"/>
              </p:ext>
            </p:extLst>
          </p:nvPr>
        </p:nvGraphicFramePr>
        <p:xfrm>
          <a:off x="755577" y="3573016"/>
          <a:ext cx="7632848" cy="2597595"/>
        </p:xfrm>
        <a:graphic>
          <a:graphicData uri="http://schemas.openxmlformats.org/drawingml/2006/table">
            <a:tbl>
              <a:tblPr firstRow="1" bandRow="1">
                <a:tableStyleId>{00A15C55-8517-42AA-B614-E9B94910E393}</a:tableStyleId>
              </a:tblPr>
              <a:tblGrid>
                <a:gridCol w="3641359"/>
                <a:gridCol w="1260471"/>
                <a:gridCol w="910340"/>
                <a:gridCol w="1820678"/>
              </a:tblGrid>
              <a:tr h="2588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Actividades, organización y consignas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Recursos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Día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Aprendizaje esperado</a:t>
                      </a:r>
                      <a:endParaRPr lang="es-MX" sz="1200" b="1" dirty="0">
                        <a:latin typeface="+mn-lt"/>
                        <a:cs typeface="Times New Roman" panose="02020603050405020304" pitchFamily="18" charset="0"/>
                      </a:endParaRPr>
                    </a:p>
                  </a:txBody>
                  <a:tcPr anchor="ctr"/>
                </a:tc>
              </a:tr>
              <a:tr h="23232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effectLst/>
                          <a:uLnTx/>
                          <a:uFillTx/>
                          <a:latin typeface="+mn-lt"/>
                        </a:rPr>
                        <a:t>CON LA P DE… POTABLE:</a:t>
                      </a:r>
                      <a:r>
                        <a:rPr kumimoji="0" lang="es-MX" sz="1200" u="none" strike="noStrike" kern="1200" cap="none" spc="0" normalizeH="0" baseline="0" noProof="0" dirty="0" smtClean="0">
                          <a:ln>
                            <a:noFill/>
                          </a:ln>
                          <a:effectLst/>
                          <a:uLnTx/>
                          <a:uFillTx/>
                          <a:latin typeface="+mn-lt"/>
                        </a:rPr>
                        <a:t/>
                      </a:r>
                      <a:br>
                        <a:rPr kumimoji="0" lang="es-MX" sz="1200" u="none" strike="noStrike" kern="1200" cap="none" spc="0" normalizeH="0" baseline="0" noProof="0" dirty="0" smtClean="0">
                          <a:ln>
                            <a:noFill/>
                          </a:ln>
                          <a:effectLst/>
                          <a:uLnTx/>
                          <a:uFillTx/>
                          <a:latin typeface="+mn-lt"/>
                        </a:rPr>
                      </a:br>
                      <a:r>
                        <a:rPr kumimoji="0" lang="es-MX" sz="1200" u="none" strike="noStrike" kern="1200" cap="none" spc="0" normalizeH="0" baseline="0" noProof="0" dirty="0" smtClean="0">
                          <a:ln>
                            <a:noFill/>
                          </a:ln>
                          <a:effectLst/>
                          <a:uLnTx/>
                          <a:uFillTx/>
                          <a:latin typeface="+mn-lt"/>
                        </a:rPr>
                        <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Inicio</a:t>
                      </a:r>
                      <a:r>
                        <a:rPr kumimoji="0" lang="es-MX" sz="1200" u="none" strike="noStrike" kern="1200" cap="none" spc="0" normalizeH="0" baseline="0" noProof="0" dirty="0" smtClean="0">
                          <a:ln>
                            <a:noFill/>
                          </a:ln>
                          <a:effectLst/>
                          <a:uLnTx/>
                          <a:uFillTx/>
                          <a:latin typeface="+mn-lt"/>
                        </a:rPr>
                        <a:t>: </a:t>
                      </a:r>
                      <a:r>
                        <a:rPr kumimoji="0" lang="es-MX" sz="1200" u="none" strike="noStrike" kern="1200" cap="none" spc="0" normalizeH="0" baseline="0" noProof="0" dirty="0" smtClean="0">
                          <a:ln>
                            <a:noFill/>
                          </a:ln>
                          <a:effectLst/>
                          <a:uLnTx/>
                          <a:uFillTx/>
                          <a:latin typeface="+mn-lt"/>
                        </a:rPr>
                        <a:t>Observa la palabra potable que se encuentra en el pizarrón de manera vertical y las imágenes que se encuentran a lado de cada letra.</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Desarrollo</a:t>
                      </a:r>
                      <a:r>
                        <a:rPr kumimoji="0" lang="es-MX" sz="1200" u="none" strike="noStrike" kern="1200" cap="none" spc="0" normalizeH="0" baseline="0" noProof="0" dirty="0" smtClean="0">
                          <a:ln>
                            <a:noFill/>
                          </a:ln>
                          <a:effectLst/>
                          <a:uLnTx/>
                          <a:uFillTx/>
                          <a:latin typeface="+mn-lt"/>
                        </a:rPr>
                        <a:t>: </a:t>
                      </a:r>
                      <a:r>
                        <a:rPr kumimoji="0" lang="es-MX" sz="1200" u="none" strike="noStrike" kern="1200" cap="none" spc="0" normalizeH="0" baseline="0" noProof="0" dirty="0" smtClean="0">
                          <a:ln>
                            <a:noFill/>
                          </a:ln>
                          <a:effectLst/>
                          <a:uLnTx/>
                          <a:uFillTx/>
                          <a:latin typeface="+mn-lt"/>
                        </a:rPr>
                        <a:t>Identifica que es lo que dice la palabra y a qué se refieren las imágenes.</a:t>
                      </a:r>
                      <a:br>
                        <a:rPr kumimoji="0" lang="es-MX" sz="1200" u="none" strike="noStrike" kern="1200" cap="none" spc="0" normalizeH="0" baseline="0" noProof="0" dirty="0" smtClean="0">
                          <a:ln>
                            <a:noFill/>
                          </a:ln>
                          <a:effectLst/>
                          <a:uLnTx/>
                          <a:uFillTx/>
                          <a:latin typeface="+mn-lt"/>
                        </a:rPr>
                      </a:br>
                      <a:r>
                        <a:rPr kumimoji="0" lang="es-MX" sz="1200" b="1" u="none" strike="noStrike" kern="1200" cap="none" spc="0" normalizeH="0" baseline="0" noProof="0" dirty="0" smtClean="0">
                          <a:ln>
                            <a:noFill/>
                          </a:ln>
                          <a:effectLst/>
                          <a:uLnTx/>
                          <a:uFillTx/>
                          <a:latin typeface="+mn-lt"/>
                        </a:rPr>
                        <a:t>Cierre</a:t>
                      </a:r>
                      <a:r>
                        <a:rPr kumimoji="0" lang="es-MX" sz="1200" u="none" strike="noStrike" kern="1200" cap="none" spc="0" normalizeH="0" baseline="0" noProof="0" dirty="0" smtClean="0">
                          <a:ln>
                            <a:noFill/>
                          </a:ln>
                          <a:effectLst/>
                          <a:uLnTx/>
                          <a:uFillTx/>
                          <a:latin typeface="+mn-lt"/>
                        </a:rPr>
                        <a:t>: </a:t>
                      </a:r>
                      <a:r>
                        <a:rPr kumimoji="0" lang="es-MX" sz="1200" u="none" strike="noStrike" kern="1200" cap="none" spc="0" normalizeH="0" baseline="0" noProof="0" dirty="0" smtClean="0">
                          <a:ln>
                            <a:noFill/>
                          </a:ln>
                          <a:effectLst/>
                          <a:uLnTx/>
                          <a:uFillTx/>
                          <a:latin typeface="+mn-lt"/>
                        </a:rPr>
                        <a:t>Responde cuestionamientos (¿Alguna vez han escuchado la palabra potable?, ¿Qué significa?, ¿A qué nos referimos cuando decimos agua potable?, ¿Qué muestran las imágenes que están en el pizarrón?)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Expresa y comenta sus ideas con sus compañeros. </a:t>
                      </a:r>
                      <a:endParaRPr kumimoji="0" lang="es-MX" sz="1200" b="0" i="0" u="none" strike="noStrike" kern="1200" cap="none" spc="0" normalizeH="0" baseline="0" noProof="0" dirty="0" smtClean="0">
                        <a:ln>
                          <a:noFill/>
                        </a:ln>
                        <a:solidFill>
                          <a:prstClr val="black"/>
                        </a:solidFill>
                        <a:effectLst/>
                        <a:uLnTx/>
                        <a:uFillTx/>
                        <a:latin typeface="+mn-lt"/>
                        <a:ea typeface="+mn-ea"/>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Letras de la palabra en mayúsculas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Dibujo de actividades diarias que se asocien a cada una de las letras</a:t>
                      </a:r>
                    </a:p>
                    <a:p>
                      <a:pPr algn="ct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Miércoles 6</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Identifica y explica algunos efectos favorables y desfavorables de la acción humana sobre el medioambiente</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smtClean="0">
                        <a:effectLst/>
                        <a:latin typeface="+mn-lt"/>
                        <a:cs typeface="Times New Roman" panose="02020603050405020304" pitchFamily="18" charset="0"/>
                      </a:endParaRPr>
                    </a:p>
                  </a:txBody>
                  <a:tcPr anchor="ctr"/>
                </a:tc>
              </a:tr>
            </a:tbl>
          </a:graphicData>
        </a:graphic>
      </p:graphicFrame>
      <p:sp>
        <p:nvSpPr>
          <p:cNvPr id="6" name="5 Rectángulo"/>
          <p:cNvSpPr/>
          <p:nvPr/>
        </p:nvSpPr>
        <p:spPr>
          <a:xfrm>
            <a:off x="1835696" y="6392361"/>
            <a:ext cx="2310248" cy="276999"/>
          </a:xfrm>
          <a:prstGeom prst="rect">
            <a:avLst/>
          </a:prstGeom>
        </p:spPr>
        <p:txBody>
          <a:bodyPr wrap="none">
            <a:spAutoFit/>
          </a:bodyPr>
          <a:lstStyle/>
          <a:p>
            <a:r>
              <a:rPr lang="es-MX" sz="1200" dirty="0" smtClean="0">
                <a:hlinkClick r:id="rId2"/>
              </a:rPr>
              <a:t>https://definicion.de/agua-potable/</a:t>
            </a:r>
            <a:endParaRPr lang="es-MX" sz="1200" dirty="0"/>
          </a:p>
        </p:txBody>
      </p:sp>
      <p:sp>
        <p:nvSpPr>
          <p:cNvPr id="8" name="7 Rectángulo"/>
          <p:cNvSpPr/>
          <p:nvPr/>
        </p:nvSpPr>
        <p:spPr>
          <a:xfrm>
            <a:off x="739507" y="6381328"/>
            <a:ext cx="1250663" cy="276999"/>
          </a:xfrm>
          <a:prstGeom prst="rect">
            <a:avLst/>
          </a:prstGeom>
        </p:spPr>
        <p:txBody>
          <a:bodyPr wrap="none">
            <a:spAutoFit/>
          </a:bodyPr>
          <a:lstStyle/>
          <a:p>
            <a:r>
              <a:rPr lang="es-MX" sz="1200" b="1" dirty="0" smtClean="0"/>
              <a:t>REFERENCIA:</a:t>
            </a:r>
            <a:endParaRPr lang="es-MX" sz="1200" b="1" dirty="0"/>
          </a:p>
        </p:txBody>
      </p:sp>
    </p:spTree>
    <p:extLst>
      <p:ext uri="{BB962C8B-B14F-4D97-AF65-F5344CB8AC3E}">
        <p14:creationId xmlns:p14="http://schemas.microsoft.com/office/powerpoint/2010/main" val="183692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328131182"/>
              </p:ext>
            </p:extLst>
          </p:nvPr>
        </p:nvGraphicFramePr>
        <p:xfrm>
          <a:off x="72007" y="125720"/>
          <a:ext cx="8964489" cy="4023360"/>
        </p:xfrm>
        <a:graphic>
          <a:graphicData uri="http://schemas.openxmlformats.org/drawingml/2006/table">
            <a:tbl>
              <a:tblPr firstRow="1" bandRow="1">
                <a:tableStyleId>{00A15C55-8517-42AA-B614-E9B94910E393}</a:tableStyleId>
              </a:tblPr>
              <a:tblGrid>
                <a:gridCol w="4276638"/>
                <a:gridCol w="1480374"/>
                <a:gridCol w="1069160"/>
                <a:gridCol w="2138317"/>
              </a:tblGrid>
              <a:tr h="2280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Actividades, organización y consignas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Recursos</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Día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Aprendizaje esperado</a:t>
                      </a:r>
                      <a:endParaRPr lang="es-MX" sz="1200" b="1" dirty="0">
                        <a:latin typeface="+mn-lt"/>
                        <a:cs typeface="Times New Roman" panose="02020603050405020304" pitchFamily="18" charset="0"/>
                      </a:endParaRPr>
                    </a:p>
                  </a:txBody>
                  <a:tcPr anchor="ctr"/>
                </a:tc>
              </a:tr>
              <a:tr h="34375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s-MX" sz="1200" b="1" dirty="0" smtClean="0">
                          <a:latin typeface="+mn-lt"/>
                        </a:rPr>
                        <a:t>TALLER “CABEZA</a:t>
                      </a:r>
                      <a:r>
                        <a:rPr lang="es-MX" sz="1200" b="1" baseline="0" dirty="0" smtClean="0">
                          <a:latin typeface="+mn-lt"/>
                        </a:rPr>
                        <a:t> DE PASTO”:</a:t>
                      </a:r>
                      <a:r>
                        <a:rPr lang="es-MX" sz="1200" baseline="0" dirty="0" smtClean="0">
                          <a:latin typeface="+mn-lt"/>
                        </a:rPr>
                        <a:t/>
                      </a:r>
                      <a:br>
                        <a:rPr lang="es-MX" sz="1200" baseline="0" dirty="0" smtClean="0">
                          <a:latin typeface="+mn-lt"/>
                        </a:rPr>
                      </a:br>
                      <a:r>
                        <a:rPr lang="es-MX" sz="1200" baseline="0" dirty="0" smtClean="0">
                          <a:latin typeface="+mn-lt"/>
                        </a:rPr>
                        <a:t/>
                      </a:r>
                      <a:br>
                        <a:rPr lang="es-MX" sz="1200" baseline="0" dirty="0" smtClean="0">
                          <a:latin typeface="+mn-lt"/>
                        </a:rPr>
                      </a:br>
                      <a:r>
                        <a:rPr lang="es-MX" sz="1200" b="1" baseline="0" dirty="0" smtClean="0">
                          <a:latin typeface="+mn-lt"/>
                        </a:rPr>
                        <a:t>Inicio</a:t>
                      </a:r>
                      <a:r>
                        <a:rPr lang="es-MX" sz="1200" baseline="0" dirty="0" smtClean="0">
                          <a:latin typeface="+mn-lt"/>
                        </a:rPr>
                        <a:t>: </a:t>
                      </a:r>
                      <a:r>
                        <a:rPr lang="es-MX" sz="1200" baseline="0" dirty="0" smtClean="0">
                          <a:latin typeface="+mn-lt"/>
                        </a:rPr>
                        <a:t>Observa el material que se presenta y escucha indicaciones (Vamos a realizar un amigo con cabeza de pasto que necesita del agua para crecer)</a:t>
                      </a:r>
                      <a:br>
                        <a:rPr lang="es-MX" sz="1200" baseline="0" dirty="0" smtClean="0">
                          <a:latin typeface="+mn-lt"/>
                        </a:rPr>
                      </a:br>
                      <a:r>
                        <a:rPr lang="es-MX" sz="1200" b="1" baseline="0" dirty="0" smtClean="0">
                          <a:latin typeface="+mn-lt"/>
                        </a:rPr>
                        <a:t>Desarrollo</a:t>
                      </a:r>
                      <a:r>
                        <a:rPr lang="es-MX" sz="1200" baseline="0" dirty="0" smtClean="0">
                          <a:latin typeface="+mn-lt"/>
                        </a:rPr>
                        <a:t>: </a:t>
                      </a:r>
                      <a:r>
                        <a:rPr lang="es-MX" sz="1200" baseline="0" dirty="0" smtClean="0">
                          <a:latin typeface="+mn-lt"/>
                        </a:rPr>
                        <a:t>Sigue las instrucciones que da la educadora para realizar el taller y elaborar a su amigo cabeza de pasto.</a:t>
                      </a:r>
                    </a:p>
                    <a:p>
                      <a:r>
                        <a:rPr lang="es-MX" sz="1200" baseline="0" dirty="0" smtClean="0">
                          <a:latin typeface="+mn-lt"/>
                        </a:rPr>
                        <a:t>Paso 1: Agregar dos cucharadas de tierra al interior del cascarón del huevo. </a:t>
                      </a:r>
                      <a:br>
                        <a:rPr lang="es-MX" sz="1200" baseline="0" dirty="0" smtClean="0">
                          <a:latin typeface="+mn-lt"/>
                        </a:rPr>
                      </a:br>
                      <a:r>
                        <a:rPr lang="es-MX" sz="1200" baseline="0" dirty="0" smtClean="0">
                          <a:latin typeface="+mn-lt"/>
                        </a:rPr>
                        <a:t>Paso 2: Agregar media cucharada de semillas de </a:t>
                      </a:r>
                      <a:r>
                        <a:rPr lang="es-MX" sz="1200" baseline="0" dirty="0" err="1" smtClean="0">
                          <a:latin typeface="+mn-lt"/>
                        </a:rPr>
                        <a:t>alpistle</a:t>
                      </a:r>
                      <a:r>
                        <a:rPr lang="es-MX" sz="1200" baseline="0" dirty="0" smtClean="0">
                          <a:latin typeface="+mn-lt"/>
                        </a:rPr>
                        <a:t> y cubrirlo con tierra. </a:t>
                      </a:r>
                      <a:br>
                        <a:rPr lang="es-MX" sz="1200" baseline="0" dirty="0" smtClean="0">
                          <a:latin typeface="+mn-lt"/>
                        </a:rPr>
                      </a:br>
                      <a:r>
                        <a:rPr lang="es-MX" sz="1200" baseline="0" dirty="0" smtClean="0">
                          <a:latin typeface="+mn-lt"/>
                        </a:rPr>
                        <a:t>Paso 3: Colocar el cascaron en el recipiente de plástico. </a:t>
                      </a:r>
                      <a:br>
                        <a:rPr lang="es-MX" sz="1200" baseline="0" dirty="0" smtClean="0">
                          <a:latin typeface="+mn-lt"/>
                        </a:rPr>
                      </a:br>
                      <a:r>
                        <a:rPr lang="es-MX" sz="1200" baseline="0" dirty="0" smtClean="0">
                          <a:latin typeface="+mn-lt"/>
                        </a:rPr>
                        <a:t>Paso 4: Pegar los ojitos movibles al cascarón y decorarlo con  limpiapipas para simular los brazos y un corazón de </a:t>
                      </a:r>
                      <a:r>
                        <a:rPr lang="es-MX" sz="1200" baseline="0" dirty="0" err="1" smtClean="0">
                          <a:latin typeface="+mn-lt"/>
                        </a:rPr>
                        <a:t>foami</a:t>
                      </a:r>
                      <a:r>
                        <a:rPr lang="es-MX" sz="1200" baseline="0" dirty="0" smtClean="0">
                          <a:latin typeface="+mn-lt"/>
                        </a:rPr>
                        <a:t> en la parte de abajo del recipiente para hacer los pies.</a:t>
                      </a:r>
                      <a:br>
                        <a:rPr lang="es-MX" sz="1200" baseline="0" dirty="0" smtClean="0">
                          <a:latin typeface="+mn-lt"/>
                        </a:rPr>
                      </a:br>
                      <a:r>
                        <a:rPr lang="es-MX" sz="1200" baseline="0" dirty="0" smtClean="0">
                          <a:latin typeface="+mn-lt"/>
                        </a:rPr>
                        <a:t>Paso 5: Agregar una cucharada de agua.</a:t>
                      </a:r>
                      <a:br>
                        <a:rPr lang="es-MX" sz="1200" baseline="0" dirty="0" smtClean="0">
                          <a:latin typeface="+mn-lt"/>
                        </a:rPr>
                      </a:br>
                      <a:r>
                        <a:rPr lang="es-MX" sz="1200" b="1" baseline="0" dirty="0" smtClean="0">
                          <a:latin typeface="+mn-lt"/>
                        </a:rPr>
                        <a:t>Cierre</a:t>
                      </a:r>
                      <a:r>
                        <a:rPr lang="es-MX" sz="1200" baseline="0" dirty="0" smtClean="0">
                          <a:latin typeface="+mn-lt"/>
                        </a:rPr>
                        <a:t>: </a:t>
                      </a:r>
                      <a:r>
                        <a:rPr lang="es-MX" sz="1200" baseline="0" dirty="0" smtClean="0">
                          <a:latin typeface="+mn-lt"/>
                        </a:rPr>
                        <a:t>Socializa sus resultados y expone su producto a sus compañeros.</a:t>
                      </a:r>
                      <a:br>
                        <a:rPr lang="es-MX" sz="1200" baseline="0" dirty="0" smtClean="0">
                          <a:latin typeface="+mn-lt"/>
                        </a:rPr>
                      </a:br>
                      <a:r>
                        <a:rPr lang="es-MX" sz="1200" baseline="0" dirty="0" smtClean="0">
                          <a:latin typeface="+mn-lt"/>
                        </a:rPr>
                        <a:t>Responde cuestionamientos (¿Qué creen que suceda con nuestro cascarón?, ¿Necesita el agua para que su cabello crezca?)</a:t>
                      </a:r>
                      <a:endParaRPr lang="es-MX" sz="1200" b="1"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Cascarones de huevo</a:t>
                      </a:r>
                      <a:br>
                        <a:rPr lang="es-MX" sz="1200" dirty="0" smtClean="0">
                          <a:latin typeface="+mn-lt"/>
                        </a:rPr>
                      </a:br>
                      <a:r>
                        <a:rPr lang="es-MX" sz="1200" dirty="0" smtClean="0">
                          <a:latin typeface="+mn-lt"/>
                        </a:rPr>
                        <a:t>Tierra fértil</a:t>
                      </a:r>
                      <a:br>
                        <a:rPr lang="es-MX" sz="1200" dirty="0" smtClean="0">
                          <a:latin typeface="+mn-lt"/>
                        </a:rPr>
                      </a:br>
                      <a:r>
                        <a:rPr lang="es-MX" sz="1200" dirty="0" smtClean="0">
                          <a:latin typeface="+mn-lt"/>
                        </a:rPr>
                        <a:t>Semillas de </a:t>
                      </a:r>
                      <a:r>
                        <a:rPr lang="es-MX" sz="1200" dirty="0" err="1" smtClean="0">
                          <a:latin typeface="+mn-lt"/>
                        </a:rPr>
                        <a:t>alpistle</a:t>
                      </a:r>
                      <a:r>
                        <a:rPr lang="es-MX" sz="1200" dirty="0" smtClean="0">
                          <a:latin typeface="+mn-lt"/>
                        </a:rPr>
                        <a:t/>
                      </a:r>
                      <a:br>
                        <a:rPr lang="es-MX" sz="1200" dirty="0" smtClean="0">
                          <a:latin typeface="+mn-lt"/>
                        </a:rPr>
                      </a:br>
                      <a:r>
                        <a:rPr lang="es-MX" sz="1200" dirty="0" smtClean="0">
                          <a:latin typeface="+mn-lt"/>
                        </a:rPr>
                        <a:t>Ojos</a:t>
                      </a:r>
                      <a:r>
                        <a:rPr lang="es-MX" sz="1200" baseline="0" dirty="0" smtClean="0">
                          <a:latin typeface="+mn-lt"/>
                        </a:rPr>
                        <a:t> movibles </a:t>
                      </a:r>
                      <a:br>
                        <a:rPr lang="es-MX" sz="1200" baseline="0" dirty="0" smtClean="0">
                          <a:latin typeface="+mn-lt"/>
                        </a:rPr>
                      </a:br>
                      <a:r>
                        <a:rPr lang="es-MX" sz="1200" baseline="0" dirty="0" smtClean="0">
                          <a:latin typeface="+mn-lt"/>
                        </a:rPr>
                        <a:t>Agua </a:t>
                      </a:r>
                      <a:br>
                        <a:rPr lang="es-MX" sz="1200" baseline="0" dirty="0" smtClean="0">
                          <a:latin typeface="+mn-lt"/>
                        </a:rPr>
                      </a:br>
                      <a:r>
                        <a:rPr lang="es-MX" sz="1200" baseline="0" dirty="0" smtClean="0">
                          <a:latin typeface="+mn-lt"/>
                        </a:rPr>
                        <a:t>Recipiente pequeño de plástico</a:t>
                      </a:r>
                      <a:br>
                        <a:rPr lang="es-MX" sz="1200" baseline="0" dirty="0" smtClean="0">
                          <a:latin typeface="+mn-lt"/>
                        </a:rPr>
                      </a:br>
                      <a:r>
                        <a:rPr lang="es-MX" sz="1200" baseline="0" dirty="0" smtClean="0">
                          <a:latin typeface="+mn-lt"/>
                        </a:rPr>
                        <a:t>Resistol blanco</a:t>
                      </a:r>
                    </a:p>
                    <a:p>
                      <a:pPr algn="ctr"/>
                      <a:r>
                        <a:rPr lang="es-MX" sz="1200" baseline="0" dirty="0" smtClean="0">
                          <a:latin typeface="+mn-lt"/>
                        </a:rPr>
                        <a:t>Cuchara</a:t>
                      </a:r>
                    </a:p>
                    <a:p>
                      <a:pPr algn="ctr"/>
                      <a:r>
                        <a:rPr lang="es-MX" sz="1200" baseline="0" dirty="0" smtClean="0">
                          <a:latin typeface="+mn-lt"/>
                        </a:rPr>
                        <a:t>Limpiapipas</a:t>
                      </a:r>
                    </a:p>
                    <a:p>
                      <a:pPr algn="ctr"/>
                      <a:r>
                        <a:rPr lang="es-MX" sz="1200" baseline="0" dirty="0" err="1" smtClean="0">
                          <a:latin typeface="+mn-lt"/>
                        </a:rPr>
                        <a:t>Foami</a:t>
                      </a:r>
                      <a:r>
                        <a:rPr lang="es-MX" sz="1200" baseline="0" dirty="0" smtClean="0">
                          <a:latin typeface="+mn-lt"/>
                        </a:rPr>
                        <a:t/>
                      </a:r>
                      <a:br>
                        <a:rPr lang="es-MX" sz="1200" baseline="0" dirty="0" smtClean="0">
                          <a:latin typeface="+mn-lt"/>
                        </a:rPr>
                      </a:b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1200" dirty="0" smtClean="0">
                          <a:latin typeface="+mn-lt"/>
                        </a:rPr>
                        <a:t>Miércoles 6</a:t>
                      </a:r>
                      <a:endParaRPr lang="es-MX" sz="1200" dirty="0">
                        <a:latin typeface="+mn-lt"/>
                        <a:cs typeface="Times New Roman" panose="02020603050405020304" pitchFamily="18" charset="0"/>
                      </a:endParaRPr>
                    </a:p>
                  </a:txBody>
                  <a:tcPr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effectLst/>
                          <a:uLnTx/>
                          <a:uFillTx/>
                          <a:latin typeface="+mn-lt"/>
                        </a:rPr>
                        <a:t>Identifica y explica algunos efectos favorables y desfavorables de la acción humana sobre el medioambiente. </a:t>
                      </a:r>
                    </a:p>
                    <a:p>
                      <a:endParaRPr lang="es-MX" sz="1200" dirty="0">
                        <a:latin typeface="+mn-lt"/>
                        <a:cs typeface="Times New Roman" panose="02020603050405020304" pitchFamily="18" charset="0"/>
                      </a:endParaRPr>
                    </a:p>
                  </a:txBody>
                  <a:tcPr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34545500"/>
              </p:ext>
            </p:extLst>
          </p:nvPr>
        </p:nvGraphicFramePr>
        <p:xfrm>
          <a:off x="35496" y="4221088"/>
          <a:ext cx="9036495" cy="2560320"/>
        </p:xfrm>
        <a:graphic>
          <a:graphicData uri="http://schemas.openxmlformats.org/drawingml/2006/table">
            <a:tbl>
              <a:tblPr firstRow="1" bandRow="1">
                <a:tableStyleId>{00A15C55-8517-42AA-B614-E9B94910E393}</a:tableStyleId>
              </a:tblPr>
              <a:tblGrid>
                <a:gridCol w="4310990"/>
                <a:gridCol w="1492265"/>
                <a:gridCol w="1077747"/>
                <a:gridCol w="2155493"/>
              </a:tblGrid>
              <a:tr h="247623">
                <a:tc>
                  <a:txBody>
                    <a:bodyPr/>
                    <a:lstStyle/>
                    <a:p>
                      <a:pPr algn="ctr"/>
                      <a:r>
                        <a:rPr lang="es-MX" sz="1200" dirty="0" smtClean="0">
                          <a:solidFill>
                            <a:schemeClr val="tx1"/>
                          </a:solidFill>
                        </a:rPr>
                        <a:t>Actividades, organización y consignas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Recursos</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Día</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s-MX" sz="1200" dirty="0" smtClean="0">
                          <a:solidFill>
                            <a:schemeClr val="tx1"/>
                          </a:solidFill>
                        </a:rPr>
                        <a:t>Aprendizaje esperado</a:t>
                      </a:r>
                      <a:endParaRPr lang="es-MX" sz="1200" b="1" dirty="0">
                        <a:solidFill>
                          <a:schemeClr val="tx1"/>
                        </a:solidFill>
                        <a:latin typeface="Times New Roman" panose="02020603050405020304" pitchFamily="18" charset="0"/>
                        <a:cs typeface="Times New Roman" panose="02020603050405020304" pitchFamily="18" charset="0"/>
                      </a:endParaRPr>
                    </a:p>
                  </a:txBody>
                  <a:tcPr anchor="ctr"/>
                </a:tc>
              </a:tr>
              <a:tr h="2063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solidFill>
                            <a:schemeClr val="tx1"/>
                          </a:solidFill>
                          <a:effectLst/>
                          <a:uLnTx/>
                          <a:uFillTx/>
                        </a:rPr>
                        <a:t>USOS Y BENEFICIOS: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u="none" strike="noStrike" kern="1200" cap="none" spc="0" normalizeH="0" baseline="0" noProof="0" dirty="0" smtClean="0">
                        <a:ln>
                          <a:noFill/>
                        </a:ln>
                        <a:solidFill>
                          <a:schemeClr val="tx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smtClean="0">
                          <a:ln>
                            <a:noFill/>
                          </a:ln>
                          <a:solidFill>
                            <a:schemeClr val="tx1"/>
                          </a:solidFill>
                          <a:effectLst/>
                          <a:uLnTx/>
                          <a:uFillTx/>
                        </a:rPr>
                        <a:t>Inicio</a:t>
                      </a:r>
                      <a:r>
                        <a:rPr kumimoji="0" lang="es-MX" sz="1200" u="none" strike="noStrike" kern="1200" cap="none" spc="0" normalizeH="0" baseline="0" noProof="0" dirty="0" smtClean="0">
                          <a:ln>
                            <a:noFill/>
                          </a:ln>
                          <a:solidFill>
                            <a:schemeClr val="tx1"/>
                          </a:solidFill>
                          <a:effectLst/>
                          <a:uLnTx/>
                          <a:uFillTx/>
                        </a:rPr>
                        <a:t>: </a:t>
                      </a:r>
                      <a:r>
                        <a:rPr kumimoji="0" lang="es-MX" sz="1200" u="none" strike="noStrike" kern="1200" cap="none" spc="0" normalizeH="0" baseline="0" noProof="0" dirty="0" smtClean="0">
                          <a:ln>
                            <a:noFill/>
                          </a:ln>
                          <a:solidFill>
                            <a:schemeClr val="tx1"/>
                          </a:solidFill>
                          <a:effectLst/>
                          <a:uLnTx/>
                          <a:uFillTx/>
                        </a:rPr>
                        <a:t>Responde cuestionamientos (¿Para que sirve el agua?, ¿Recuerdan a nuestro amigo cabeza de pasto?, ¿Ya vieron lo que sucedió?, ¿Por qué creen que haya pasado eso?, ¿Qué otras actividades nos permite realizar el agua?, ¿Conocen los laberintos?, ¿Saben cómo se realizan?)</a:t>
                      </a:r>
                      <a:br>
                        <a:rPr kumimoji="0" lang="es-MX" sz="1200" u="none" strike="noStrike" kern="1200" cap="none" spc="0" normalizeH="0" baseline="0" noProof="0" dirty="0" smtClean="0">
                          <a:ln>
                            <a:noFill/>
                          </a:ln>
                          <a:solidFill>
                            <a:schemeClr val="tx1"/>
                          </a:solidFill>
                          <a:effectLst/>
                          <a:uLnTx/>
                          <a:uFillTx/>
                        </a:rPr>
                      </a:br>
                      <a:r>
                        <a:rPr kumimoji="0" lang="es-MX" sz="1200" b="1" i="0" u="none" strike="noStrike" kern="1200" cap="none" spc="0" normalizeH="0" baseline="0" noProof="0" dirty="0" smtClean="0">
                          <a:ln>
                            <a:noFill/>
                          </a:ln>
                          <a:solidFill>
                            <a:schemeClr val="tx1"/>
                          </a:solidFill>
                          <a:effectLst/>
                          <a:uLnTx/>
                          <a:uFillTx/>
                        </a:rPr>
                        <a:t>Desarrollo</a:t>
                      </a:r>
                      <a:r>
                        <a:rPr kumimoji="0" lang="es-MX" sz="1200" u="none" strike="noStrike" kern="1200" cap="none" spc="0" normalizeH="0" baseline="0" noProof="0" dirty="0" smtClean="0">
                          <a:ln>
                            <a:noFill/>
                          </a:ln>
                          <a:solidFill>
                            <a:schemeClr val="tx1"/>
                          </a:solidFill>
                          <a:effectLst/>
                          <a:uLnTx/>
                          <a:uFillTx/>
                        </a:rPr>
                        <a:t>: </a:t>
                      </a:r>
                      <a:r>
                        <a:rPr kumimoji="0" lang="es-MX" sz="1200" u="none" strike="noStrike" kern="1200" cap="none" spc="0" normalizeH="0" baseline="0" noProof="0" dirty="0" smtClean="0">
                          <a:ln>
                            <a:noFill/>
                          </a:ln>
                          <a:solidFill>
                            <a:schemeClr val="tx1"/>
                          </a:solidFill>
                          <a:effectLst/>
                          <a:uLnTx/>
                          <a:uFillTx/>
                        </a:rPr>
                        <a:t>Comenta y expone sus ideas.</a:t>
                      </a:r>
                      <a:br>
                        <a:rPr kumimoji="0" lang="es-MX" sz="1200" u="none" strike="noStrike" kern="1200" cap="none" spc="0" normalizeH="0" baseline="0" noProof="0" dirty="0" smtClean="0">
                          <a:ln>
                            <a:noFill/>
                          </a:ln>
                          <a:solidFill>
                            <a:schemeClr val="tx1"/>
                          </a:solidFill>
                          <a:effectLst/>
                          <a:uLnTx/>
                          <a:uFillTx/>
                        </a:rPr>
                      </a:br>
                      <a:r>
                        <a:rPr kumimoji="0" lang="es-MX" sz="1200" u="none" strike="noStrike" kern="1200" cap="none" spc="0" normalizeH="0" baseline="0" noProof="0" dirty="0" smtClean="0">
                          <a:ln>
                            <a:noFill/>
                          </a:ln>
                          <a:solidFill>
                            <a:schemeClr val="tx1"/>
                          </a:solidFill>
                          <a:effectLst/>
                          <a:uLnTx/>
                          <a:uFillTx/>
                        </a:rPr>
                        <a:t>Escucha indicaciones (Vamos a trabajar con un laberinto, tendrán que ayudar a la gotita de agua a llegar al árbol para que éste pueda crecer más y no se seque?</a:t>
                      </a:r>
                      <a:br>
                        <a:rPr kumimoji="0" lang="es-MX" sz="1200" u="none" strike="noStrike" kern="1200" cap="none" spc="0" normalizeH="0" baseline="0" noProof="0" dirty="0" smtClean="0">
                          <a:ln>
                            <a:noFill/>
                          </a:ln>
                          <a:solidFill>
                            <a:schemeClr val="tx1"/>
                          </a:solidFill>
                          <a:effectLst/>
                          <a:uLnTx/>
                          <a:uFillTx/>
                        </a:rPr>
                      </a:br>
                      <a:r>
                        <a:rPr kumimoji="0" lang="es-MX" sz="1200" b="1" u="none" strike="noStrike" kern="1200" cap="none" spc="0" normalizeH="0" baseline="0" noProof="0" dirty="0" smtClean="0">
                          <a:ln>
                            <a:noFill/>
                          </a:ln>
                          <a:solidFill>
                            <a:schemeClr val="tx1"/>
                          </a:solidFill>
                          <a:effectLst/>
                          <a:uLnTx/>
                          <a:uFillTx/>
                        </a:rPr>
                        <a:t>Cierre</a:t>
                      </a:r>
                      <a:r>
                        <a:rPr kumimoji="0" lang="es-MX" sz="1200" u="none" strike="noStrike" kern="1200" cap="none" spc="0" normalizeH="0" baseline="0" noProof="0" dirty="0" smtClean="0">
                          <a:ln>
                            <a:noFill/>
                          </a:ln>
                          <a:solidFill>
                            <a:schemeClr val="tx1"/>
                          </a:solidFill>
                          <a:effectLst/>
                          <a:uLnTx/>
                          <a:uFillTx/>
                        </a:rPr>
                        <a:t>: </a:t>
                      </a:r>
                      <a:r>
                        <a:rPr kumimoji="0" lang="es-MX" sz="1200" u="none" strike="noStrike" kern="1200" cap="none" spc="0" normalizeH="0" baseline="0" noProof="0" dirty="0" smtClean="0">
                          <a:ln>
                            <a:noFill/>
                          </a:ln>
                          <a:solidFill>
                            <a:schemeClr val="tx1"/>
                          </a:solidFill>
                          <a:effectLst/>
                          <a:uLnTx/>
                          <a:uFillTx/>
                        </a:rPr>
                        <a:t>Realiza la actividad.</a:t>
                      </a:r>
                      <a:endParaRPr kumimoji="0" lang="es-MX"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algn="ctr"/>
                      <a:r>
                        <a:rPr lang="es-MX" sz="1200" dirty="0" smtClean="0">
                          <a:solidFill>
                            <a:schemeClr val="tx1"/>
                          </a:solidFill>
                        </a:rPr>
                        <a:t>Hojas de</a:t>
                      </a:r>
                      <a:r>
                        <a:rPr lang="es-MX" sz="1200" baseline="0" dirty="0" smtClean="0">
                          <a:solidFill>
                            <a:schemeClr val="tx1"/>
                          </a:solidFill>
                        </a:rPr>
                        <a:t> trabajo (copias del laberinto)</a:t>
                      </a:r>
                    </a:p>
                    <a:p>
                      <a:pPr algn="ctr"/>
                      <a:r>
                        <a:rPr lang="es-MX" sz="1200" baseline="0" dirty="0" smtClean="0">
                          <a:solidFill>
                            <a:schemeClr val="tx1"/>
                          </a:solidFill>
                        </a:rPr>
                        <a:t>Cabeza de pasto realizado en la semana anterior</a:t>
                      </a:r>
                    </a:p>
                    <a:p>
                      <a:pPr algn="ctr"/>
                      <a:r>
                        <a:rPr lang="es-MX" sz="1200" baseline="0" dirty="0" smtClean="0">
                          <a:solidFill>
                            <a:schemeClr val="tx1"/>
                          </a:solidFill>
                        </a:rPr>
                        <a:t>Colores</a:t>
                      </a:r>
                      <a:endParaRPr lang="es-MX" sz="1200" dirty="0" smtClean="0">
                        <a:solidFill>
                          <a:schemeClr val="tx1"/>
                        </a:solidFill>
                      </a:endParaRPr>
                    </a:p>
                    <a:p>
                      <a:pPr algn="ctr"/>
                      <a:endParaRPr lang="es-MX"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s-MX" sz="1200" dirty="0" smtClean="0">
                          <a:solidFill>
                            <a:schemeClr val="tx1"/>
                          </a:solidFill>
                        </a:rPr>
                        <a:t>Lunes 11</a:t>
                      </a:r>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smtClean="0">
                          <a:ln>
                            <a:noFill/>
                          </a:ln>
                          <a:solidFill>
                            <a:schemeClr val="tx1"/>
                          </a:solidFill>
                          <a:effectLst/>
                          <a:uLnTx/>
                          <a:uFillTx/>
                        </a:rPr>
                        <a:t>Identifica y explica algunos efectos favorables y desfavorables de la acción humana sobre el medioambiente. </a:t>
                      </a:r>
                    </a:p>
                    <a:p>
                      <a:endParaRPr lang="es-MX" sz="12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805264"/>
            <a:ext cx="7920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92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content.fntr6-1.fna.fbcdn.net/v/t1.15752-9/55470387_1113507382183363_2302301473670692864_n.jpg?_nc_cat=100&amp;_nc_ht=scontent.fntr6-1.fna&amp;oh=af6e11d8976b24db50b76f6dd1272310&amp;oe=5D13E3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5" y="513184"/>
            <a:ext cx="4296405" cy="3275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content.fntr6-1.fna.fbcdn.net/v/t1.15752-9/54518814_393020114613472_4879045756918431744_n.jpg?_nc_cat=101&amp;_nc_ht=scontent.fntr6-1.fna&amp;oh=12dbe9d960ab038b1ddf2ce585c96a99&amp;oe=5D198689"/>
          <p:cNvPicPr>
            <a:picLocks noChangeAspect="1" noChangeArrowheads="1"/>
          </p:cNvPicPr>
          <p:nvPr/>
        </p:nvPicPr>
        <p:blipFill rotWithShape="1">
          <a:blip r:embed="rId3">
            <a:extLst>
              <a:ext uri="{28A0092B-C50C-407E-A947-70E740481C1C}">
                <a14:useLocalDpi xmlns:a14="http://schemas.microsoft.com/office/drawing/2010/main" val="0"/>
              </a:ext>
            </a:extLst>
          </a:blip>
          <a:srcRect l="2779" t="26123" r="17850" b="56564"/>
          <a:stretch/>
        </p:blipFill>
        <p:spPr bwMode="auto">
          <a:xfrm>
            <a:off x="4644008" y="537580"/>
            <a:ext cx="4302300" cy="515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scontent.fntr6-1.fna.fbcdn.net/v/t1.15752-9/54728542_308369953184316_427872613486821376_n.jpg?_nc_cat=106&amp;_nc_ht=scontent.fntr6-1.fna&amp;oh=423f06990016289526b2bf4956201a99&amp;oe=5D02C8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5" y="3933055"/>
            <a:ext cx="4296405" cy="2785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scontent.fntr6-1.fna.fbcdn.net/v/t1.15752-9/53628813_653458718443816_9109888624253468672_n.jpg?_nc_cat=107&amp;_nc_ht=scontent.fntr6-1.fna&amp;oh=fbe9f45f8778e067df07fc9d61e90fef&amp;oe=5D0ED0F0"/>
          <p:cNvPicPr>
            <a:picLocks noChangeAspect="1" noChangeArrowheads="1"/>
          </p:cNvPicPr>
          <p:nvPr/>
        </p:nvPicPr>
        <p:blipFill rotWithShape="1">
          <a:blip r:embed="rId5">
            <a:extLst>
              <a:ext uri="{28A0092B-C50C-407E-A947-70E740481C1C}">
                <a14:useLocalDpi xmlns:a14="http://schemas.microsoft.com/office/drawing/2010/main" val="0"/>
              </a:ext>
            </a:extLst>
          </a:blip>
          <a:srcRect t="4029" b="50000"/>
          <a:stretch/>
        </p:blipFill>
        <p:spPr bwMode="auto">
          <a:xfrm>
            <a:off x="5229162" y="3924551"/>
            <a:ext cx="3303278" cy="26007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scontent.fntr6-1.fna.fbcdn.net/v/t1.15752-9/53788153_641723892914572_544969094311444480_n.jpg?_nc_cat=107&amp;_nc_ht=scontent.fntr6-1.fna&amp;oh=236cb249629552a3a0ec10b5b4508fce&amp;oe=5D14A948"/>
          <p:cNvPicPr>
            <a:picLocks noChangeAspect="1" noChangeArrowheads="1"/>
          </p:cNvPicPr>
          <p:nvPr/>
        </p:nvPicPr>
        <p:blipFill rotWithShape="1">
          <a:blip r:embed="rId6">
            <a:extLst>
              <a:ext uri="{28A0092B-C50C-407E-A947-70E740481C1C}">
                <a14:useLocalDpi xmlns:a14="http://schemas.microsoft.com/office/drawing/2010/main" val="0"/>
              </a:ext>
            </a:extLst>
          </a:blip>
          <a:srcRect t="14960" b="36589"/>
          <a:stretch/>
        </p:blipFill>
        <p:spPr bwMode="auto">
          <a:xfrm>
            <a:off x="5191138" y="1157775"/>
            <a:ext cx="3341302" cy="25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22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193</TotalTime>
  <Words>1119</Words>
  <Application>Microsoft Office PowerPoint</Application>
  <PresentationFormat>Presentación en pantalla (4:3)</PresentationFormat>
  <Paragraphs>233</Paragraphs>
  <Slides>15</Slides>
  <Notes>0</Notes>
  <HiddenSlides>0</HiddenSlides>
  <MMClips>0</MMClips>
  <ScaleCrop>false</ScaleCrop>
  <HeadingPairs>
    <vt:vector size="4" baseType="variant">
      <vt:variant>
        <vt:lpstr>Tema</vt:lpstr>
      </vt:variant>
      <vt:variant>
        <vt:i4>3</vt:i4>
      </vt:variant>
      <vt:variant>
        <vt:lpstr>Títulos de diapositiva</vt:lpstr>
      </vt:variant>
      <vt:variant>
        <vt:i4>15</vt:i4>
      </vt:variant>
    </vt:vector>
  </HeadingPairs>
  <TitlesOfParts>
    <vt:vector size="18" baseType="lpstr">
      <vt:lpstr>NewsPrint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INSTRUMENTO DE EVALUACIÓN</vt:lpstr>
      <vt:lpstr>INSTRUMENTO DE EVALUACIÓN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17</cp:revision>
  <dcterms:created xsi:type="dcterms:W3CDTF">2019-03-17T00:09:42Z</dcterms:created>
  <dcterms:modified xsi:type="dcterms:W3CDTF">2019-03-17T03:23:08Z</dcterms:modified>
</cp:coreProperties>
</file>