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58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2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18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72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1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00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72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41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9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A74F-5076-4318-80D7-6B8F070C4A88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6689-28CB-484D-B43F-0CCB402D24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9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9531" y="2808514"/>
            <a:ext cx="6362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Educación</a:t>
            </a:r>
            <a:r>
              <a:rPr lang="es-MX" dirty="0" smtClean="0">
                <a:latin typeface="+mj-lt"/>
              </a:rPr>
              <a:t> histórica en el aula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Ficheros 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Evidencia I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Unidad I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La historia en la educación básica: referentes para su análisis. </a:t>
            </a:r>
            <a:endParaRPr lang="es-MX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Narciso Rodríguez Espinosa </a:t>
            </a:r>
          </a:p>
          <a:p>
            <a:pPr algn="ctr">
              <a:lnSpc>
                <a:spcPct val="150000"/>
              </a:lnSpc>
            </a:pPr>
            <a:endParaRPr lang="es-MX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Larissa Elizabeth Dávila Patlán 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# 3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2º A</a:t>
            </a:r>
          </a:p>
          <a:p>
            <a:pPr algn="ctr">
              <a:lnSpc>
                <a:spcPct val="150000"/>
              </a:lnSpc>
            </a:pPr>
            <a:endParaRPr lang="es-MX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s-MX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s-MX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+mj-lt"/>
              </a:rPr>
              <a:t>Saltillo, Coahuila a 16 de Marzo del 2019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08009" y="588939"/>
            <a:ext cx="57499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ESCUELA NORMAL DE EDUCACION PREESCOLAR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Licenciatura en Educación Preescolar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Ciclo 208-2019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" y="669244"/>
            <a:ext cx="1584500" cy="11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387135" y="660570"/>
            <a:ext cx="4060524" cy="837931"/>
            <a:chOff x="1485319" y="239417"/>
            <a:chExt cx="4060524" cy="83793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3483" t="49206" r="75730" b="34585"/>
            <a:stretch/>
          </p:blipFill>
          <p:spPr>
            <a:xfrm>
              <a:off x="1485319" y="271272"/>
              <a:ext cx="640689" cy="77422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64056" t="16353" r="23004" b="66771"/>
            <a:stretch/>
          </p:blipFill>
          <p:spPr>
            <a:xfrm>
              <a:off x="2126008" y="239417"/>
              <a:ext cx="398839" cy="8060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41203" t="49583" r="40350" b="33541"/>
            <a:stretch/>
          </p:blipFill>
          <p:spPr>
            <a:xfrm>
              <a:off x="2524847" y="255344"/>
              <a:ext cx="568558" cy="806076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1005" t="869" r="78346" b="83154"/>
            <a:stretch/>
          </p:blipFill>
          <p:spPr>
            <a:xfrm>
              <a:off x="3093404" y="239417"/>
              <a:ext cx="636447" cy="76314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81126" t="49409" r="2630" b="33715"/>
            <a:stretch/>
          </p:blipFill>
          <p:spPr>
            <a:xfrm>
              <a:off x="3729851" y="239417"/>
              <a:ext cx="500671" cy="80607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/>
            <a:srcRect l="1005" t="869" r="78346" b="83154"/>
            <a:stretch/>
          </p:blipFill>
          <p:spPr>
            <a:xfrm>
              <a:off x="4230522" y="239417"/>
              <a:ext cx="636447" cy="76314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60201" t="49757" r="17773" b="33367"/>
            <a:stretch/>
          </p:blipFill>
          <p:spPr>
            <a:xfrm>
              <a:off x="4866968" y="271272"/>
              <a:ext cx="678875" cy="806076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8134" r="17894"/>
          <a:stretch/>
        </p:blipFill>
        <p:spPr>
          <a:xfrm>
            <a:off x="5907966" y="0"/>
            <a:ext cx="950034" cy="914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75819" r="10209"/>
          <a:stretch/>
        </p:blipFill>
        <p:spPr>
          <a:xfrm>
            <a:off x="-23206" y="0"/>
            <a:ext cx="950034" cy="9144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68135" t="90850" r="-519"/>
          <a:stretch/>
        </p:blipFill>
        <p:spPr>
          <a:xfrm>
            <a:off x="3765976" y="8313270"/>
            <a:ext cx="2201983" cy="830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68135" t="90915" r="-519"/>
          <a:stretch/>
        </p:blipFill>
        <p:spPr>
          <a:xfrm>
            <a:off x="1599245" y="8313270"/>
            <a:ext cx="2201983" cy="8307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89686" t="90915" r="-519"/>
          <a:stretch/>
        </p:blipFill>
        <p:spPr>
          <a:xfrm>
            <a:off x="926829" y="8313270"/>
            <a:ext cx="742858" cy="8307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68133" r="-351" b="93333"/>
          <a:stretch/>
        </p:blipFill>
        <p:spPr>
          <a:xfrm>
            <a:off x="3752928" y="-1"/>
            <a:ext cx="2190672" cy="6096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68133" r="-351" b="93333"/>
          <a:stretch/>
        </p:blipFill>
        <p:spPr>
          <a:xfrm>
            <a:off x="1615606" y="-2"/>
            <a:ext cx="2190672" cy="6096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75773" r="-351" b="93333"/>
          <a:stretch/>
        </p:blipFill>
        <p:spPr>
          <a:xfrm>
            <a:off x="-24881" y="-2960"/>
            <a:ext cx="1694568" cy="609601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100921" y="1549470"/>
            <a:ext cx="442504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+mj-lt"/>
              </a:rPr>
              <a:t>Concepto científico:</a:t>
            </a:r>
          </a:p>
          <a:p>
            <a:r>
              <a:rPr lang="es-MX" sz="1400" dirty="0" smtClean="0">
                <a:latin typeface="+mj-lt"/>
              </a:rPr>
              <a:t>Los</a:t>
            </a:r>
            <a:r>
              <a:rPr lang="es-MX" sz="1400" dirty="0">
                <a:latin typeface="+mj-lt"/>
              </a:rPr>
              <a:t> piratas eran personas que, junto con otras de igual condición, se dedica al abordaje de barcos en el mar para robar. </a:t>
            </a:r>
            <a:endParaRPr lang="es-MX" sz="1400" dirty="0" smtClean="0">
              <a:latin typeface="+mj-lt"/>
            </a:endParaRPr>
          </a:p>
          <a:p>
            <a:r>
              <a:rPr lang="es-MX" sz="1400" b="1" dirty="0" smtClean="0">
                <a:latin typeface="+mj-lt"/>
              </a:rPr>
              <a:t>Explicación para alumno:</a:t>
            </a:r>
          </a:p>
          <a:p>
            <a:r>
              <a:rPr lang="es-MX" sz="1400" dirty="0" smtClean="0">
                <a:latin typeface="+mj-lt"/>
              </a:rPr>
              <a:t>Los piratas eran personas que navegaban por los mares y se dedicaban a robar a los marineros los tesoros u otras cosas que poseían. </a:t>
            </a:r>
          </a:p>
          <a:p>
            <a:r>
              <a:rPr lang="es-MX" sz="1400" b="1" dirty="0" smtClean="0">
                <a:latin typeface="+mj-lt"/>
              </a:rPr>
              <a:t>Actividad: </a:t>
            </a:r>
          </a:p>
          <a:p>
            <a:r>
              <a:rPr lang="es-MX" sz="1400" dirty="0" smtClean="0">
                <a:latin typeface="+mj-lt"/>
              </a:rPr>
              <a:t>¿Existieron realmente?</a:t>
            </a:r>
            <a:br>
              <a:rPr lang="es-MX" sz="1400" dirty="0" smtClean="0">
                <a:latin typeface="+mj-lt"/>
              </a:rPr>
            </a:b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I: Escucha indicaciones (Esta semana vamos a hablar de un tema que tal vez les vaya a interesar mucho, pero primero yo quiero saber cómo es que se imaginan a los piratas).</a:t>
            </a:r>
            <a:b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D: Dibuja como se imagina que son los piratas, lo que viste y usa.</a:t>
            </a:r>
            <a:b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C: Describe su dibujo frente a sus compañeros. </a:t>
            </a:r>
            <a:r>
              <a:rPr lang="es-MX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Explica si sabe si existieron o no los piratas y si existen en la actualidad.</a:t>
            </a:r>
            <a:endParaRPr lang="es-MX" sz="1400" dirty="0" smtClean="0">
              <a:latin typeface="+mj-lt"/>
            </a:endParaRPr>
          </a:p>
          <a:p>
            <a:endParaRPr lang="es-MX" sz="1400" dirty="0">
              <a:latin typeface="+mj-lt"/>
            </a:endParaRPr>
          </a:p>
        </p:txBody>
      </p:sp>
      <p:pic>
        <p:nvPicPr>
          <p:cNvPr id="1026" name="Picture 2" descr="Resultado de imagen para dibujo de pirata por un niÃ±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20" y="5461364"/>
            <a:ext cx="4488369" cy="35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1100921" y="5403426"/>
            <a:ext cx="2652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Aprendizaje esperado: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Describe personajes y lugares que imagina al escuchar cuentos, fábulas, leyendas y otros relatos literarios.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Explica algunos cambios en costumbres y formas de vida en su entorno inmediato, usando diversas fuentes de información. </a:t>
            </a:r>
            <a:endParaRPr lang="es-MX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0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ergamin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1857" r="21388" b="15726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60" y="961610"/>
            <a:ext cx="2847079" cy="7742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16477" y="1940510"/>
            <a:ext cx="44250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+mj-lt"/>
              </a:rPr>
              <a:t>Concepto científico:</a:t>
            </a:r>
          </a:p>
          <a:p>
            <a:r>
              <a:rPr lang="es-MX" sz="1400" dirty="0" smtClean="0">
                <a:latin typeface="+mj-lt"/>
              </a:rPr>
              <a:t>Es un dibujo </a:t>
            </a:r>
            <a:r>
              <a:rPr lang="es-MX" sz="1400" dirty="0">
                <a:latin typeface="+mj-lt"/>
              </a:rPr>
              <a:t>o esquema que representa una cierta franja de un territorio sobre una determinada superficie de dos dimensiones</a:t>
            </a:r>
            <a:r>
              <a:rPr lang="es-MX" sz="1400" dirty="0" smtClean="0">
                <a:latin typeface="+mj-lt"/>
              </a:rPr>
              <a:t>. Permite a las personas ubicarse en un territorio.</a:t>
            </a:r>
          </a:p>
          <a:p>
            <a:r>
              <a:rPr lang="es-MX" sz="1400" b="1" dirty="0" smtClean="0">
                <a:latin typeface="+mj-lt"/>
              </a:rPr>
              <a:t>Explicación para alumno:</a:t>
            </a:r>
          </a:p>
          <a:p>
            <a:r>
              <a:rPr lang="es-MX" sz="1400" dirty="0" smtClean="0">
                <a:latin typeface="+mj-lt"/>
              </a:rPr>
              <a:t>Los mapas se utilizaban anteriormente para ubicar y poder encontrar algún lugar al que quisieran ir las personas. </a:t>
            </a:r>
          </a:p>
          <a:p>
            <a:r>
              <a:rPr lang="es-MX" sz="1400" b="1" dirty="0" smtClean="0">
                <a:latin typeface="+mj-lt"/>
              </a:rPr>
              <a:t>Actividad: </a:t>
            </a:r>
          </a:p>
          <a:p>
            <a:r>
              <a:rPr lang="es-MX" sz="1400" dirty="0">
                <a:latin typeface="+mj-lt"/>
              </a:rPr>
              <a:t>Mapa del tesoro</a:t>
            </a:r>
            <a:br>
              <a:rPr lang="es-MX" sz="1400" dirty="0">
                <a:latin typeface="+mj-lt"/>
              </a:rPr>
            </a:br>
            <a:r>
              <a:rPr lang="es-MX" sz="1400" dirty="0">
                <a:solidFill>
                  <a:schemeClr val="dk1"/>
                </a:solidFill>
                <a:latin typeface="+mj-lt"/>
              </a:rPr>
              <a:t>I: Escucha indicaciones (Me encontré esto el día de ayer afuera del jardín, por la puerta, ¿Lo habían visto antes? ¿Saben lo que es? ¿Para qué se usa?, vamos a pasar al patio para descubrir que es lo que marca la x.)</a:t>
            </a:r>
            <a:br>
              <a:rPr lang="es-MX" sz="1400" dirty="0">
                <a:solidFill>
                  <a:schemeClr val="dk1"/>
                </a:solidFill>
                <a:latin typeface="+mj-lt"/>
              </a:rPr>
            </a:br>
            <a:r>
              <a:rPr lang="es-MX" sz="1400" dirty="0">
                <a:solidFill>
                  <a:schemeClr val="dk1"/>
                </a:solidFill>
                <a:latin typeface="+mj-lt"/>
              </a:rPr>
              <a:t>D: Ubica el camino a tomar para llegar a su destino. </a:t>
            </a:r>
            <a:br>
              <a:rPr lang="es-MX" sz="1400" dirty="0">
                <a:solidFill>
                  <a:schemeClr val="dk1"/>
                </a:solidFill>
                <a:latin typeface="+mj-lt"/>
              </a:rPr>
            </a:br>
            <a:r>
              <a:rPr lang="es-MX" sz="1400" dirty="0">
                <a:solidFill>
                  <a:schemeClr val="dk1"/>
                </a:solidFill>
                <a:latin typeface="+mj-lt"/>
              </a:rPr>
              <a:t>C: Encuentra el tesoro y contesta cuestionamientos (¿Qué tuvimos que hacer para conseguirlo? ¿Por dónde tuvimos que pasar? ¿Qué se les dificulto? ¿Qué fue lo que más les gusto</a:t>
            </a:r>
            <a:r>
              <a:rPr lang="es-MX" sz="1400" dirty="0" smtClean="0">
                <a:solidFill>
                  <a:schemeClr val="dk1"/>
                </a:solidFill>
                <a:latin typeface="+mj-lt"/>
              </a:rPr>
              <a:t>?)</a:t>
            </a:r>
          </a:p>
          <a:p>
            <a:endParaRPr lang="es-MX" sz="1400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052" name="Picture 4" descr="Resultado de imagen para mapa del teso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8" y="6024411"/>
            <a:ext cx="2590800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11266" y="6171337"/>
            <a:ext cx="21224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dk1"/>
                </a:solidFill>
                <a:latin typeface="+mj-lt"/>
              </a:rPr>
              <a:t>Aprendizaje esperado:</a:t>
            </a:r>
            <a:endParaRPr lang="es-MX" sz="14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Ubica objetos y lugares cuya ubicación desconoce, a través de la interpretación de relaciones espaciales y puntos de referencia. </a:t>
            </a: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0401" r="32364" b="8978"/>
          <a:stretch/>
        </p:blipFill>
        <p:spPr>
          <a:xfrm>
            <a:off x="5875020" y="0"/>
            <a:ext cx="982980" cy="914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765" r="50000" b="8978"/>
          <a:stretch/>
        </p:blipFill>
        <p:spPr>
          <a:xfrm>
            <a:off x="11151" y="0"/>
            <a:ext cx="982980" cy="914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764" t="83816" r="32031" b="8978"/>
          <a:stretch/>
        </p:blipFill>
        <p:spPr>
          <a:xfrm>
            <a:off x="1723885" y="8420100"/>
            <a:ext cx="2007870" cy="723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764" t="83816" r="32371" b="8978"/>
          <a:stretch/>
        </p:blipFill>
        <p:spPr>
          <a:xfrm>
            <a:off x="11151" y="8420100"/>
            <a:ext cx="1878330" cy="7239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764" t="83816" r="32031" b="8978"/>
          <a:stretch/>
        </p:blipFill>
        <p:spPr>
          <a:xfrm>
            <a:off x="3571270" y="8420100"/>
            <a:ext cx="2007870" cy="723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71875"/>
          <a:stretch/>
        </p:blipFill>
        <p:spPr>
          <a:xfrm>
            <a:off x="5492708" y="8420100"/>
            <a:ext cx="383986" cy="7254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2766" r="32526" b="90638"/>
          <a:stretch/>
        </p:blipFill>
        <p:spPr>
          <a:xfrm>
            <a:off x="25176" y="0"/>
            <a:ext cx="1979554" cy="9405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2766" r="32526" b="90638"/>
          <a:stretch/>
        </p:blipFill>
        <p:spPr>
          <a:xfrm>
            <a:off x="2003825" y="0"/>
            <a:ext cx="1979554" cy="9405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2766" r="32526" b="90638"/>
          <a:stretch/>
        </p:blipFill>
        <p:spPr>
          <a:xfrm>
            <a:off x="3954725" y="-1587"/>
            <a:ext cx="1979554" cy="9405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42089" r="32526" b="90638"/>
          <a:stretch/>
        </p:blipFill>
        <p:spPr>
          <a:xfrm>
            <a:off x="5410200" y="0"/>
            <a:ext cx="1447800" cy="94052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315855" y="1064963"/>
            <a:ext cx="4229237" cy="808456"/>
            <a:chOff x="1403540" y="936559"/>
            <a:chExt cx="4229237" cy="808456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/>
            <a:srcRect l="21407" t="549" r="57806" b="83242"/>
            <a:stretch/>
          </p:blipFill>
          <p:spPr>
            <a:xfrm>
              <a:off x="1403540" y="938939"/>
              <a:ext cx="640689" cy="77422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l="4101" t="65558" r="75112" b="18233"/>
            <a:stretch/>
          </p:blipFill>
          <p:spPr>
            <a:xfrm>
              <a:off x="2566380" y="944160"/>
              <a:ext cx="640689" cy="77422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l="41203" t="49583" r="40350" b="33541"/>
            <a:stretch/>
          </p:blipFill>
          <p:spPr>
            <a:xfrm>
              <a:off x="2008363" y="938939"/>
              <a:ext cx="568558" cy="80607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/>
            <a:srcRect l="75798" t="16501" r="3415" b="67290"/>
            <a:stretch/>
          </p:blipFill>
          <p:spPr>
            <a:xfrm>
              <a:off x="3190771" y="947794"/>
              <a:ext cx="640689" cy="77422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/>
            <a:srcRect l="4101" t="65558" r="75112" b="18233"/>
            <a:stretch/>
          </p:blipFill>
          <p:spPr>
            <a:xfrm>
              <a:off x="3823690" y="938146"/>
              <a:ext cx="640689" cy="77422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/>
            <a:srcRect l="19552" t="33652" r="62570" b="50139"/>
            <a:stretch/>
          </p:blipFill>
          <p:spPr>
            <a:xfrm>
              <a:off x="4445310" y="936559"/>
              <a:ext cx="551020" cy="77422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/>
            <a:srcRect l="1005" t="869" r="78346" b="83154"/>
            <a:stretch/>
          </p:blipFill>
          <p:spPr>
            <a:xfrm>
              <a:off x="4996330" y="949699"/>
              <a:ext cx="636447" cy="763141"/>
            </a:xfrm>
            <a:prstGeom prst="rect">
              <a:avLst/>
            </a:prstGeom>
          </p:spPr>
        </p:pic>
      </p:grpSp>
      <p:sp>
        <p:nvSpPr>
          <p:cNvPr id="22" name="Rectángulo 21"/>
          <p:cNvSpPr/>
          <p:nvPr/>
        </p:nvSpPr>
        <p:spPr>
          <a:xfrm>
            <a:off x="1217953" y="2007601"/>
            <a:ext cx="442504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+mj-lt"/>
              </a:rPr>
              <a:t>Concepto científico:</a:t>
            </a:r>
          </a:p>
          <a:p>
            <a:r>
              <a:rPr lang="es-MX" sz="1400" dirty="0" smtClean="0">
                <a:latin typeface="+mj-lt"/>
              </a:rPr>
              <a:t>Es un </a:t>
            </a:r>
            <a:r>
              <a:rPr lang="es-MX" sz="1400" dirty="0">
                <a:latin typeface="+mj-lt"/>
              </a:rPr>
              <a:t>instrumento que, gracias a presentar una aguja imantada que gira sobre un eje y señala el norte magnético, permite determinar las direcciones de la superficie terrestre.</a:t>
            </a:r>
          </a:p>
          <a:p>
            <a:r>
              <a:rPr lang="es-MX" sz="1400" b="1" dirty="0" smtClean="0">
                <a:latin typeface="+mj-lt"/>
              </a:rPr>
              <a:t>Explicación para alumno:</a:t>
            </a:r>
          </a:p>
          <a:p>
            <a:r>
              <a:rPr lang="es-MX" sz="1400" dirty="0" smtClean="0">
                <a:latin typeface="+mj-lt"/>
              </a:rPr>
              <a:t>Con la brújula los piratas y las personas podían encontrar el camino que buscaban sabiendo si se encontraba en el norte, sur, este u oeste. Se debía seguir la </a:t>
            </a:r>
          </a:p>
          <a:p>
            <a:r>
              <a:rPr lang="es-MX" sz="1400" b="1" dirty="0" smtClean="0">
                <a:latin typeface="+mj-lt"/>
              </a:rPr>
              <a:t>Actividad:</a:t>
            </a:r>
          </a:p>
          <a:p>
            <a:r>
              <a:rPr lang="es-MX" sz="1400" b="1" dirty="0" smtClean="0">
                <a:latin typeface="+mj-lt"/>
              </a:rPr>
              <a:t> </a:t>
            </a: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I: Contesta cuestionamientos (¿Alguien tiene alguna idea de cómo es que los piratas sabían a dónde ir? ¿Cómo podían saber si el camino era el correcto?</a:t>
            </a:r>
            <a:b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D: Observa lo que es una brújula.</a:t>
            </a:r>
            <a:b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C: Describe cómo piensa que se usaba</a:t>
            </a:r>
            <a:r>
              <a:rPr lang="es-MX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4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smtClean="0">
                <a:solidFill>
                  <a:schemeClr val="dk1"/>
                </a:solidFill>
                <a:latin typeface="+mj-lt"/>
              </a:rPr>
              <a:t>Aprendizaje </a:t>
            </a:r>
            <a:r>
              <a:rPr lang="es-MX" sz="1400" b="1" dirty="0">
                <a:solidFill>
                  <a:schemeClr val="dk1"/>
                </a:solidFill>
                <a:latin typeface="+mj-lt"/>
              </a:rPr>
              <a:t>esperado:</a:t>
            </a:r>
            <a:r>
              <a:rPr lang="es-MX" sz="1400" dirty="0">
                <a:solidFill>
                  <a:schemeClr val="dk1"/>
                </a:solidFill>
                <a:latin typeface="+mj-lt"/>
              </a:rPr>
              <a:t/>
            </a:r>
            <a:br>
              <a:rPr lang="es-MX" sz="1400" dirty="0">
                <a:solidFill>
                  <a:schemeClr val="dk1"/>
                </a:solidFill>
                <a:latin typeface="+mj-lt"/>
              </a:rPr>
            </a:br>
            <a:r>
              <a:rPr lang="es-MX" sz="1400" dirty="0">
                <a:latin typeface="+mj-lt"/>
              </a:rPr>
              <a:t>Explica algunos cambios en costumbres y formas de vida en su entorno inmediato, usando diversas fuentes de información. </a:t>
            </a: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58" y="6319386"/>
            <a:ext cx="3203234" cy="27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0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287</Words>
  <Application>Microsoft Office PowerPoint</Application>
  <PresentationFormat>Carta (216 x 279 mm)</PresentationFormat>
  <Paragraphs>41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Larissa</dc:creator>
  <cp:lastModifiedBy>Larissa</cp:lastModifiedBy>
  <cp:revision>10</cp:revision>
  <dcterms:created xsi:type="dcterms:W3CDTF">2019-03-17T00:00:31Z</dcterms:created>
  <dcterms:modified xsi:type="dcterms:W3CDTF">2019-03-17T01:49:30Z</dcterms:modified>
</cp:coreProperties>
</file>