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92"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296030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157761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160059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405534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199405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160888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89393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364515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388089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99721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E509A7-6C4F-4333-AC9E-35469C7BFFA7}" type="datetimeFigureOut">
              <a:rPr lang="es-MX" smtClean="0"/>
              <a:t>16/03/2019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A9A9346-2BD5-456B-BD1E-A218A6CB76CF}" type="slidenum">
              <a:rPr lang="es-MX" smtClean="0"/>
              <a:t>‹Nº›</a:t>
            </a:fld>
            <a:endParaRPr lang="es-MX"/>
          </a:p>
        </p:txBody>
      </p:sp>
    </p:spTree>
    <p:extLst>
      <p:ext uri="{BB962C8B-B14F-4D97-AF65-F5344CB8AC3E}">
        <p14:creationId xmlns:p14="http://schemas.microsoft.com/office/powerpoint/2010/main" val="261964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0E509A7-6C4F-4333-AC9E-35469C7BFFA7}" type="datetimeFigureOut">
              <a:rPr lang="es-MX" smtClean="0"/>
              <a:t>16/03/2019</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A9A9346-2BD5-456B-BD1E-A218A6CB76CF}" type="slidenum">
              <a:rPr lang="es-MX" smtClean="0"/>
              <a:t>‹Nº›</a:t>
            </a:fld>
            <a:endParaRPr lang="es-MX"/>
          </a:p>
        </p:txBody>
      </p:sp>
    </p:spTree>
    <p:extLst>
      <p:ext uri="{BB962C8B-B14F-4D97-AF65-F5344CB8AC3E}">
        <p14:creationId xmlns:p14="http://schemas.microsoft.com/office/powerpoint/2010/main" val="3104560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youtu.be/zIDVm8_aLDI"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youtu.be/zIDVm8_aLDI"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youtu.be/8Nt9RCfcegY"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76684" y="341708"/>
            <a:ext cx="549592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ESCUELA NORMAL DE EDUCACI</a:t>
            </a:r>
            <a:r>
              <a:rPr kumimoji="0" lang="es-MX" sz="16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PREESCOLAR</a:t>
            </a:r>
            <a:endParaRPr kumimoji="0" lang="es-MX"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Imagen 1" descr="Descripción: Descripción: Descripción: Resultado de imagen para escudo escuela normal de educacion preescolar salti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04" y="948133"/>
            <a:ext cx="1993321" cy="14636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099393" y="2715320"/>
            <a:ext cx="4725144"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Lic. Narciso</a:t>
            </a:r>
            <a:r>
              <a:rPr kumimoji="0" lang="es-MX"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Rodríguez Espinosa </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sz="1600" dirty="0" smtClean="0">
                <a:latin typeface="Times New Roman" pitchFamily="18" charset="0"/>
                <a:cs typeface="Times New Roman" pitchFamily="18" charset="0"/>
              </a:rPr>
              <a:t>Educación Histórica en el Aula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MX" sz="16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Moed</a:t>
            </a: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MX"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Chashar</a:t>
            </a: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Villalobos Dur</a:t>
            </a:r>
            <a:r>
              <a:rPr kumimoji="0" lang="es-MX" sz="1600" b="0"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 de lista 21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Unidad 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es-MX"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HISTORIA EN LA EDUCACIÓN BÁSICA: REFERENTES PARA SU ANÁLISIS. </a:t>
            </a:r>
            <a:br>
              <a:rPr kumimoji="0" lang="es-MX"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es-MX"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s-MX"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Competencia: </a:t>
            </a:r>
            <a:r>
              <a:rPr kumimoji="0" lang="es-MX" sz="1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Asume</a:t>
            </a:r>
            <a:r>
              <a:rPr lang="es-MX" sz="1400" dirty="0" smtClean="0">
                <a:latin typeface="Times New Roman" pitchFamily="18" charset="0"/>
                <a:cs typeface="Times New Roman" pitchFamily="18" charset="0"/>
              </a:rPr>
              <a:t> </a:t>
            </a:r>
            <a:r>
              <a:rPr lang="es-MX" sz="1400" dirty="0">
                <a:latin typeface="Times New Roman" pitchFamily="18" charset="0"/>
                <a:cs typeface="Times New Roman" pitchFamily="18" charset="0"/>
              </a:rPr>
              <a:t>que la educación histórica se centra en el desarrollo del pensamiento histórico y el aprendizaje de la historia en los alumnos a partir del trabajo con fuentes primarias.</a:t>
            </a:r>
            <a:r>
              <a:rPr lang="es-MX" sz="800" dirty="0"/>
              <a:t> </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Trabajo a desarrollar: </a:t>
            </a:r>
            <a:endParaRPr kumimoji="0" lang="es-MX"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Fichas de información</a:t>
            </a:r>
            <a:r>
              <a:rPr kumimoji="0" lang="es-MX"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endPar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Saltillo, Coahuila 16</a:t>
            </a:r>
            <a:r>
              <a:rPr kumimoji="0" lang="es-MX"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Marzo</a:t>
            </a:r>
            <a:r>
              <a:rPr kumimoji="0" lang="es-MX"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MX"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2019</a:t>
            </a:r>
            <a:endParaRPr kumimoji="0" lang="es-MX"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342900" y="45370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smtClean="0">
                <a:ln>
                  <a:noFill/>
                </a:ln>
                <a:solidFill>
                  <a:schemeClr val="tx1"/>
                </a:solidFill>
                <a:effectLst/>
                <a:latin typeface="Arial" pitchFamily="34" charset="0"/>
                <a:cs typeface="Arial" pitchFamily="34" charset="0"/>
              </a:rPr>
              <a:t/>
            </a:r>
            <a:br>
              <a:rPr kumimoji="0" lang="es-MX" sz="1800" b="0" i="0" u="none" strike="noStrike" cap="none" normalizeH="0" baseline="0" smtClean="0">
                <a:ln>
                  <a:noFill/>
                </a:ln>
                <a:solidFill>
                  <a:schemeClr val="tx1"/>
                </a:solidFill>
                <a:effectLst/>
                <a:latin typeface="Arial" pitchFamily="34" charset="0"/>
                <a:cs typeface="Arial" pitchFamily="34" charset="0"/>
              </a:rPr>
            </a:b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9070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Resultado de imagen para margenes de plantas"/>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8383" l="587" r="99413">
                        <a14:foregroundMark x1="15934" y1="4503" x2="16129" y2="7159"/>
                        <a14:foregroundMark x1="19648" y1="6697" x2="20137" y2="8314"/>
                        <a14:foregroundMark x1="79961" y1="6697" x2="79374" y2="7852"/>
                        <a14:foregroundMark x1="94135" y1="27367" x2="92375" y2="27367"/>
                        <a14:foregroundMark x1="95601" y1="76674" x2="93353" y2="76212"/>
                        <a14:foregroundMark x1="83969" y1="94342" x2="82796" y2="92494"/>
                        <a14:foregroundMark x1="14467" y1="76674" x2="12121" y2="76212"/>
                        <a14:foregroundMark x1="19941" y1="90647" x2="19648" y2="92032"/>
                        <a14:foregroundMark x1="12708" y1="71247" x2="10948" y2="71016"/>
                      </a14:backgroundRemoval>
                    </a14:imgEffect>
                  </a14:imgLayer>
                </a14:imgProps>
              </a:ext>
              <a:ext uri="{28A0092B-C50C-407E-A947-70E740481C1C}">
                <a14:useLocalDpi xmlns:a14="http://schemas.microsoft.com/office/drawing/2010/main" val="0"/>
              </a:ext>
            </a:extLst>
          </a:blip>
          <a:srcRect t="2327" r="1880" b="2990"/>
          <a:stretch/>
        </p:blipFill>
        <p:spPr bwMode="auto">
          <a:xfrm rot="16200000">
            <a:off x="-1110159" y="968940"/>
            <a:ext cx="9294346" cy="72728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content.fntr6-1.fna.fbcdn.net/v/t1.15752-9/53327532_408645696375574_6564568671090376704_n.jpg?_nc_cat=101&amp;_nc_ht=scontent.fntr6-1.fna&amp;oh=4cecfac781602325c3b156ad4ab66990&amp;oe=5D1EEAB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201" y="3974570"/>
            <a:ext cx="1373981"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92696" y="251520"/>
            <a:ext cx="5400600" cy="64807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schemeClr val="tx1"/>
                </a:solidFill>
                <a:latin typeface="Times New Roman" pitchFamily="18" charset="0"/>
                <a:cs typeface="Times New Roman" pitchFamily="18" charset="0"/>
              </a:rPr>
              <a:t>Germinar</a:t>
            </a:r>
            <a:endParaRPr lang="es-MX" dirty="0"/>
          </a:p>
        </p:txBody>
      </p:sp>
      <p:sp>
        <p:nvSpPr>
          <p:cNvPr id="5" name="4 Rectángulo"/>
          <p:cNvSpPr/>
          <p:nvPr/>
        </p:nvSpPr>
        <p:spPr>
          <a:xfrm>
            <a:off x="4077072" y="1475656"/>
            <a:ext cx="2160240" cy="5040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Times New Roman" pitchFamily="18" charset="0"/>
                <a:cs typeface="Times New Roman" pitchFamily="18" charset="0"/>
              </a:rPr>
              <a:t>Link de apoyo:</a:t>
            </a:r>
            <a:endParaRPr lang="es-MX" sz="2000" dirty="0">
              <a:solidFill>
                <a:schemeClr val="tx1"/>
              </a:solidFill>
              <a:latin typeface="Times New Roman" pitchFamily="18" charset="0"/>
              <a:cs typeface="Times New Roman" pitchFamily="18" charset="0"/>
            </a:endParaRPr>
          </a:p>
        </p:txBody>
      </p:sp>
      <p:sp>
        <p:nvSpPr>
          <p:cNvPr id="8" name="7 Rectángulo"/>
          <p:cNvSpPr/>
          <p:nvPr/>
        </p:nvSpPr>
        <p:spPr>
          <a:xfrm>
            <a:off x="4257600" y="3048676"/>
            <a:ext cx="2160240" cy="5040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Times New Roman" pitchFamily="18" charset="0"/>
                <a:cs typeface="Times New Roman" pitchFamily="18" charset="0"/>
              </a:rPr>
              <a:t>Actividad :</a:t>
            </a:r>
            <a:endParaRPr lang="es-MX" sz="2000" dirty="0">
              <a:solidFill>
                <a:schemeClr val="tx1"/>
              </a:solidFill>
              <a:latin typeface="Times New Roman" pitchFamily="18" charset="0"/>
              <a:cs typeface="Times New Roman" pitchFamily="18" charset="0"/>
            </a:endParaRPr>
          </a:p>
        </p:txBody>
      </p:sp>
      <p:sp>
        <p:nvSpPr>
          <p:cNvPr id="7" name="6 Rectángulo"/>
          <p:cNvSpPr/>
          <p:nvPr/>
        </p:nvSpPr>
        <p:spPr>
          <a:xfrm>
            <a:off x="1232754" y="1187624"/>
            <a:ext cx="2844318" cy="5632311"/>
          </a:xfrm>
          <a:prstGeom prst="rect">
            <a:avLst/>
          </a:prstGeom>
        </p:spPr>
        <p:txBody>
          <a:bodyPr wrap="square">
            <a:spAutoFit/>
          </a:bodyPr>
          <a:lstStyle/>
          <a:p>
            <a:pPr>
              <a:lnSpc>
                <a:spcPct val="150000"/>
              </a:lnSpc>
            </a:pPr>
            <a:r>
              <a:rPr lang="es-MX" sz="1600" dirty="0">
                <a:latin typeface="Times New Roman" pitchFamily="18" charset="0"/>
                <a:cs typeface="Times New Roman" pitchFamily="18" charset="0"/>
              </a:rPr>
              <a:t>La germinación es el proceso mediante el cual una semilla se desarrolla hasta convertirse en una nueva planta. Este proceso se lleva a cabo cuando el embrión se hincha y la cubierta de la semilla se rompe. Para lograr esto, toda nueva planta requiere de elementos básicos para su desarrollo: luz, agua, oxígeno y sales minerales. El ejemplo más común de germinación, es el brote de un semillero a partir de una semilla de una planta </a:t>
            </a:r>
            <a:r>
              <a:rPr lang="es-MX" sz="1600" dirty="0" smtClean="0">
                <a:latin typeface="Times New Roman" pitchFamily="18" charset="0"/>
                <a:cs typeface="Times New Roman" pitchFamily="18" charset="0"/>
              </a:rPr>
              <a:t>floral.</a:t>
            </a:r>
            <a:endParaRPr lang="es-MX" sz="1600" dirty="0">
              <a:latin typeface="Times New Roman" pitchFamily="18" charset="0"/>
              <a:cs typeface="Times New Roman" pitchFamily="18" charset="0"/>
            </a:endParaRPr>
          </a:p>
        </p:txBody>
      </p:sp>
      <p:sp>
        <p:nvSpPr>
          <p:cNvPr id="9" name="8 Rectángulo"/>
          <p:cNvSpPr/>
          <p:nvPr/>
        </p:nvSpPr>
        <p:spPr>
          <a:xfrm>
            <a:off x="871904" y="6791538"/>
            <a:ext cx="5625246" cy="1431161"/>
          </a:xfrm>
          <a:prstGeom prst="rect">
            <a:avLst/>
          </a:prstGeom>
        </p:spPr>
        <p:txBody>
          <a:bodyPr wrap="square">
            <a:spAutoFit/>
          </a:bodyPr>
          <a:lstStyle/>
          <a:p>
            <a:pPr>
              <a:lnSpc>
                <a:spcPct val="150000"/>
              </a:lnSpc>
            </a:pPr>
            <a:r>
              <a:rPr lang="es-MX" sz="1600" dirty="0" smtClean="0">
                <a:latin typeface="Times New Roman" pitchFamily="18" charset="0"/>
                <a:cs typeface="Times New Roman" pitchFamily="18" charset="0"/>
              </a:rPr>
              <a:t> </a:t>
            </a:r>
            <a:r>
              <a:rPr lang="es-MX" sz="1400" dirty="0">
                <a:latin typeface="Times New Roman" pitchFamily="18" charset="0"/>
                <a:cs typeface="Times New Roman" pitchFamily="18" charset="0"/>
              </a:rPr>
              <a:t>Las condiciones determinantes del medio son: Aporte suficiente de agua, oxígeno, y temperatura apropiada. Cada especie prefiere para germinar una temperatura determinada; en general, las condiciones extremas de frío o calor no favorecen la germinación. </a:t>
            </a:r>
          </a:p>
        </p:txBody>
      </p:sp>
      <p:sp>
        <p:nvSpPr>
          <p:cNvPr id="10" name="9 Rectángulo"/>
          <p:cNvSpPr/>
          <p:nvPr/>
        </p:nvSpPr>
        <p:spPr>
          <a:xfrm>
            <a:off x="3838736" y="2177574"/>
            <a:ext cx="2780928" cy="584775"/>
          </a:xfrm>
          <a:prstGeom prst="rect">
            <a:avLst/>
          </a:prstGeom>
        </p:spPr>
        <p:txBody>
          <a:bodyPr wrap="square">
            <a:spAutoFit/>
          </a:bodyPr>
          <a:lstStyle/>
          <a:p>
            <a:r>
              <a:rPr lang="es-MX" sz="1600" dirty="0" smtClean="0">
                <a:hlinkClick r:id="rId5"/>
              </a:rPr>
              <a:t>https://youtu.be/zIDVm8_aLDI</a:t>
            </a:r>
            <a:endParaRPr lang="es-MX" sz="1600" dirty="0" smtClean="0"/>
          </a:p>
          <a:p>
            <a:endParaRPr lang="es-MX" sz="1600" dirty="0"/>
          </a:p>
        </p:txBody>
      </p:sp>
    </p:spTree>
    <p:extLst>
      <p:ext uri="{BB962C8B-B14F-4D97-AF65-F5344CB8AC3E}">
        <p14:creationId xmlns:p14="http://schemas.microsoft.com/office/powerpoint/2010/main" val="291188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Imagen relacionad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064"/>
                    </a14:imgEffect>
                  </a14:imgLayer>
                </a14:imgProps>
              </a:ext>
              <a:ext uri="{28A0092B-C50C-407E-A947-70E740481C1C}">
                <a14:useLocalDpi xmlns:a14="http://schemas.microsoft.com/office/drawing/2010/main" val="0"/>
              </a:ext>
            </a:extLst>
          </a:blip>
          <a:srcRect/>
          <a:stretch>
            <a:fillRect/>
          </a:stretch>
        </p:blipFill>
        <p:spPr bwMode="auto">
          <a:xfrm>
            <a:off x="-265061" y="-207531"/>
            <a:ext cx="7294461" cy="95620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content.fntr6-1.fna.fbcdn.net/v/t1.15752-9/53820980_2165799816833006_5727376839547027456_n.jpg?_nc_cat=106&amp;_nc_ht=scontent.fntr6-1.fna&amp;oh=8e15a495a9d37bdb826eaadfc8666548&amp;oe=5D1F0F4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417" y="4183969"/>
            <a:ext cx="1470903" cy="24472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fntr6-1.fna.fbcdn.net/v/t1.15752-9/54516596_335075810457160_5800252234012819456_n.jpg?_nc_cat=111&amp;_nc_ht=scontent.fntr6-1.fna&amp;oh=5609044fbe5b53f155efcc6a6a67889b&amp;oe=5D151D2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9528" y="6805263"/>
            <a:ext cx="1297784" cy="215922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92696" y="251520"/>
            <a:ext cx="5400600" cy="64807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schemeClr val="tx1"/>
                </a:solidFill>
                <a:latin typeface="Times New Roman" pitchFamily="18" charset="0"/>
                <a:cs typeface="Times New Roman" pitchFamily="18" charset="0"/>
              </a:rPr>
              <a:t>Plantas</a:t>
            </a:r>
            <a:endParaRPr lang="es-MX" dirty="0"/>
          </a:p>
        </p:txBody>
      </p:sp>
      <p:sp>
        <p:nvSpPr>
          <p:cNvPr id="5" name="4 Rectángulo"/>
          <p:cNvSpPr/>
          <p:nvPr/>
        </p:nvSpPr>
        <p:spPr>
          <a:xfrm>
            <a:off x="3900197" y="1475656"/>
            <a:ext cx="2160240" cy="5040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Times New Roman" pitchFamily="18" charset="0"/>
                <a:cs typeface="Times New Roman" pitchFamily="18" charset="0"/>
              </a:rPr>
              <a:t>Link de apoyo:</a:t>
            </a:r>
            <a:endParaRPr lang="es-MX" sz="2000" dirty="0">
              <a:solidFill>
                <a:schemeClr val="tx1"/>
              </a:solidFill>
              <a:latin typeface="Times New Roman" pitchFamily="18" charset="0"/>
              <a:cs typeface="Times New Roman" pitchFamily="18" charset="0"/>
            </a:endParaRPr>
          </a:p>
        </p:txBody>
      </p:sp>
      <p:sp>
        <p:nvSpPr>
          <p:cNvPr id="6" name="5 Rectángulo"/>
          <p:cNvSpPr/>
          <p:nvPr/>
        </p:nvSpPr>
        <p:spPr>
          <a:xfrm>
            <a:off x="4077072" y="3455876"/>
            <a:ext cx="2160240" cy="5040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Times New Roman" pitchFamily="18" charset="0"/>
                <a:cs typeface="Times New Roman" pitchFamily="18" charset="0"/>
              </a:rPr>
              <a:t>Actividad :</a:t>
            </a:r>
            <a:endParaRPr lang="es-MX" sz="2000" dirty="0">
              <a:solidFill>
                <a:schemeClr val="tx1"/>
              </a:solidFill>
              <a:latin typeface="Times New Roman" pitchFamily="18" charset="0"/>
              <a:cs typeface="Times New Roman" pitchFamily="18" charset="0"/>
            </a:endParaRPr>
          </a:p>
        </p:txBody>
      </p:sp>
      <p:sp>
        <p:nvSpPr>
          <p:cNvPr id="2" name="1 Rectángulo"/>
          <p:cNvSpPr/>
          <p:nvPr/>
        </p:nvSpPr>
        <p:spPr>
          <a:xfrm>
            <a:off x="949985" y="971600"/>
            <a:ext cx="2810747" cy="3323987"/>
          </a:xfrm>
          <a:prstGeom prst="rect">
            <a:avLst/>
          </a:prstGeom>
        </p:spPr>
        <p:txBody>
          <a:bodyPr wrap="square">
            <a:spAutoFit/>
          </a:bodyPr>
          <a:lstStyle/>
          <a:p>
            <a:r>
              <a:rPr lang="es-MX" sz="1400" dirty="0">
                <a:latin typeface="Times New Roman" pitchFamily="18" charset="0"/>
                <a:cs typeface="Times New Roman" pitchFamily="18" charset="0"/>
              </a:rPr>
              <a:t>Las plantas son imprescindibles para el funcionamiento de la vida tal como la concebimos desde un punto de vista humano. Ellas son las responsables del oxígeno que respiramos, de los alimentos que comemos.</a:t>
            </a:r>
          </a:p>
          <a:p>
            <a:r>
              <a:rPr lang="es-MX" sz="1400" dirty="0" smtClean="0">
                <a:latin typeface="Times New Roman" pitchFamily="18" charset="0"/>
                <a:cs typeface="Times New Roman" pitchFamily="18" charset="0"/>
              </a:rPr>
              <a:t>Las </a:t>
            </a:r>
            <a:r>
              <a:rPr lang="es-MX" sz="1400" dirty="0">
                <a:latin typeface="Times New Roman" pitchFamily="18" charset="0"/>
                <a:cs typeface="Times New Roman" pitchFamily="18" charset="0"/>
              </a:rPr>
              <a:t>plantas sujetan la tierra y la defienden contra los factores erosivos de la naturaleza, como la lluvia y el viento. Las plantas nos pueden proporcionan sombra, cobijo y belleza. La vida en la Tierra no sería lo mismo sin la presencia de las plantas.</a:t>
            </a:r>
          </a:p>
        </p:txBody>
      </p:sp>
      <p:sp>
        <p:nvSpPr>
          <p:cNvPr id="3" name="Rectangle 5"/>
          <p:cNvSpPr>
            <a:spLocks noChangeArrowheads="1"/>
          </p:cNvSpPr>
          <p:nvPr/>
        </p:nvSpPr>
        <p:spPr bwMode="auto">
          <a:xfrm>
            <a:off x="836712" y="4211960"/>
            <a:ext cx="388843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effectLst/>
                <a:latin typeface="Times New Roman" pitchFamily="18" charset="0"/>
                <a:cs typeface="Times New Roman" pitchFamily="18" charset="0"/>
              </a:rPr>
              <a:t>Las plantas, como el resto de seres vivos, poseen un organismo vivo que puede ser dividido en tres partes principales: raíz, tallo y hojas.</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smtClean="0">
                <a:ln>
                  <a:noFill/>
                </a:ln>
                <a:effectLst/>
                <a:latin typeface="Times New Roman" pitchFamily="18" charset="0"/>
                <a:cs typeface="Times New Roman" pitchFamily="18" charset="0"/>
              </a:rPr>
              <a:t>Raíces</a:t>
            </a:r>
            <a:endParaRPr kumimoji="0" lang="es-MX" sz="1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effectLst/>
                <a:latin typeface="Times New Roman" pitchFamily="18" charset="0"/>
                <a:cs typeface="Times New Roman" pitchFamily="18" charset="0"/>
              </a:rPr>
              <a:t>La raíz es el órgano que se encuentra debajo de la tierra. Su función es sujetar la planta y absorber las sales minerales y el agua del suelo.</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effectLst/>
                <a:latin typeface="Times New Roman" pitchFamily="18" charset="0"/>
                <a:cs typeface="Times New Roman" pitchFamily="18" charset="0"/>
              </a:rPr>
              <a:t> </a:t>
            </a:r>
            <a:r>
              <a:rPr kumimoji="0" lang="es-MX" sz="1400" b="1" i="0" u="none" strike="noStrike" cap="none" normalizeH="0" baseline="0" dirty="0" smtClean="0">
                <a:ln>
                  <a:noFill/>
                </a:ln>
                <a:effectLst/>
                <a:latin typeface="Times New Roman" pitchFamily="18" charset="0"/>
                <a:cs typeface="Times New Roman" pitchFamily="18" charset="0"/>
              </a:rPr>
              <a:t>Tallos </a:t>
            </a:r>
            <a:endParaRPr kumimoji="0" lang="es-MX" sz="1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effectLst/>
                <a:latin typeface="Times New Roman" pitchFamily="18" charset="0"/>
                <a:cs typeface="Times New Roman" pitchFamily="18" charset="0"/>
              </a:rPr>
              <a:t>El tallo es la parte de la planta opuesta a la raíz. Generalmente, crece en sentido vertical hacia la luz del sol. A partir del tallo, se desarrollan las ramas en donde nacerán las hojas, las flores y los frutos.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effectLst/>
                <a:latin typeface="Times New Roman" pitchFamily="18" charset="0"/>
                <a:cs typeface="Times New Roman" pitchFamily="18" charset="0"/>
              </a:rPr>
              <a:t>  </a:t>
            </a:r>
            <a:r>
              <a:rPr kumimoji="0" lang="es-MX" sz="1400" b="1" i="0" u="none" strike="noStrike" cap="none" normalizeH="0" baseline="0" dirty="0" smtClean="0">
                <a:ln>
                  <a:noFill/>
                </a:ln>
                <a:effectLst/>
                <a:latin typeface="Times New Roman" pitchFamily="18" charset="0"/>
                <a:cs typeface="Times New Roman" pitchFamily="18" charset="0"/>
              </a:rPr>
              <a:t>Hojas</a:t>
            </a:r>
            <a:endParaRPr kumimoji="0" lang="es-MX" sz="1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effectLst/>
                <a:latin typeface="Times New Roman" pitchFamily="18" charset="0"/>
                <a:cs typeface="Times New Roman" pitchFamily="18" charset="0"/>
              </a:rPr>
              <a:t>La hoja es una de las partes más importantes de los vegetales puesto que es la parte de la planta que está encargada de realizar la fotosíntesis, así como la respiración y la transpiración vegetal. Una hoja consta del limbo que es la parte ancha de la hoja. </a:t>
            </a:r>
          </a:p>
        </p:txBody>
      </p:sp>
      <p:sp>
        <p:nvSpPr>
          <p:cNvPr id="11" name="10 Rectángulo"/>
          <p:cNvSpPr/>
          <p:nvPr/>
        </p:nvSpPr>
        <p:spPr>
          <a:xfrm>
            <a:off x="4136284" y="2218094"/>
            <a:ext cx="1606488" cy="830997"/>
          </a:xfrm>
          <a:prstGeom prst="rect">
            <a:avLst/>
          </a:prstGeom>
        </p:spPr>
        <p:txBody>
          <a:bodyPr wrap="square">
            <a:spAutoFit/>
          </a:bodyPr>
          <a:lstStyle/>
          <a:p>
            <a:r>
              <a:rPr lang="es-MX" sz="1600" dirty="0" smtClean="0">
                <a:hlinkClick r:id="rId6"/>
              </a:rPr>
              <a:t>https://youtu.be/zIDVm8_aLDI</a:t>
            </a:r>
            <a:endParaRPr lang="es-MX" sz="1600" dirty="0" smtClean="0"/>
          </a:p>
          <a:p>
            <a:endParaRPr lang="es-MX" sz="1600" dirty="0"/>
          </a:p>
        </p:txBody>
      </p:sp>
    </p:spTree>
    <p:extLst>
      <p:ext uri="{BB962C8B-B14F-4D97-AF65-F5344CB8AC3E}">
        <p14:creationId xmlns:p14="http://schemas.microsoft.com/office/powerpoint/2010/main" val="139477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72679" y1="4500" x2="5217" y2="5188"/>
                        <a14:foregroundMark x1="96905" y1="4063" x2="94430" y2="92188"/>
                        <a14:foregroundMark x1="90981" y1="96125" x2="265" y2="96313"/>
                        <a14:foregroundMark x1="5570" y1="1438" x2="265" y2="68438"/>
                        <a14:foregroundMark x1="12378" y1="2563" x2="7781" y2="8938"/>
                        <a14:foregroundMark x1="31034" y1="2313" x2="8665" y2="1875"/>
                        <a14:foregroundMark x1="51813" y1="4313" x2="29178" y2="9375"/>
                        <a14:foregroundMark x1="88240" y1="4938" x2="38815" y2="1250"/>
                        <a14:foregroundMark x1="90097" y1="16813" x2="84439" y2="16813"/>
                        <a14:foregroundMark x1="75155" y1="14000" x2="71706" y2="14000"/>
                        <a14:foregroundMark x1="77630" y1="14625" x2="77365" y2="14625"/>
                        <a14:foregroundMark x1="2122" y1="10688" x2="2122" y2="19875"/>
                        <a14:foregroundMark x1="1238" y1="69563" x2="884" y2="80500"/>
                        <a14:foregroundMark x1="14235" y1="94375" x2="10875" y2="92813"/>
                        <a14:foregroundMark x1="14854" y1="88000" x2="5836" y2="94563"/>
                        <a14:foregroundMark x1="884" y1="80063" x2="884" y2="87563"/>
                        <a14:foregroundMark x1="96552" y1="97625" x2="79222" y2="97875"/>
                        <a14:foregroundMark x1="87003" y1="81375" x2="98143" y2="92188"/>
                        <a14:foregroundMark x1="91335" y1="88438" x2="93811" y2="94813"/>
                        <a14:foregroundMark x1="8046" y1="11313" x2="8046" y2="12188"/>
                        <a14:foregroundMark x1="9903" y1="9813" x2="10522" y2="11125"/>
                        <a14:foregroundMark x1="884" y1="2563" x2="884" y2="7813"/>
                        <a14:foregroundMark x1="7427" y1="16375" x2="7781" y2="17938"/>
                        <a14:foregroundMark x1="8400" y1="23188" x2="4951" y2="22750"/>
                        <a14:foregroundMark x1="86649" y1="63375" x2="86384" y2="67125"/>
                        <a14:foregroundMark x1="75508" y1="68000" x2="72944" y2="71750"/>
                        <a14:foregroundMark x1="82582" y1="61438" x2="82582" y2="61438"/>
                        <a14:foregroundMark x1="87003" y1="61625" x2="81079" y2="65125"/>
                        <a14:foregroundMark x1="74182" y1="68000" x2="68612" y2="71938"/>
                        <a14:foregroundMark x1="75155" y1="73063" x2="69850" y2="73063"/>
                        <a14:foregroundMark x1="84439" y1="61875" x2="82935" y2="61875"/>
                        <a14:foregroundMark x1="15208" y1="81375" x2="15208" y2="83125"/>
                        <a14:backgroundMark x1="44385" y1="33063" x2="44385" y2="46938"/>
                      </a14:backgroundRemoval>
                    </a14:imgEffect>
                  </a14:imgLayer>
                </a14:imgProps>
              </a:ext>
              <a:ext uri="{28A0092B-C50C-407E-A947-70E740481C1C}">
                <a14:useLocalDpi xmlns:a14="http://schemas.microsoft.com/office/drawing/2010/main" val="0"/>
              </a:ext>
            </a:extLst>
          </a:blip>
          <a:srcRect/>
          <a:stretch>
            <a:fillRect/>
          </a:stretch>
        </p:blipFill>
        <p:spPr bwMode="auto">
          <a:xfrm>
            <a:off x="78085" y="-54436"/>
            <a:ext cx="6779915" cy="9018924"/>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908720" y="323223"/>
            <a:ext cx="5400600" cy="64807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000" dirty="0" smtClean="0">
                <a:solidFill>
                  <a:schemeClr val="tx1"/>
                </a:solidFill>
                <a:latin typeface="Times New Roman" pitchFamily="18" charset="0"/>
                <a:cs typeface="Times New Roman" pitchFamily="18" charset="0"/>
              </a:rPr>
              <a:t>Primavera </a:t>
            </a:r>
            <a:endParaRPr lang="es-MX" dirty="0"/>
          </a:p>
        </p:txBody>
      </p:sp>
      <p:sp>
        <p:nvSpPr>
          <p:cNvPr id="3" name="2 Rectángulo"/>
          <p:cNvSpPr/>
          <p:nvPr/>
        </p:nvSpPr>
        <p:spPr>
          <a:xfrm>
            <a:off x="4293096" y="1727684"/>
            <a:ext cx="2160240" cy="5040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Times New Roman" pitchFamily="18" charset="0"/>
                <a:cs typeface="Times New Roman" pitchFamily="18" charset="0"/>
              </a:rPr>
              <a:t>Link de apoyo:</a:t>
            </a:r>
            <a:endParaRPr lang="es-MX" sz="2000" dirty="0">
              <a:solidFill>
                <a:schemeClr val="tx1"/>
              </a:solidFill>
              <a:latin typeface="Times New Roman" pitchFamily="18" charset="0"/>
              <a:cs typeface="Times New Roman" pitchFamily="18" charset="0"/>
            </a:endParaRPr>
          </a:p>
        </p:txBody>
      </p:sp>
      <p:sp>
        <p:nvSpPr>
          <p:cNvPr id="4" name="3 Rectángulo"/>
          <p:cNvSpPr/>
          <p:nvPr/>
        </p:nvSpPr>
        <p:spPr>
          <a:xfrm>
            <a:off x="4365104" y="3563888"/>
            <a:ext cx="2160240" cy="5040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Times New Roman" pitchFamily="18" charset="0"/>
                <a:cs typeface="Times New Roman" pitchFamily="18" charset="0"/>
              </a:rPr>
              <a:t>Actividad :</a:t>
            </a:r>
            <a:endParaRPr lang="es-MX" sz="2000" dirty="0">
              <a:solidFill>
                <a:schemeClr val="tx1"/>
              </a:solidFill>
              <a:latin typeface="Times New Roman" pitchFamily="18" charset="0"/>
              <a:cs typeface="Times New Roman" pitchFamily="18" charset="0"/>
            </a:endParaRPr>
          </a:p>
        </p:txBody>
      </p:sp>
      <p:pic>
        <p:nvPicPr>
          <p:cNvPr id="4100" name="Picture 4" descr="Resultado de imagen para dibujos con secuencias numericas para imprim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709" y="4450158"/>
            <a:ext cx="1682193" cy="235408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836712" y="1257300"/>
            <a:ext cx="3429000" cy="6771084"/>
          </a:xfrm>
          <a:prstGeom prst="rect">
            <a:avLst/>
          </a:prstGeom>
        </p:spPr>
        <p:txBody>
          <a:bodyPr>
            <a:spAutoFit/>
          </a:bodyPr>
          <a:lstStyle/>
          <a:p>
            <a:r>
              <a:rPr lang="es-MX" sz="1400" dirty="0" smtClean="0">
                <a:latin typeface="Times New Roman" pitchFamily="18" charset="0"/>
                <a:cs typeface="Times New Roman" pitchFamily="18" charset="0"/>
              </a:rPr>
              <a:t>El término prima proviene de «primer» y vera de «verdor». Astronómicamente, esta estación comienza con el equinoccio de primavera (entre el 20 y el 21 de marzo en el hemisferio norte, y entre el 22 y el 23 de septiembre en el hemisferio sur), y termina con el solsticio de verano (alrededor del 21 de junio en el hemisferio norte y el 21 de diciembre en el hemisferio sur).</a:t>
            </a:r>
          </a:p>
          <a:p>
            <a:endParaRPr lang="es-MX" sz="1400" dirty="0" smtClean="0">
              <a:latin typeface="Times New Roman" pitchFamily="18" charset="0"/>
              <a:cs typeface="Times New Roman" pitchFamily="18" charset="0"/>
            </a:endParaRPr>
          </a:p>
          <a:p>
            <a:r>
              <a:rPr lang="es-MX" sz="1400" dirty="0" smtClean="0">
                <a:latin typeface="Times New Roman" pitchFamily="18" charset="0"/>
                <a:cs typeface="Times New Roman" pitchFamily="18" charset="0"/>
              </a:rPr>
              <a:t>En la zona intertropical del hemisferio norte comienza el 21 de marzo hasta el 23 de septiembre. En la zona intertropical del hemisferio sur va desde el 23 de septiembre al 21 de marzo.</a:t>
            </a:r>
          </a:p>
          <a:p>
            <a:r>
              <a:rPr lang="es-MX" sz="1400" dirty="0" smtClean="0">
                <a:latin typeface="Times New Roman" pitchFamily="18" charset="0"/>
                <a:cs typeface="Times New Roman" pitchFamily="18" charset="0"/>
              </a:rPr>
              <a:t>Causas de las estaciones</a:t>
            </a:r>
          </a:p>
          <a:p>
            <a:r>
              <a:rPr lang="es-MX" sz="1400" dirty="0" smtClean="0">
                <a:latin typeface="Times New Roman" pitchFamily="18" charset="0"/>
                <a:cs typeface="Times New Roman" pitchFamily="18" charset="0"/>
              </a:rPr>
              <a:t>A causa de las variaciones climáticas que sufre la Tierra, el año está dividido en cuatro períodos o estaciones. Estas variaciones en el clima son más acusadas en las zonas frías y templadas, y más suaves o imperceptibles entre los trópicos. </a:t>
            </a:r>
          </a:p>
          <a:p>
            <a:endParaRPr lang="es-MX" sz="1400" dirty="0" smtClean="0">
              <a:latin typeface="Times New Roman" pitchFamily="18" charset="0"/>
              <a:cs typeface="Times New Roman" pitchFamily="18" charset="0"/>
            </a:endParaRPr>
          </a:p>
          <a:p>
            <a:r>
              <a:rPr lang="es-MX" sz="1400" b="1" dirty="0" smtClean="0">
                <a:latin typeface="Times New Roman" pitchFamily="18" charset="0"/>
                <a:cs typeface="Times New Roman" pitchFamily="18" charset="0"/>
              </a:rPr>
              <a:t>Características</a:t>
            </a:r>
          </a:p>
          <a:p>
            <a:r>
              <a:rPr lang="es-MX" sz="1400" dirty="0" smtClean="0">
                <a:latin typeface="Times New Roman" pitchFamily="18" charset="0"/>
                <a:cs typeface="Times New Roman" pitchFamily="18" charset="0"/>
              </a:rPr>
              <a:t>Es la temporada en que empiezan a reverdecer los árboles, plantas y prados, las flores engalanan los jardines, terminan los fríos y comienzan los calores. El día y la noche tienen la misma duración. Hay flores y los campos han cambiado de color. Todo es más alegre.</a:t>
            </a:r>
            <a:endParaRPr lang="es-MX" sz="1400" dirty="0">
              <a:latin typeface="Times New Roman" pitchFamily="18" charset="0"/>
              <a:cs typeface="Times New Roman" pitchFamily="18" charset="0"/>
            </a:endParaRPr>
          </a:p>
        </p:txBody>
      </p:sp>
      <p:sp>
        <p:nvSpPr>
          <p:cNvPr id="6" name="5 Rectángulo"/>
          <p:cNvSpPr/>
          <p:nvPr/>
        </p:nvSpPr>
        <p:spPr>
          <a:xfrm>
            <a:off x="4013773" y="2627784"/>
            <a:ext cx="2718886" cy="584775"/>
          </a:xfrm>
          <a:prstGeom prst="rect">
            <a:avLst/>
          </a:prstGeom>
        </p:spPr>
        <p:txBody>
          <a:bodyPr wrap="none">
            <a:spAutoFit/>
          </a:bodyPr>
          <a:lstStyle/>
          <a:p>
            <a:r>
              <a:rPr lang="es-MX" sz="1600" dirty="0" smtClean="0">
                <a:hlinkClick r:id="rId5"/>
              </a:rPr>
              <a:t>https://youtu.be/8Nt9RCfcegY</a:t>
            </a:r>
            <a:endParaRPr lang="es-MX" sz="1600" dirty="0" smtClean="0"/>
          </a:p>
          <a:p>
            <a:endParaRPr lang="es-MX" sz="1600" dirty="0"/>
          </a:p>
        </p:txBody>
      </p:sp>
    </p:spTree>
    <p:extLst>
      <p:ext uri="{BB962C8B-B14F-4D97-AF65-F5344CB8AC3E}">
        <p14:creationId xmlns:p14="http://schemas.microsoft.com/office/powerpoint/2010/main" val="336098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4" name="Picture 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603250"/>
            <a:ext cx="6148388" cy="793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3723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563</Words>
  <Application>Microsoft Office PowerPoint</Application>
  <PresentationFormat>Presentación en pantalla (4:3)</PresentationFormat>
  <Paragraphs>49</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duran</dc:creator>
  <cp:lastModifiedBy>karla duran</cp:lastModifiedBy>
  <cp:revision>7</cp:revision>
  <dcterms:created xsi:type="dcterms:W3CDTF">2019-03-16T22:32:07Z</dcterms:created>
  <dcterms:modified xsi:type="dcterms:W3CDTF">2019-03-17T00:00:10Z</dcterms:modified>
</cp:coreProperties>
</file>