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0" r:id="rId3"/>
    <p:sldId id="256" r:id="rId4"/>
    <p:sldId id="263" r:id="rId5"/>
    <p:sldId id="259" r:id="rId6"/>
    <p:sldId id="261" r:id="rId7"/>
    <p:sldId id="258" r:id="rId8"/>
    <p:sldId id="262" r:id="rId9"/>
    <p:sldId id="264" r:id="rId10"/>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0" d="100"/>
          <a:sy n="50" d="100"/>
        </p:scale>
        <p:origin x="23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7334FD0-9D72-443C-BBD4-99AA9C1E4FC0}" type="datetimeFigureOut">
              <a:rPr lang="es-MX" smtClean="0"/>
              <a:t>16/03/2019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310204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334FD0-9D72-443C-BBD4-99AA9C1E4FC0}" type="datetimeFigureOut">
              <a:rPr lang="es-MX" smtClean="0"/>
              <a:t>16/03/2019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4052521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334FD0-9D72-443C-BBD4-99AA9C1E4FC0}" type="datetimeFigureOut">
              <a:rPr lang="es-MX" smtClean="0"/>
              <a:t>16/03/2019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2599062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334FD0-9D72-443C-BBD4-99AA9C1E4FC0}" type="datetimeFigureOut">
              <a:rPr lang="es-MX" smtClean="0"/>
              <a:t>16/03/2019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1063143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7334FD0-9D72-443C-BBD4-99AA9C1E4FC0}" type="datetimeFigureOut">
              <a:rPr lang="es-MX" smtClean="0"/>
              <a:t>16/03/2019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17153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7334FD0-9D72-443C-BBD4-99AA9C1E4FC0}" type="datetimeFigureOut">
              <a:rPr lang="es-MX" smtClean="0"/>
              <a:t>16/03/2019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2684617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7334FD0-9D72-443C-BBD4-99AA9C1E4FC0}" type="datetimeFigureOut">
              <a:rPr lang="es-MX" smtClean="0"/>
              <a:t>16/03/2019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3442900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7334FD0-9D72-443C-BBD4-99AA9C1E4FC0}" type="datetimeFigureOut">
              <a:rPr lang="es-MX" smtClean="0"/>
              <a:t>16/03/2019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966882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334FD0-9D72-443C-BBD4-99AA9C1E4FC0}" type="datetimeFigureOut">
              <a:rPr lang="es-MX" smtClean="0"/>
              <a:t>16/03/2019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4189772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334FD0-9D72-443C-BBD4-99AA9C1E4FC0}" type="datetimeFigureOut">
              <a:rPr lang="es-MX" smtClean="0"/>
              <a:t>16/03/2019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3324887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334FD0-9D72-443C-BBD4-99AA9C1E4FC0}" type="datetimeFigureOut">
              <a:rPr lang="es-MX" smtClean="0"/>
              <a:t>16/03/2019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8FEE6E3-E8DA-4C16-BEF2-13B01B9ADDCF}" type="slidenum">
              <a:rPr lang="es-MX" smtClean="0"/>
              <a:t>‹Nº›</a:t>
            </a:fld>
            <a:endParaRPr lang="es-MX"/>
          </a:p>
        </p:txBody>
      </p:sp>
    </p:spTree>
    <p:extLst>
      <p:ext uri="{BB962C8B-B14F-4D97-AF65-F5344CB8AC3E}">
        <p14:creationId xmlns:p14="http://schemas.microsoft.com/office/powerpoint/2010/main" val="2550093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7334FD0-9D72-443C-BBD4-99AA9C1E4FC0}" type="datetimeFigureOut">
              <a:rPr lang="es-MX" smtClean="0"/>
              <a:t>16/03/2019</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8FEE6E3-E8DA-4C16-BEF2-13B01B9ADDCF}" type="slidenum">
              <a:rPr lang="es-MX" smtClean="0"/>
              <a:t>‹Nº›</a:t>
            </a:fld>
            <a:endParaRPr lang="es-MX"/>
          </a:p>
        </p:txBody>
      </p:sp>
    </p:spTree>
    <p:extLst>
      <p:ext uri="{BB962C8B-B14F-4D97-AF65-F5344CB8AC3E}">
        <p14:creationId xmlns:p14="http://schemas.microsoft.com/office/powerpoint/2010/main" val="4350344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F0A943-CCAE-4011-A51A-BBB1EE498357}"/>
              </a:ext>
            </a:extLst>
          </p:cNvPr>
          <p:cNvSpPr>
            <a:spLocks noGrp="1"/>
          </p:cNvSpPr>
          <p:nvPr>
            <p:ph type="title"/>
          </p:nvPr>
        </p:nvSpPr>
        <p:spPr>
          <a:xfrm>
            <a:off x="471486" y="642410"/>
            <a:ext cx="5915025" cy="1322914"/>
          </a:xfrm>
        </p:spPr>
        <p:txBody>
          <a:bodyPr>
            <a:noAutofit/>
          </a:bodyPr>
          <a:lstStyle/>
          <a:p>
            <a:pPr algn="ctr"/>
            <a:r>
              <a:rPr lang="es-MX" sz="3200" dirty="0">
                <a:latin typeface="Berlin Sans FB" panose="020E0602020502020306" pitchFamily="34" charset="0"/>
              </a:rPr>
              <a:t>Escuela Normal de Educación Preescolar.</a:t>
            </a:r>
            <a:br>
              <a:rPr lang="es-MX" sz="2800" dirty="0">
                <a:latin typeface="Berlin Sans FB" panose="020E0602020502020306" pitchFamily="34" charset="0"/>
              </a:rPr>
            </a:br>
            <a:endParaRPr lang="es-MX" sz="2800" dirty="0">
              <a:latin typeface="Berlin Sans FB" panose="020E0602020502020306" pitchFamily="34" charset="0"/>
            </a:endParaRPr>
          </a:p>
        </p:txBody>
      </p:sp>
      <p:pic>
        <p:nvPicPr>
          <p:cNvPr id="4" name="Imagen 3" descr="Imagen relacionada">
            <a:extLst>
              <a:ext uri="{FF2B5EF4-FFF2-40B4-BE49-F238E27FC236}">
                <a16:creationId xmlns:a16="http://schemas.microsoft.com/office/drawing/2014/main" id="{D6AB687A-C4A6-4C68-9CBD-4150DB21E39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27922" y="1965324"/>
            <a:ext cx="2002155" cy="1520825"/>
          </a:xfrm>
          <a:prstGeom prst="rect">
            <a:avLst/>
          </a:prstGeom>
          <a:noFill/>
          <a:ln>
            <a:noFill/>
          </a:ln>
        </p:spPr>
      </p:pic>
      <p:sp>
        <p:nvSpPr>
          <p:cNvPr id="6" name="CuadroTexto 5">
            <a:extLst>
              <a:ext uri="{FF2B5EF4-FFF2-40B4-BE49-F238E27FC236}">
                <a16:creationId xmlns:a16="http://schemas.microsoft.com/office/drawing/2014/main" id="{2F308DE4-B951-4C1B-AD38-0535E37F5796}"/>
              </a:ext>
            </a:extLst>
          </p:cNvPr>
          <p:cNvSpPr txBox="1"/>
          <p:nvPr/>
        </p:nvSpPr>
        <p:spPr>
          <a:xfrm>
            <a:off x="743005" y="3612177"/>
            <a:ext cx="5371983" cy="830997"/>
          </a:xfrm>
          <a:prstGeom prst="rect">
            <a:avLst/>
          </a:prstGeom>
          <a:noFill/>
        </p:spPr>
        <p:txBody>
          <a:bodyPr wrap="none" rtlCol="0">
            <a:spAutoFit/>
          </a:bodyPr>
          <a:lstStyle/>
          <a:p>
            <a:pPr algn="ctr"/>
            <a:r>
              <a:rPr lang="es-MX" sz="2400" dirty="0">
                <a:latin typeface="Berlin Sans FB" panose="020E0602020502020306" pitchFamily="34" charset="0"/>
              </a:rPr>
              <a:t>Educación histórica en el aula.</a:t>
            </a:r>
          </a:p>
          <a:p>
            <a:r>
              <a:rPr lang="es-MX" sz="2400" dirty="0">
                <a:latin typeface="Berlin Sans FB" panose="020E0602020502020306" pitchFamily="34" charset="0"/>
              </a:rPr>
              <a:t>	Maestro: Narciso Rodríguez Espinoza </a:t>
            </a:r>
          </a:p>
        </p:txBody>
      </p:sp>
      <p:sp>
        <p:nvSpPr>
          <p:cNvPr id="7" name="Rectángulo 6">
            <a:extLst>
              <a:ext uri="{FF2B5EF4-FFF2-40B4-BE49-F238E27FC236}">
                <a16:creationId xmlns:a16="http://schemas.microsoft.com/office/drawing/2014/main" id="{2E7D12E6-5F7A-4A9E-B104-60BD3F4C227E}"/>
              </a:ext>
            </a:extLst>
          </p:cNvPr>
          <p:cNvSpPr/>
          <p:nvPr/>
        </p:nvSpPr>
        <p:spPr>
          <a:xfrm>
            <a:off x="340517" y="4569202"/>
            <a:ext cx="6176961" cy="3970318"/>
          </a:xfrm>
          <a:prstGeom prst="rect">
            <a:avLst/>
          </a:prstGeom>
        </p:spPr>
        <p:txBody>
          <a:bodyPr wrap="square">
            <a:spAutoFit/>
          </a:bodyPr>
          <a:lstStyle/>
          <a:p>
            <a:pPr algn="ctr"/>
            <a:r>
              <a:rPr lang="es-ES" dirty="0">
                <a:latin typeface="Berlin Sans FB" panose="020E0602020502020306" pitchFamily="34" charset="0"/>
              </a:rPr>
              <a:t>Unidad de aprendizaje I</a:t>
            </a:r>
          </a:p>
          <a:p>
            <a:pPr algn="ctr"/>
            <a:r>
              <a:rPr lang="es-ES" dirty="0">
                <a:latin typeface="Berlin Sans FB" panose="020E0602020502020306" pitchFamily="34" charset="0"/>
              </a:rPr>
              <a:t>La historia en la educación básica: referentes para su análisis. </a:t>
            </a:r>
          </a:p>
          <a:p>
            <a:pPr algn="ctr"/>
            <a:r>
              <a:rPr lang="es-ES" dirty="0">
                <a:latin typeface="Berlin Sans FB" panose="020E0602020502020306" pitchFamily="34" charset="0"/>
              </a:rPr>
              <a:t>	</a:t>
            </a:r>
          </a:p>
          <a:p>
            <a:pPr marL="285750" indent="-285750">
              <a:buFont typeface="Arial" panose="020B0604020202020204" pitchFamily="34" charset="0"/>
              <a:buChar char="•"/>
            </a:pPr>
            <a:r>
              <a:rPr lang="es-ES" dirty="0">
                <a:latin typeface="Berlin Sans FB" panose="020E0602020502020306" pitchFamily="34" charset="0"/>
              </a:rPr>
              <a:t>Asume la historia como forma específica de conocimiento con su propia lógica, nociones, objetos de estudio, fuentes, mecanismos de corroboración y validación; a través de una aproximación al trabajo del historiador. </a:t>
            </a:r>
          </a:p>
          <a:p>
            <a:pPr marL="285750" indent="-285750">
              <a:buFont typeface="Arial" panose="020B0604020202020204" pitchFamily="34" charset="0"/>
              <a:buChar char="•"/>
            </a:pPr>
            <a:r>
              <a:rPr lang="es-ES" dirty="0">
                <a:latin typeface="Berlin Sans FB" panose="020E0602020502020306" pitchFamily="34" charset="0"/>
              </a:rPr>
              <a:t>Asume que la educación histórica se centra en el desarrollo del pensamiento histórico y el aprendizaje de la historia en los alumnos a partir del trabajo con fuentes primarias. </a:t>
            </a:r>
          </a:p>
          <a:p>
            <a:pPr marL="285750" indent="-285750">
              <a:buFont typeface="Arial" panose="020B0604020202020204" pitchFamily="34" charset="0"/>
              <a:buChar char="•"/>
            </a:pPr>
            <a:endParaRPr lang="es-ES" dirty="0">
              <a:latin typeface="Berlin Sans FB" panose="020E0602020502020306" pitchFamily="34" charset="0"/>
            </a:endParaRPr>
          </a:p>
          <a:p>
            <a:pPr algn="ctr"/>
            <a:r>
              <a:rPr lang="es-ES" dirty="0">
                <a:latin typeface="Berlin Sans FB" panose="020E0602020502020306" pitchFamily="34" charset="0"/>
              </a:rPr>
              <a:t>Daniela Paola Espinoza Villarreal #4</a:t>
            </a:r>
          </a:p>
          <a:p>
            <a:pPr algn="ctr"/>
            <a:endParaRPr lang="es-ES" dirty="0">
              <a:latin typeface="Berlin Sans FB" panose="020E0602020502020306" pitchFamily="34" charset="0"/>
            </a:endParaRPr>
          </a:p>
          <a:p>
            <a:pPr algn="ctr"/>
            <a:r>
              <a:rPr lang="es-ES" dirty="0">
                <a:latin typeface="Berlin Sans FB" panose="020E0602020502020306" pitchFamily="34" charset="0"/>
              </a:rPr>
              <a:t>Saltillo, Coahuila a 16 de Marzo del 2019.</a:t>
            </a:r>
            <a:endParaRPr lang="es-MX" dirty="0">
              <a:latin typeface="Berlin Sans FB" panose="020E0602020502020306" pitchFamily="34" charset="0"/>
            </a:endParaRPr>
          </a:p>
        </p:txBody>
      </p:sp>
    </p:spTree>
    <p:extLst>
      <p:ext uri="{BB962C8B-B14F-4D97-AF65-F5344CB8AC3E}">
        <p14:creationId xmlns:p14="http://schemas.microsoft.com/office/powerpoint/2010/main" val="385019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7399C56-A0C3-42B8-A39B-76F9CE88A3D3}"/>
              </a:ext>
            </a:extLst>
          </p:cNvPr>
          <p:cNvSpPr txBox="1"/>
          <p:nvPr/>
        </p:nvSpPr>
        <p:spPr>
          <a:xfrm>
            <a:off x="-154049" y="2636192"/>
            <a:ext cx="7166098" cy="3046988"/>
          </a:xfrm>
          <a:prstGeom prst="rect">
            <a:avLst/>
          </a:prstGeom>
          <a:noFill/>
        </p:spPr>
        <p:txBody>
          <a:bodyPr wrap="square" rtlCol="0">
            <a:spAutoFit/>
          </a:bodyPr>
          <a:lstStyle/>
          <a:p>
            <a:pPr algn="ctr"/>
            <a:r>
              <a:rPr lang="es-MX" sz="9600" dirty="0">
                <a:solidFill>
                  <a:srgbClr val="FFC000"/>
                </a:solidFill>
                <a:latin typeface="Bernard MT Condensed" panose="02050806060905020404" pitchFamily="18" charset="0"/>
              </a:rPr>
              <a:t>O</a:t>
            </a:r>
            <a:r>
              <a:rPr lang="es-MX" sz="9600" dirty="0">
                <a:solidFill>
                  <a:srgbClr val="00B050"/>
                </a:solidFill>
                <a:latin typeface="Bernard MT Condensed" panose="02050806060905020404" pitchFamily="18" charset="0"/>
              </a:rPr>
              <a:t>F</a:t>
            </a:r>
            <a:r>
              <a:rPr lang="es-MX" sz="9600" dirty="0">
                <a:solidFill>
                  <a:srgbClr val="00B0F0"/>
                </a:solidFill>
                <a:latin typeface="Bernard MT Condensed" panose="02050806060905020404" pitchFamily="18" charset="0"/>
              </a:rPr>
              <a:t>I</a:t>
            </a:r>
            <a:r>
              <a:rPr lang="es-MX" sz="9600" dirty="0">
                <a:solidFill>
                  <a:srgbClr val="7030A0"/>
                </a:solidFill>
                <a:latin typeface="Bernard MT Condensed" panose="02050806060905020404" pitchFamily="18" charset="0"/>
              </a:rPr>
              <a:t>C</a:t>
            </a:r>
            <a:r>
              <a:rPr lang="es-MX" sz="9600" dirty="0">
                <a:solidFill>
                  <a:srgbClr val="FF0066"/>
                </a:solidFill>
                <a:latin typeface="Bernard MT Condensed" panose="02050806060905020404" pitchFamily="18" charset="0"/>
              </a:rPr>
              <a:t>I</a:t>
            </a:r>
            <a:r>
              <a:rPr lang="es-MX" sz="9600" dirty="0">
                <a:solidFill>
                  <a:srgbClr val="FFC000"/>
                </a:solidFill>
                <a:latin typeface="Bernard MT Condensed" panose="02050806060905020404" pitchFamily="18" charset="0"/>
              </a:rPr>
              <a:t>O</a:t>
            </a:r>
            <a:r>
              <a:rPr lang="es-MX" sz="9600" dirty="0">
                <a:solidFill>
                  <a:srgbClr val="00B050"/>
                </a:solidFill>
                <a:latin typeface="Bernard MT Condensed" panose="02050806060905020404" pitchFamily="18" charset="0"/>
              </a:rPr>
              <a:t>S </a:t>
            </a:r>
            <a:r>
              <a:rPr lang="es-MX" sz="9600" dirty="0">
                <a:solidFill>
                  <a:srgbClr val="00B0F0"/>
                </a:solidFill>
                <a:latin typeface="Bernard MT Condensed" panose="02050806060905020404" pitchFamily="18" charset="0"/>
              </a:rPr>
              <a:t>Y</a:t>
            </a:r>
            <a:r>
              <a:rPr lang="es-MX" sz="9600" dirty="0">
                <a:latin typeface="Bernard MT Condensed" panose="02050806060905020404" pitchFamily="18" charset="0"/>
              </a:rPr>
              <a:t> </a:t>
            </a:r>
          </a:p>
          <a:p>
            <a:pPr algn="ctr"/>
            <a:r>
              <a:rPr lang="es-MX" sz="9600" dirty="0">
                <a:solidFill>
                  <a:srgbClr val="7030A0"/>
                </a:solidFill>
                <a:latin typeface="Bernard MT Condensed" panose="02050806060905020404" pitchFamily="18" charset="0"/>
              </a:rPr>
              <a:t>P</a:t>
            </a:r>
            <a:r>
              <a:rPr lang="es-MX" sz="9600" dirty="0">
                <a:solidFill>
                  <a:srgbClr val="FF0066"/>
                </a:solidFill>
                <a:latin typeface="Bernard MT Condensed" panose="02050806060905020404" pitchFamily="18" charset="0"/>
              </a:rPr>
              <a:t>R</a:t>
            </a:r>
            <a:r>
              <a:rPr lang="es-MX" sz="9600" dirty="0">
                <a:solidFill>
                  <a:srgbClr val="FFC000"/>
                </a:solidFill>
                <a:latin typeface="Bernard MT Condensed" panose="02050806060905020404" pitchFamily="18" charset="0"/>
              </a:rPr>
              <a:t>O</a:t>
            </a:r>
            <a:r>
              <a:rPr lang="es-MX" sz="9600" dirty="0">
                <a:solidFill>
                  <a:srgbClr val="00B050"/>
                </a:solidFill>
                <a:latin typeface="Bernard MT Condensed" panose="02050806060905020404" pitchFamily="18" charset="0"/>
              </a:rPr>
              <a:t>F</a:t>
            </a:r>
            <a:r>
              <a:rPr lang="es-MX" sz="9600" dirty="0">
                <a:solidFill>
                  <a:srgbClr val="00B0F0"/>
                </a:solidFill>
                <a:latin typeface="Bernard MT Condensed" panose="02050806060905020404" pitchFamily="18" charset="0"/>
              </a:rPr>
              <a:t>E</a:t>
            </a:r>
            <a:r>
              <a:rPr lang="es-MX" sz="9600" dirty="0">
                <a:solidFill>
                  <a:srgbClr val="7030A0"/>
                </a:solidFill>
                <a:latin typeface="Bernard MT Condensed" panose="02050806060905020404" pitchFamily="18" charset="0"/>
              </a:rPr>
              <a:t>S</a:t>
            </a:r>
            <a:r>
              <a:rPr lang="es-MX" sz="9600" dirty="0">
                <a:solidFill>
                  <a:srgbClr val="FF0066"/>
                </a:solidFill>
                <a:latin typeface="Bernard MT Condensed" panose="02050806060905020404" pitchFamily="18" charset="0"/>
              </a:rPr>
              <a:t>I</a:t>
            </a:r>
            <a:r>
              <a:rPr lang="es-MX" sz="9600" dirty="0">
                <a:solidFill>
                  <a:srgbClr val="FFC000"/>
                </a:solidFill>
                <a:latin typeface="Bernard MT Condensed" panose="02050806060905020404" pitchFamily="18" charset="0"/>
              </a:rPr>
              <a:t>O</a:t>
            </a:r>
            <a:r>
              <a:rPr lang="es-MX" sz="9600" dirty="0">
                <a:solidFill>
                  <a:srgbClr val="00B050"/>
                </a:solidFill>
                <a:latin typeface="Bernard MT Condensed" panose="02050806060905020404" pitchFamily="18" charset="0"/>
              </a:rPr>
              <a:t>N</a:t>
            </a:r>
            <a:r>
              <a:rPr lang="es-MX" sz="9600" dirty="0">
                <a:solidFill>
                  <a:srgbClr val="00B0F0"/>
                </a:solidFill>
                <a:latin typeface="Bernard MT Condensed" panose="02050806060905020404" pitchFamily="18" charset="0"/>
              </a:rPr>
              <a:t>E</a:t>
            </a:r>
            <a:r>
              <a:rPr lang="es-MX" sz="9600" dirty="0">
                <a:solidFill>
                  <a:srgbClr val="7030A0"/>
                </a:solidFill>
                <a:latin typeface="Bernard MT Condensed" panose="02050806060905020404" pitchFamily="18" charset="0"/>
              </a:rPr>
              <a:t>S</a:t>
            </a:r>
            <a:r>
              <a:rPr lang="es-MX" sz="9600" dirty="0">
                <a:latin typeface="Bernard MT Condensed" panose="02050806060905020404" pitchFamily="18" charset="0"/>
              </a:rPr>
              <a:t> </a:t>
            </a:r>
          </a:p>
        </p:txBody>
      </p:sp>
    </p:spTree>
    <p:extLst>
      <p:ext uri="{BB962C8B-B14F-4D97-AF65-F5344CB8AC3E}">
        <p14:creationId xmlns:p14="http://schemas.microsoft.com/office/powerpoint/2010/main" val="4027588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Â® ColecciÃ³n de Gifs Â®: RECURSOS ESCOLARES: IMÃGENES DE LAS PROFESIONES PARA IMPRIMIR">
            <a:extLst>
              <a:ext uri="{FF2B5EF4-FFF2-40B4-BE49-F238E27FC236}">
                <a16:creationId xmlns:a16="http://schemas.microsoft.com/office/drawing/2014/main" id="{4EF1C5CD-8283-4EE9-AC1D-99801720920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924" t="10133" r="32095" b="25159"/>
          <a:stretch/>
        </p:blipFill>
        <p:spPr bwMode="auto">
          <a:xfrm>
            <a:off x="503207" y="452095"/>
            <a:ext cx="755088" cy="154683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F9F93E13-1516-493F-92A6-7BEDFB4450B7}"/>
              </a:ext>
            </a:extLst>
          </p:cNvPr>
          <p:cNvSpPr txBox="1"/>
          <p:nvPr/>
        </p:nvSpPr>
        <p:spPr>
          <a:xfrm>
            <a:off x="1391645" y="763845"/>
            <a:ext cx="2436886" cy="1015663"/>
          </a:xfrm>
          <a:prstGeom prst="rect">
            <a:avLst/>
          </a:prstGeom>
          <a:noFill/>
        </p:spPr>
        <p:txBody>
          <a:bodyPr wrap="none" rtlCol="0">
            <a:spAutoFit/>
          </a:bodyPr>
          <a:lstStyle/>
          <a:p>
            <a:r>
              <a:rPr lang="es-MX" sz="6000" dirty="0">
                <a:solidFill>
                  <a:srgbClr val="002060"/>
                </a:solidFill>
                <a:latin typeface="Bernard MT Condensed" panose="02050806060905020404" pitchFamily="18" charset="0"/>
              </a:rPr>
              <a:t>Policía.</a:t>
            </a:r>
          </a:p>
        </p:txBody>
      </p:sp>
      <p:sp>
        <p:nvSpPr>
          <p:cNvPr id="5" name="CuadroTexto 4">
            <a:extLst>
              <a:ext uri="{FF2B5EF4-FFF2-40B4-BE49-F238E27FC236}">
                <a16:creationId xmlns:a16="http://schemas.microsoft.com/office/drawing/2014/main" id="{85E6DB19-4EFA-4162-8538-45FA13F0004F}"/>
              </a:ext>
            </a:extLst>
          </p:cNvPr>
          <p:cNvSpPr txBox="1"/>
          <p:nvPr/>
        </p:nvSpPr>
        <p:spPr>
          <a:xfrm>
            <a:off x="539261" y="2121819"/>
            <a:ext cx="5779477" cy="3600986"/>
          </a:xfrm>
          <a:prstGeom prst="rect">
            <a:avLst/>
          </a:prstGeom>
          <a:noFill/>
        </p:spPr>
        <p:txBody>
          <a:bodyPr wrap="square" rtlCol="0">
            <a:spAutoFit/>
          </a:bodyPr>
          <a:lstStyle/>
          <a:p>
            <a:r>
              <a:rPr lang="es-MX" sz="2000" dirty="0">
                <a:latin typeface="Berlin Sans FB" panose="020E0602020502020306" pitchFamily="34" charset="0"/>
              </a:rPr>
              <a:t>Maestra</a:t>
            </a:r>
          </a:p>
          <a:p>
            <a:r>
              <a:rPr lang="es-ES" sz="1600" dirty="0">
                <a:latin typeface="Berlin Sans FB" panose="020E0602020502020306" pitchFamily="34" charset="0"/>
              </a:rPr>
              <a:t>La palabra "policía" deriva del idioma francés y su uso data del siglo XVIII (incluso algunos cuerpos de policía se fundaron en los siglos XVIII y XIX). De una manera indirecta deriva del latín </a:t>
            </a:r>
            <a:r>
              <a:rPr lang="es-ES" sz="1600" i="1" dirty="0">
                <a:latin typeface="Berlin Sans FB" panose="020E0602020502020306" pitchFamily="34" charset="0"/>
              </a:rPr>
              <a:t>politīa</a:t>
            </a:r>
            <a:r>
              <a:rPr lang="es-ES" sz="1600" dirty="0">
                <a:latin typeface="Berlin Sans FB" panose="020E0602020502020306" pitchFamily="34" charset="0"/>
              </a:rPr>
              <a:t>, y ésta del griego </a:t>
            </a:r>
            <a:r>
              <a:rPr lang="es-ES" sz="1600" i="1" dirty="0">
                <a:latin typeface="Berlin Sans FB" panose="020E0602020502020306" pitchFamily="34" charset="0"/>
              </a:rPr>
              <a:t>polis</a:t>
            </a:r>
            <a:r>
              <a:rPr lang="es-ES" sz="1600" dirty="0">
                <a:latin typeface="Berlin Sans FB" panose="020E0602020502020306" pitchFamily="34" charset="0"/>
              </a:rPr>
              <a:t>, "ciudad", que significa ciudad, o ciudad-estado. De ahí derivó "politeia", palabra que define lo relativo a la constitución de la ciudad, el ordenamiento jurídico del Estado, conducta arreglada de los ciudadanos, gobierno, calidades cívicas del individuo.</a:t>
            </a:r>
          </a:p>
          <a:p>
            <a:r>
              <a:rPr lang="es-ES" sz="1600" dirty="0">
                <a:latin typeface="Berlin Sans FB" panose="020E0602020502020306" pitchFamily="34" charset="0"/>
              </a:rPr>
              <a:t>El mantenimiento del orden público interno es competencia de la policía. Dicho orden resulta de la prevención y la eliminación de aquello que pueda perturbar la tranquilidad, la seguridad, la salubridad, el urbanismo, la moral pública y algunos aspectos económicos ligados al orden público.</a:t>
            </a:r>
          </a:p>
        </p:txBody>
      </p:sp>
      <p:sp>
        <p:nvSpPr>
          <p:cNvPr id="10" name="CuadroTexto 9">
            <a:extLst>
              <a:ext uri="{FF2B5EF4-FFF2-40B4-BE49-F238E27FC236}">
                <a16:creationId xmlns:a16="http://schemas.microsoft.com/office/drawing/2014/main" id="{B977C6C8-9B4A-4C97-A5F4-C70905DD701F}"/>
              </a:ext>
            </a:extLst>
          </p:cNvPr>
          <p:cNvSpPr txBox="1"/>
          <p:nvPr/>
        </p:nvSpPr>
        <p:spPr>
          <a:xfrm>
            <a:off x="539261" y="5722805"/>
            <a:ext cx="5779477" cy="2369880"/>
          </a:xfrm>
          <a:prstGeom prst="rect">
            <a:avLst/>
          </a:prstGeom>
          <a:noFill/>
        </p:spPr>
        <p:txBody>
          <a:bodyPr wrap="square" rtlCol="0">
            <a:spAutoFit/>
          </a:bodyPr>
          <a:lstStyle/>
          <a:p>
            <a:r>
              <a:rPr lang="es-MX" sz="2000" dirty="0">
                <a:latin typeface="Berlin Sans FB" panose="020E0602020502020306" pitchFamily="34" charset="0"/>
              </a:rPr>
              <a:t>Alumnos</a:t>
            </a:r>
          </a:p>
          <a:p>
            <a:r>
              <a:rPr lang="es-MX" sz="1600" dirty="0">
                <a:latin typeface="Berlin Sans FB" panose="020E0602020502020306" pitchFamily="34" charset="0"/>
              </a:rPr>
              <a:t>Los policías son personas que trabajan día y noche para que nuestra comunidad este segura a todas horas.</a:t>
            </a:r>
          </a:p>
          <a:p>
            <a:r>
              <a:rPr lang="es-MX" sz="1600" dirty="0">
                <a:latin typeface="Berlin Sans FB" panose="020E0602020502020306" pitchFamily="34" charset="0"/>
              </a:rPr>
              <a:t>Ellos se encargan de cuidarnos y de vigilar que todos cumplamos como ciudadanos responsables y de que se cumplan las leyes que imponen las personas del gobierno de nuestro país.</a:t>
            </a:r>
          </a:p>
          <a:p>
            <a:r>
              <a:rPr lang="es-MX" sz="1600" dirty="0">
                <a:latin typeface="Berlin Sans FB" panose="020E0602020502020306" pitchFamily="34" charset="0"/>
              </a:rPr>
              <a:t>Ellos se preparan por medio de entrenamientos para saber que hacer cuando ocurran emergencias en la ciudad y así poder estar preparados para ayudarnos. </a:t>
            </a:r>
          </a:p>
        </p:txBody>
      </p:sp>
    </p:spTree>
    <p:extLst>
      <p:ext uri="{BB962C8B-B14F-4D97-AF65-F5344CB8AC3E}">
        <p14:creationId xmlns:p14="http://schemas.microsoft.com/office/powerpoint/2010/main" val="2013096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44A31C9C-4F9C-4ABF-853D-ABA42E5FFCD6}"/>
              </a:ext>
            </a:extLst>
          </p:cNvPr>
          <p:cNvSpPr/>
          <p:nvPr/>
        </p:nvSpPr>
        <p:spPr>
          <a:xfrm>
            <a:off x="540165" y="621632"/>
            <a:ext cx="5614738" cy="3447098"/>
          </a:xfrm>
          <a:prstGeom prst="rect">
            <a:avLst/>
          </a:prstGeom>
        </p:spPr>
        <p:txBody>
          <a:bodyPr wrap="square">
            <a:spAutoFit/>
          </a:bodyPr>
          <a:lstStyle/>
          <a:p>
            <a:r>
              <a:rPr lang="es-ES" sz="2400" dirty="0">
                <a:solidFill>
                  <a:srgbClr val="00B050"/>
                </a:solidFill>
                <a:latin typeface="Berlin Sans FB" panose="020E0602020502020306" pitchFamily="34" charset="0"/>
              </a:rPr>
              <a:t>Entrenamiento policial. </a:t>
            </a:r>
            <a:endParaRPr lang="es-ES" sz="3200" dirty="0">
              <a:solidFill>
                <a:srgbClr val="00B050"/>
              </a:solidFill>
              <a:latin typeface="Berlin Sans FB" panose="020E0602020502020306" pitchFamily="34" charset="0"/>
            </a:endParaRPr>
          </a:p>
          <a:p>
            <a:endParaRPr lang="es-ES" sz="1400" dirty="0">
              <a:latin typeface="Berlin Sans FB" panose="020E0602020502020306" pitchFamily="34" charset="0"/>
            </a:endParaRPr>
          </a:p>
          <a:p>
            <a:r>
              <a:rPr lang="es-ES" dirty="0">
                <a:latin typeface="Berlin Sans FB" panose="020E0602020502020306" pitchFamily="34" charset="0"/>
              </a:rPr>
              <a:t>Inicio.</a:t>
            </a:r>
          </a:p>
          <a:p>
            <a:r>
              <a:rPr lang="es-ES" sz="1600" dirty="0">
                <a:latin typeface="Berlin Sans FB" panose="020E0602020502020306" pitchFamily="34" charset="0"/>
              </a:rPr>
              <a:t>Responde las siguientes preguntas:</a:t>
            </a:r>
          </a:p>
          <a:p>
            <a:pPr marL="171450" indent="-171450">
              <a:buFont typeface="Arial" panose="020B0604020202020204" pitchFamily="34" charset="0"/>
              <a:buChar char="•"/>
            </a:pPr>
            <a:r>
              <a:rPr lang="es-ES" sz="1600" dirty="0">
                <a:latin typeface="Berlin Sans FB" panose="020E0602020502020306" pitchFamily="34" charset="0"/>
              </a:rPr>
              <a:t>¿Saben quienes son los policías?</a:t>
            </a:r>
          </a:p>
          <a:p>
            <a:pPr marL="171450" indent="-171450">
              <a:buFont typeface="Arial" panose="020B0604020202020204" pitchFamily="34" charset="0"/>
              <a:buChar char="•"/>
            </a:pPr>
            <a:r>
              <a:rPr lang="es-ES" sz="1600" dirty="0">
                <a:latin typeface="Berlin Sans FB" panose="020E0602020502020306" pitchFamily="34" charset="0"/>
              </a:rPr>
              <a:t>¿Qué hacen?</a:t>
            </a:r>
          </a:p>
          <a:p>
            <a:pPr marL="171450" indent="-171450">
              <a:buFont typeface="Arial" panose="020B0604020202020204" pitchFamily="34" charset="0"/>
              <a:buChar char="•"/>
            </a:pPr>
            <a:r>
              <a:rPr lang="es-ES" sz="1600" dirty="0">
                <a:latin typeface="Berlin Sans FB" panose="020E0602020502020306" pitchFamily="34" charset="0"/>
              </a:rPr>
              <a:t>¿Saben como se preparan para ser policías?</a:t>
            </a:r>
            <a:endParaRPr lang="es-ES" dirty="0">
              <a:latin typeface="Berlin Sans FB" panose="020E0602020502020306" pitchFamily="34" charset="0"/>
            </a:endParaRPr>
          </a:p>
          <a:p>
            <a:r>
              <a:rPr lang="es-ES" sz="1600" dirty="0">
                <a:latin typeface="Berlin Sans FB" panose="020E0602020502020306" pitchFamily="34" charset="0"/>
              </a:rPr>
              <a:t>Escucha una descripción de la profesión.</a:t>
            </a:r>
            <a:endParaRPr lang="es-ES" dirty="0">
              <a:latin typeface="Berlin Sans FB" panose="020E0602020502020306" pitchFamily="34" charset="0"/>
            </a:endParaRPr>
          </a:p>
          <a:p>
            <a:r>
              <a:rPr lang="es-ES" dirty="0">
                <a:latin typeface="Berlin Sans FB" panose="020E0602020502020306" pitchFamily="34" charset="0"/>
              </a:rPr>
              <a:t>Desarrollo.</a:t>
            </a:r>
          </a:p>
          <a:p>
            <a:r>
              <a:rPr lang="es-ES" sz="1600" dirty="0">
                <a:latin typeface="Berlin Sans FB" panose="020E0602020502020306" pitchFamily="34" charset="0"/>
              </a:rPr>
              <a:t>Responde las siguientes cuestiones:</a:t>
            </a:r>
          </a:p>
          <a:p>
            <a:pPr marL="285750" indent="-285750">
              <a:buFont typeface="Arial" panose="020B0604020202020204" pitchFamily="34" charset="0"/>
              <a:buChar char="•"/>
            </a:pPr>
            <a:r>
              <a:rPr lang="es-ES" sz="1600" dirty="0">
                <a:latin typeface="Berlin Sans FB" panose="020E0602020502020306" pitchFamily="34" charset="0"/>
              </a:rPr>
              <a:t>¿Les gustaría hacer un entrenamiento para ser policías por un día?</a:t>
            </a:r>
          </a:p>
          <a:p>
            <a:r>
              <a:rPr lang="es-ES" sz="1600" dirty="0">
                <a:latin typeface="Berlin Sans FB" panose="020E0602020502020306" pitchFamily="34" charset="0"/>
              </a:rPr>
              <a:t>Sale al patío.</a:t>
            </a:r>
          </a:p>
        </p:txBody>
      </p:sp>
      <p:graphicFrame>
        <p:nvGraphicFramePr>
          <p:cNvPr id="5" name="Tabla 4">
            <a:extLst>
              <a:ext uri="{FF2B5EF4-FFF2-40B4-BE49-F238E27FC236}">
                <a16:creationId xmlns:a16="http://schemas.microsoft.com/office/drawing/2014/main" id="{7E5A6210-8712-4317-B653-EBB9BE49D923}"/>
              </a:ext>
            </a:extLst>
          </p:cNvPr>
          <p:cNvGraphicFramePr>
            <a:graphicFrameLocks noGrp="1"/>
          </p:cNvGraphicFramePr>
          <p:nvPr>
            <p:extLst>
              <p:ext uri="{D42A27DB-BD31-4B8C-83A1-F6EECF244321}">
                <p14:modId xmlns:p14="http://schemas.microsoft.com/office/powerpoint/2010/main" val="1306921260"/>
              </p:ext>
            </p:extLst>
          </p:nvPr>
        </p:nvGraphicFramePr>
        <p:xfrm>
          <a:off x="422360" y="4157469"/>
          <a:ext cx="6013279" cy="2977187"/>
        </p:xfrm>
        <a:graphic>
          <a:graphicData uri="http://schemas.openxmlformats.org/drawingml/2006/table">
            <a:tbl>
              <a:tblPr firstRow="1" firstCol="1" bandRow="1">
                <a:tableStyleId>{5940675A-B579-460E-94D1-54222C63F5DA}</a:tableStyleId>
              </a:tblPr>
              <a:tblGrid>
                <a:gridCol w="622898">
                  <a:extLst>
                    <a:ext uri="{9D8B030D-6E8A-4147-A177-3AD203B41FA5}">
                      <a16:colId xmlns:a16="http://schemas.microsoft.com/office/drawing/2014/main" val="3385582903"/>
                    </a:ext>
                  </a:extLst>
                </a:gridCol>
                <a:gridCol w="852968">
                  <a:extLst>
                    <a:ext uri="{9D8B030D-6E8A-4147-A177-3AD203B41FA5}">
                      <a16:colId xmlns:a16="http://schemas.microsoft.com/office/drawing/2014/main" val="4115157919"/>
                    </a:ext>
                  </a:extLst>
                </a:gridCol>
                <a:gridCol w="970147">
                  <a:extLst>
                    <a:ext uri="{9D8B030D-6E8A-4147-A177-3AD203B41FA5}">
                      <a16:colId xmlns:a16="http://schemas.microsoft.com/office/drawing/2014/main" val="4069246905"/>
                    </a:ext>
                  </a:extLst>
                </a:gridCol>
                <a:gridCol w="3567266">
                  <a:extLst>
                    <a:ext uri="{9D8B030D-6E8A-4147-A177-3AD203B41FA5}">
                      <a16:colId xmlns:a16="http://schemas.microsoft.com/office/drawing/2014/main" val="4069628273"/>
                    </a:ext>
                  </a:extLst>
                </a:gridCol>
              </a:tblGrid>
              <a:tr h="467889">
                <a:tc>
                  <a:txBody>
                    <a:bodyPr/>
                    <a:lstStyle/>
                    <a:p>
                      <a:pPr algn="ctr">
                        <a:lnSpc>
                          <a:spcPct val="115000"/>
                        </a:lnSpc>
                        <a:spcAft>
                          <a:spcPts val="0"/>
                        </a:spcAft>
                      </a:pPr>
                      <a:r>
                        <a:rPr lang="es-MX" sz="1400" dirty="0" err="1">
                          <a:effectLst/>
                          <a:latin typeface="Berlin Sans FB" panose="020E0602020502020306" pitchFamily="34" charset="0"/>
                        </a:rPr>
                        <a:t>Act</a:t>
                      </a:r>
                      <a:r>
                        <a:rPr lang="es-MX" sz="1400" dirty="0">
                          <a:effectLst/>
                          <a:latin typeface="Berlin Sans FB" panose="020E0602020502020306" pitchFamily="34" charset="0"/>
                        </a:rPr>
                        <a:t>.</a:t>
                      </a:r>
                      <a:endParaRPr lang="es-MX" sz="1400" dirty="0">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61464" marR="61464" marT="0" marB="0" anchor="ctr"/>
                </a:tc>
                <a:tc>
                  <a:txBody>
                    <a:bodyPr/>
                    <a:lstStyle/>
                    <a:p>
                      <a:pPr algn="ctr">
                        <a:lnSpc>
                          <a:spcPct val="115000"/>
                        </a:lnSpc>
                        <a:spcAft>
                          <a:spcPts val="0"/>
                        </a:spcAft>
                      </a:pPr>
                      <a:r>
                        <a:rPr lang="es-MX" sz="1400">
                          <a:effectLst/>
                          <a:latin typeface="Berlin Sans FB" panose="020E0602020502020306" pitchFamily="34" charset="0"/>
                        </a:rPr>
                        <a:t>Nombre</a:t>
                      </a:r>
                      <a:endParaRPr lang="es-MX" sz="1400">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61464" marR="61464" marT="0" marB="0" anchor="ctr"/>
                </a:tc>
                <a:tc>
                  <a:txBody>
                    <a:bodyPr/>
                    <a:lstStyle/>
                    <a:p>
                      <a:pPr algn="ctr">
                        <a:lnSpc>
                          <a:spcPct val="115000"/>
                        </a:lnSpc>
                        <a:spcAft>
                          <a:spcPts val="0"/>
                        </a:spcAft>
                      </a:pPr>
                      <a:r>
                        <a:rPr lang="es-MX" sz="1400">
                          <a:effectLst/>
                          <a:latin typeface="Berlin Sans FB" panose="020E0602020502020306" pitchFamily="34" charset="0"/>
                        </a:rPr>
                        <a:t>Materiales</a:t>
                      </a:r>
                      <a:endParaRPr lang="es-MX" sz="1400">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61464" marR="61464" marT="0" marB="0" anchor="ctr"/>
                </a:tc>
                <a:tc>
                  <a:txBody>
                    <a:bodyPr/>
                    <a:lstStyle/>
                    <a:p>
                      <a:pPr algn="ctr">
                        <a:lnSpc>
                          <a:spcPct val="115000"/>
                        </a:lnSpc>
                        <a:spcAft>
                          <a:spcPts val="0"/>
                        </a:spcAft>
                      </a:pPr>
                      <a:r>
                        <a:rPr lang="es-MX" sz="1400" dirty="0">
                          <a:effectLst/>
                          <a:latin typeface="Berlin Sans FB" panose="020E0602020502020306" pitchFamily="34" charset="0"/>
                        </a:rPr>
                        <a:t>Descripción de la actividad</a:t>
                      </a:r>
                      <a:endParaRPr lang="es-MX" sz="1400" dirty="0">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61464" marR="61464" marT="0" marB="0" anchor="ctr"/>
                </a:tc>
                <a:extLst>
                  <a:ext uri="{0D108BD9-81ED-4DB2-BD59-A6C34878D82A}">
                    <a16:rowId xmlns:a16="http://schemas.microsoft.com/office/drawing/2014/main" val="1001003167"/>
                  </a:ext>
                </a:extLst>
              </a:tr>
              <a:tr h="567958">
                <a:tc>
                  <a:txBody>
                    <a:bodyPr/>
                    <a:lstStyle/>
                    <a:p>
                      <a:pPr algn="ctr">
                        <a:lnSpc>
                          <a:spcPct val="115000"/>
                        </a:lnSpc>
                        <a:spcAft>
                          <a:spcPts val="0"/>
                        </a:spcAft>
                      </a:pPr>
                      <a:r>
                        <a:rPr lang="es-MX" sz="1200">
                          <a:effectLst/>
                          <a:latin typeface="Berlin Sans FB" panose="020E0602020502020306" pitchFamily="34" charset="0"/>
                        </a:rPr>
                        <a:t>1</a:t>
                      </a:r>
                      <a:endParaRPr lang="es-MX" sz="1200">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61464" marR="61464" marT="0" marB="0" anchor="ctr"/>
                </a:tc>
                <a:tc>
                  <a:txBody>
                    <a:bodyPr/>
                    <a:lstStyle/>
                    <a:p>
                      <a:pPr algn="ctr">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Calentamiento.</a:t>
                      </a:r>
                    </a:p>
                  </a:txBody>
                  <a:tcPr marL="61464" marR="61464" marT="0" marB="0" anchor="ctr"/>
                </a:tc>
                <a:tc>
                  <a:txBody>
                    <a:bodyPr/>
                    <a:lstStyle/>
                    <a:p>
                      <a:pPr algn="ctr">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a:t>
                      </a:r>
                    </a:p>
                  </a:txBody>
                  <a:tcPr marL="61464" marR="61464" marT="0" marB="0" anchor="ctr"/>
                </a:tc>
                <a:tc>
                  <a:txBody>
                    <a:bodyPr/>
                    <a:lstStyle/>
                    <a:p>
                      <a:pPr algn="l">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Comienza con estiramientos y trotando con las rodillas arriba alrededor del área. </a:t>
                      </a:r>
                    </a:p>
                  </a:txBody>
                  <a:tcPr marL="61464" marR="61464" marT="0" marB="0" anchor="ctr"/>
                </a:tc>
                <a:extLst>
                  <a:ext uri="{0D108BD9-81ED-4DB2-BD59-A6C34878D82A}">
                    <a16:rowId xmlns:a16="http://schemas.microsoft.com/office/drawing/2014/main" val="3197661990"/>
                  </a:ext>
                </a:extLst>
              </a:tr>
              <a:tr h="761051">
                <a:tc>
                  <a:txBody>
                    <a:bodyPr/>
                    <a:lstStyle/>
                    <a:p>
                      <a:pPr algn="ctr">
                        <a:lnSpc>
                          <a:spcPct val="115000"/>
                        </a:lnSpc>
                        <a:spcAft>
                          <a:spcPts val="0"/>
                        </a:spcAft>
                      </a:pPr>
                      <a:r>
                        <a:rPr lang="es-MX" sz="1200">
                          <a:effectLst/>
                          <a:latin typeface="Berlin Sans FB" panose="020E0602020502020306" pitchFamily="34" charset="0"/>
                        </a:rPr>
                        <a:t>2</a:t>
                      </a:r>
                      <a:endParaRPr lang="es-MX" sz="1200">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61464" marR="61464" marT="0" marB="0" anchor="ctr"/>
                </a:tc>
                <a:tc>
                  <a:txBody>
                    <a:bodyPr/>
                    <a:lstStyle/>
                    <a:p>
                      <a:pPr algn="ctr">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Esquivando objetos</a:t>
                      </a:r>
                    </a:p>
                  </a:txBody>
                  <a:tcPr marL="61464" marR="61464" marT="0" marB="0" anchor="ctr"/>
                </a:tc>
                <a:tc>
                  <a:txBody>
                    <a:bodyPr/>
                    <a:lstStyle/>
                    <a:p>
                      <a:pPr algn="l">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Mesas.</a:t>
                      </a:r>
                    </a:p>
                  </a:txBody>
                  <a:tcPr marL="61464" marR="61464" marT="0" marB="0" anchor="ctr"/>
                </a:tc>
                <a:tc>
                  <a:txBody>
                    <a:bodyPr/>
                    <a:lstStyle/>
                    <a:p>
                      <a:pPr algn="l">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Pasa encima de una mesa y después por debajo de la siguiente y prosigue con la serie.</a:t>
                      </a:r>
                    </a:p>
                  </a:txBody>
                  <a:tcPr marL="61464" marR="61464" marT="0" marB="0" anchor="ctr"/>
                </a:tc>
                <a:extLst>
                  <a:ext uri="{0D108BD9-81ED-4DB2-BD59-A6C34878D82A}">
                    <a16:rowId xmlns:a16="http://schemas.microsoft.com/office/drawing/2014/main" val="1971576356"/>
                  </a:ext>
                </a:extLst>
              </a:tr>
              <a:tr h="567958">
                <a:tc>
                  <a:txBody>
                    <a:bodyPr/>
                    <a:lstStyle/>
                    <a:p>
                      <a:pPr algn="ctr">
                        <a:lnSpc>
                          <a:spcPct val="115000"/>
                        </a:lnSpc>
                        <a:spcAft>
                          <a:spcPts val="0"/>
                        </a:spcAft>
                      </a:pPr>
                      <a:r>
                        <a:rPr lang="es-MX" sz="1200">
                          <a:effectLst/>
                          <a:latin typeface="Berlin Sans FB" panose="020E0602020502020306" pitchFamily="34" charset="0"/>
                        </a:rPr>
                        <a:t>3</a:t>
                      </a:r>
                      <a:endParaRPr lang="es-MX" sz="1200">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61464" marR="61464" marT="0" marB="0" anchor="ctr"/>
                </a:tc>
                <a:tc>
                  <a:txBody>
                    <a:bodyPr/>
                    <a:lstStyle/>
                    <a:p>
                      <a:pPr algn="ctr">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Camino difícil.</a:t>
                      </a:r>
                    </a:p>
                  </a:txBody>
                  <a:tcPr marL="61464" marR="61464" marT="0" marB="0" anchor="ctr"/>
                </a:tc>
                <a:tc>
                  <a:txBody>
                    <a:bodyPr/>
                    <a:lstStyle/>
                    <a:p>
                      <a:pPr algn="l">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Aros.</a:t>
                      </a:r>
                    </a:p>
                  </a:txBody>
                  <a:tcPr marL="61464" marR="61464" marT="0" marB="0" anchor="ctr"/>
                </a:tc>
                <a:tc>
                  <a:txBody>
                    <a:bodyPr/>
                    <a:lstStyle/>
                    <a:p>
                      <a:pPr algn="l">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Cruza en forma de zig-zag los aros y de rodillas se dirige al primer juego. </a:t>
                      </a:r>
                    </a:p>
                  </a:txBody>
                  <a:tcPr marL="61464" marR="61464" marT="0" marB="0" anchor="ctr"/>
                </a:tc>
                <a:extLst>
                  <a:ext uri="{0D108BD9-81ED-4DB2-BD59-A6C34878D82A}">
                    <a16:rowId xmlns:a16="http://schemas.microsoft.com/office/drawing/2014/main" val="359115960"/>
                  </a:ext>
                </a:extLst>
              </a:tr>
              <a:tr h="610949">
                <a:tc>
                  <a:txBody>
                    <a:bodyPr/>
                    <a:lstStyle/>
                    <a:p>
                      <a:pPr algn="ctr">
                        <a:lnSpc>
                          <a:spcPct val="115000"/>
                        </a:lnSpc>
                        <a:spcAft>
                          <a:spcPts val="0"/>
                        </a:spcAft>
                      </a:pPr>
                      <a:r>
                        <a:rPr lang="es-MX" sz="1200">
                          <a:effectLst/>
                          <a:latin typeface="Berlin Sans FB" panose="020E0602020502020306" pitchFamily="34" charset="0"/>
                        </a:rPr>
                        <a:t>4</a:t>
                      </a:r>
                      <a:endParaRPr lang="es-MX" sz="1200">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61464" marR="61464" marT="0" marB="0" anchor="ctr"/>
                </a:tc>
                <a:tc>
                  <a:txBody>
                    <a:bodyPr/>
                    <a:lstStyle/>
                    <a:p>
                      <a:pPr algn="ctr">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Entrenamiento.</a:t>
                      </a:r>
                    </a:p>
                  </a:txBody>
                  <a:tcPr marL="61464" marR="61464" marT="0" marB="0" anchor="ctr"/>
                </a:tc>
                <a:tc>
                  <a:txBody>
                    <a:bodyPr/>
                    <a:lstStyle/>
                    <a:p>
                      <a:pPr algn="l">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Juegos del jardín de niños.</a:t>
                      </a:r>
                    </a:p>
                  </a:txBody>
                  <a:tcPr marL="61464" marR="61464" marT="0" marB="0" anchor="ctr"/>
                </a:tc>
                <a:tc>
                  <a:txBody>
                    <a:bodyPr/>
                    <a:lstStyle/>
                    <a:p>
                      <a:pPr algn="l">
                        <a:lnSpc>
                          <a:spcPct val="115000"/>
                        </a:lnSpc>
                        <a:spcAft>
                          <a:spcPts val="0"/>
                        </a:spcAft>
                      </a:pPr>
                      <a:r>
                        <a:rPr lang="es-MX" sz="1200" dirty="0">
                          <a:effectLst/>
                          <a:latin typeface="Berlin Sans FB" panose="020E0602020502020306" pitchFamily="34" charset="0"/>
                          <a:ea typeface="Times New Roman" panose="02020603050405020304" pitchFamily="18" charset="0"/>
                          <a:cs typeface="Times New Roman" panose="02020603050405020304" pitchFamily="18" charset="0"/>
                        </a:rPr>
                        <a:t>Atraviesa los juegos por la parte de en medio y se resbala por cada uno de los juegos.</a:t>
                      </a:r>
                    </a:p>
                  </a:txBody>
                  <a:tcPr marL="61464" marR="61464" marT="0" marB="0" anchor="ctr"/>
                </a:tc>
                <a:extLst>
                  <a:ext uri="{0D108BD9-81ED-4DB2-BD59-A6C34878D82A}">
                    <a16:rowId xmlns:a16="http://schemas.microsoft.com/office/drawing/2014/main" val="1665523856"/>
                  </a:ext>
                </a:extLst>
              </a:tr>
            </a:tbl>
          </a:graphicData>
        </a:graphic>
      </p:graphicFrame>
      <p:sp>
        <p:nvSpPr>
          <p:cNvPr id="7" name="Rectángulo 6">
            <a:extLst>
              <a:ext uri="{FF2B5EF4-FFF2-40B4-BE49-F238E27FC236}">
                <a16:creationId xmlns:a16="http://schemas.microsoft.com/office/drawing/2014/main" id="{77923F65-93E2-4790-AD87-D308971FE80A}"/>
              </a:ext>
            </a:extLst>
          </p:cNvPr>
          <p:cNvSpPr/>
          <p:nvPr/>
        </p:nvSpPr>
        <p:spPr>
          <a:xfrm>
            <a:off x="540165" y="7374844"/>
            <a:ext cx="5732543" cy="683306"/>
          </a:xfrm>
          <a:prstGeom prst="rect">
            <a:avLst/>
          </a:prstGeom>
        </p:spPr>
        <p:txBody>
          <a:bodyPr wrap="square">
            <a:spAutoFit/>
          </a:bodyPr>
          <a:lstStyle/>
          <a:p>
            <a:r>
              <a:rPr lang="es-ES" sz="1400" dirty="0">
                <a:latin typeface="Berlin Sans FB" panose="020E0602020502020306" pitchFamily="34" charset="0"/>
              </a:rPr>
              <a:t>Cierre.</a:t>
            </a:r>
          </a:p>
          <a:p>
            <a:r>
              <a:rPr lang="es-ES" sz="1200" dirty="0">
                <a:latin typeface="Berlin Sans FB" panose="020E0602020502020306" pitchFamily="34" charset="0"/>
              </a:rPr>
              <a:t>Recibe un sticker de placa de policía y menciona cual fue el ejercicio de entrenamiento que mas le gusto. </a:t>
            </a:r>
          </a:p>
        </p:txBody>
      </p:sp>
    </p:spTree>
    <p:extLst>
      <p:ext uri="{BB962C8B-B14F-4D97-AF65-F5344CB8AC3E}">
        <p14:creationId xmlns:p14="http://schemas.microsoft.com/office/powerpoint/2010/main" val="1453283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9F93E13-1516-493F-92A6-7BEDFB4450B7}"/>
              </a:ext>
            </a:extLst>
          </p:cNvPr>
          <p:cNvSpPr txBox="1"/>
          <p:nvPr/>
        </p:nvSpPr>
        <p:spPr>
          <a:xfrm>
            <a:off x="1600485" y="816598"/>
            <a:ext cx="3657027" cy="1015663"/>
          </a:xfrm>
          <a:prstGeom prst="rect">
            <a:avLst/>
          </a:prstGeom>
          <a:noFill/>
        </p:spPr>
        <p:txBody>
          <a:bodyPr wrap="none" rtlCol="0">
            <a:spAutoFit/>
          </a:bodyPr>
          <a:lstStyle/>
          <a:p>
            <a:r>
              <a:rPr lang="es-MX" sz="6000" dirty="0">
                <a:solidFill>
                  <a:srgbClr val="FFC000"/>
                </a:solidFill>
                <a:latin typeface="Bernard MT Condensed" panose="02050806060905020404" pitchFamily="18" charset="0"/>
              </a:rPr>
              <a:t>Constructor.</a:t>
            </a:r>
          </a:p>
        </p:txBody>
      </p:sp>
      <p:sp>
        <p:nvSpPr>
          <p:cNvPr id="5" name="CuadroTexto 4">
            <a:extLst>
              <a:ext uri="{FF2B5EF4-FFF2-40B4-BE49-F238E27FC236}">
                <a16:creationId xmlns:a16="http://schemas.microsoft.com/office/drawing/2014/main" id="{85E6DB19-4EFA-4162-8538-45FA13F0004F}"/>
              </a:ext>
            </a:extLst>
          </p:cNvPr>
          <p:cNvSpPr txBox="1"/>
          <p:nvPr/>
        </p:nvSpPr>
        <p:spPr>
          <a:xfrm>
            <a:off x="539261" y="2355255"/>
            <a:ext cx="5779477" cy="2123658"/>
          </a:xfrm>
          <a:prstGeom prst="rect">
            <a:avLst/>
          </a:prstGeom>
          <a:noFill/>
        </p:spPr>
        <p:txBody>
          <a:bodyPr wrap="square" rtlCol="0">
            <a:spAutoFit/>
          </a:bodyPr>
          <a:lstStyle/>
          <a:p>
            <a:r>
              <a:rPr lang="es-MX" sz="2000" dirty="0">
                <a:latin typeface="Berlin Sans FB" panose="020E0602020502020306" pitchFamily="34" charset="0"/>
              </a:rPr>
              <a:t>Maestra</a:t>
            </a:r>
          </a:p>
          <a:p>
            <a:r>
              <a:rPr lang="es-ES" sz="1600" dirty="0">
                <a:latin typeface="Berlin Sans FB" panose="020E0602020502020306" pitchFamily="34" charset="0"/>
              </a:rPr>
              <a:t>Esta palabra etimológicamente esta compuesto del verbo activo transitivo “construir” y del sufijo “</a:t>
            </a:r>
            <a:r>
              <a:rPr lang="es-ES" sz="1600" dirty="0" err="1">
                <a:latin typeface="Berlin Sans FB" panose="020E0602020502020306" pitchFamily="34" charset="0"/>
              </a:rPr>
              <a:t>tor</a:t>
            </a:r>
            <a:r>
              <a:rPr lang="es-ES" sz="1600" dirty="0">
                <a:latin typeface="Berlin Sans FB" panose="020E0602020502020306" pitchFamily="34" charset="0"/>
              </a:rPr>
              <a:t>” que indica como agente o instrumento, también procede del latín “constructor”.</a:t>
            </a:r>
          </a:p>
          <a:p>
            <a:r>
              <a:rPr lang="es-ES" sz="1600" dirty="0">
                <a:latin typeface="Berlin Sans FB" panose="020E0602020502020306" pitchFamily="34" charset="0"/>
              </a:rPr>
              <a:t>Construye, cimienta, edifica, fabrica y levanta cualquier obra de albañilería ingeniería y la arquitectura, así mismo que ordena y secuencia los termino de manera gramaticalmente. </a:t>
            </a:r>
          </a:p>
          <a:p>
            <a:endParaRPr lang="es-ES" sz="1600" dirty="0">
              <a:latin typeface="Berlin Sans FB" panose="020E0602020502020306" pitchFamily="34" charset="0"/>
            </a:endParaRPr>
          </a:p>
        </p:txBody>
      </p:sp>
      <p:sp>
        <p:nvSpPr>
          <p:cNvPr id="10" name="CuadroTexto 9">
            <a:extLst>
              <a:ext uri="{FF2B5EF4-FFF2-40B4-BE49-F238E27FC236}">
                <a16:creationId xmlns:a16="http://schemas.microsoft.com/office/drawing/2014/main" id="{B977C6C8-9B4A-4C97-A5F4-C70905DD701F}"/>
              </a:ext>
            </a:extLst>
          </p:cNvPr>
          <p:cNvSpPr txBox="1"/>
          <p:nvPr/>
        </p:nvSpPr>
        <p:spPr>
          <a:xfrm>
            <a:off x="539261" y="4298232"/>
            <a:ext cx="5779477" cy="2862322"/>
          </a:xfrm>
          <a:prstGeom prst="rect">
            <a:avLst/>
          </a:prstGeom>
          <a:noFill/>
        </p:spPr>
        <p:txBody>
          <a:bodyPr wrap="square" rtlCol="0">
            <a:spAutoFit/>
          </a:bodyPr>
          <a:lstStyle/>
          <a:p>
            <a:r>
              <a:rPr lang="es-MX" sz="2000" dirty="0">
                <a:latin typeface="Berlin Sans FB" panose="020E0602020502020306" pitchFamily="34" charset="0"/>
              </a:rPr>
              <a:t>Alumnos</a:t>
            </a:r>
          </a:p>
          <a:p>
            <a:r>
              <a:rPr lang="es-MX" sz="1600" dirty="0">
                <a:latin typeface="Berlin Sans FB" panose="020E0602020502020306" pitchFamily="34" charset="0"/>
              </a:rPr>
              <a:t>Los constructores son personas que se encargan de construir los lugares en los que nos encontramos a diario, como escuelas, edificios, nuestras casas, parques y centros comerciales, entre otros.</a:t>
            </a:r>
          </a:p>
          <a:p>
            <a:r>
              <a:rPr lang="es-MX" sz="1600" dirty="0">
                <a:latin typeface="Berlin Sans FB" panose="020E0602020502020306" pitchFamily="34" charset="0"/>
              </a:rPr>
              <a:t>Son personas que tienen muchos conocimientos y precisión para realizar las tareas que les son asignadas por el ingeniero que se encarga de los planos.</a:t>
            </a:r>
          </a:p>
          <a:p>
            <a:r>
              <a:rPr lang="es-MX" sz="1600" dirty="0">
                <a:latin typeface="Berlin Sans FB" panose="020E0602020502020306" pitchFamily="34" charset="0"/>
              </a:rPr>
              <a:t>Deben tener las precauciones necesarias para trabajar y evitar accidentes y deben de contar con el equipo para realizar sus correspondientes actividades en la obra.</a:t>
            </a:r>
          </a:p>
          <a:p>
            <a:endParaRPr lang="es-MX" sz="1600" dirty="0">
              <a:latin typeface="Berlin Sans FB" panose="020E0602020502020306" pitchFamily="34" charset="0"/>
            </a:endParaRPr>
          </a:p>
        </p:txBody>
      </p:sp>
      <p:pic>
        <p:nvPicPr>
          <p:cNvPr id="2050" name="Picture 2" descr="Â® ColecciÃ³n de Gifs Â®: RECURSOS ESCOLARES: IMÃGENES DE LAS PROFESIONES PARA IMPRIMIR">
            <a:extLst>
              <a:ext uri="{FF2B5EF4-FFF2-40B4-BE49-F238E27FC236}">
                <a16:creationId xmlns:a16="http://schemas.microsoft.com/office/drawing/2014/main" id="{EFC267BB-606F-4CF3-A610-1490A8B9BF29}"/>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3518" b="73702" l="24837" r="83442"/>
                    </a14:imgEffect>
                  </a14:imgLayer>
                </a14:imgProps>
              </a:ext>
              <a:ext uri="{28A0092B-C50C-407E-A947-70E740481C1C}">
                <a14:useLocalDpi xmlns:a14="http://schemas.microsoft.com/office/drawing/2010/main" val="0"/>
              </a:ext>
            </a:extLst>
          </a:blip>
          <a:srcRect l="19498" t="4998" r="16353" b="27106"/>
          <a:stretch/>
        </p:blipFill>
        <p:spPr bwMode="auto">
          <a:xfrm>
            <a:off x="539261" y="550102"/>
            <a:ext cx="1124945" cy="1548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018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1A8C444D-3AA0-4210-8977-4121063B9103}"/>
              </a:ext>
            </a:extLst>
          </p:cNvPr>
          <p:cNvSpPr/>
          <p:nvPr/>
        </p:nvSpPr>
        <p:spPr>
          <a:xfrm>
            <a:off x="795337" y="805162"/>
            <a:ext cx="5267325" cy="7114576"/>
          </a:xfrm>
          <a:prstGeom prst="rect">
            <a:avLst/>
          </a:prstGeom>
        </p:spPr>
        <p:txBody>
          <a:bodyPr wrap="square">
            <a:spAutoFit/>
          </a:bodyPr>
          <a:lstStyle/>
          <a:p>
            <a:pPr algn="ctr">
              <a:lnSpc>
                <a:spcPct val="107000"/>
              </a:lnSpc>
              <a:spcAft>
                <a:spcPts val="0"/>
              </a:spcAft>
            </a:pPr>
            <a:r>
              <a:rPr lang="es-MX" sz="2800" u="sng" dirty="0">
                <a:solidFill>
                  <a:srgbClr val="FFC000"/>
                </a:solidFill>
                <a:latin typeface="Berlin Sans FB" panose="020E0602020502020306" pitchFamily="34" charset="0"/>
              </a:rPr>
              <a:t>Taller de Construcción</a:t>
            </a:r>
          </a:p>
          <a:p>
            <a:pPr algn="ctr">
              <a:lnSpc>
                <a:spcPct val="107000"/>
              </a:lnSpc>
              <a:spcAft>
                <a:spcPts val="0"/>
              </a:spcAft>
            </a:pPr>
            <a:endParaRPr lang="es-MX" sz="2000" u="sng" dirty="0">
              <a:solidFill>
                <a:srgbClr val="E23EA7"/>
              </a:solidFill>
              <a:latin typeface="Berlin Sans FB" panose="020E0602020502020306" pitchFamily="34" charset="0"/>
            </a:endParaRPr>
          </a:p>
          <a:p>
            <a:pPr>
              <a:lnSpc>
                <a:spcPct val="107000"/>
              </a:lnSpc>
              <a:spcAft>
                <a:spcPts val="0"/>
              </a:spcAft>
            </a:pPr>
            <a:r>
              <a:rPr lang="es-MX" sz="2000" dirty="0">
                <a:solidFill>
                  <a:srgbClr val="FFC000"/>
                </a:solidFill>
                <a:latin typeface="Berlin Sans FB" panose="020E0602020502020306" pitchFamily="34" charset="0"/>
              </a:rPr>
              <a:t>Materiales</a:t>
            </a:r>
          </a:p>
          <a:p>
            <a:pPr>
              <a:lnSpc>
                <a:spcPct val="107000"/>
              </a:lnSpc>
            </a:pPr>
            <a:r>
              <a:rPr lang="es-MX" sz="2000" dirty="0">
                <a:latin typeface="Berlin Sans FB" panose="020E0602020502020306" pitchFamily="34" charset="0"/>
                <a:ea typeface="Calibri"/>
                <a:cs typeface="Times New Roman"/>
              </a:rPr>
              <a:t>Café instantáneo.</a:t>
            </a:r>
          </a:p>
          <a:p>
            <a:pPr>
              <a:lnSpc>
                <a:spcPct val="107000"/>
              </a:lnSpc>
            </a:pPr>
            <a:r>
              <a:rPr lang="es-MX" sz="2000" dirty="0">
                <a:latin typeface="Berlin Sans FB" panose="020E0602020502020306" pitchFamily="34" charset="0"/>
                <a:ea typeface="Calibri"/>
                <a:cs typeface="Times New Roman"/>
              </a:rPr>
              <a:t>Harina.</a:t>
            </a:r>
          </a:p>
          <a:p>
            <a:pPr>
              <a:lnSpc>
                <a:spcPct val="107000"/>
              </a:lnSpc>
            </a:pPr>
            <a:r>
              <a:rPr lang="es-MX" sz="2000" dirty="0">
                <a:latin typeface="Berlin Sans FB" panose="020E0602020502020306" pitchFamily="34" charset="0"/>
                <a:ea typeface="Calibri"/>
                <a:cs typeface="Times New Roman"/>
              </a:rPr>
              <a:t>Sal.</a:t>
            </a:r>
          </a:p>
          <a:p>
            <a:pPr algn="ctr">
              <a:lnSpc>
                <a:spcPct val="107000"/>
              </a:lnSpc>
              <a:spcAft>
                <a:spcPts val="0"/>
              </a:spcAft>
            </a:pPr>
            <a:endParaRPr lang="es-MX" sz="2000" dirty="0">
              <a:solidFill>
                <a:srgbClr val="FFC000"/>
              </a:solidFill>
              <a:latin typeface="Berlin Sans FB" panose="020E0602020502020306" pitchFamily="34" charset="0"/>
            </a:endParaRPr>
          </a:p>
          <a:p>
            <a:pPr>
              <a:lnSpc>
                <a:spcPct val="107000"/>
              </a:lnSpc>
              <a:spcAft>
                <a:spcPts val="0"/>
              </a:spcAft>
            </a:pPr>
            <a:r>
              <a:rPr lang="es-MX" sz="2000" dirty="0">
                <a:solidFill>
                  <a:srgbClr val="FFC000"/>
                </a:solidFill>
                <a:latin typeface="Berlin Sans FB" panose="020E0602020502020306" pitchFamily="34" charset="0"/>
              </a:rPr>
              <a:t>Inicio:</a:t>
            </a:r>
          </a:p>
          <a:p>
            <a:pPr>
              <a:lnSpc>
                <a:spcPct val="107000"/>
              </a:lnSpc>
              <a:spcAft>
                <a:spcPts val="0"/>
              </a:spcAft>
            </a:pPr>
            <a:r>
              <a:rPr lang="es-MX" sz="2000" dirty="0">
                <a:latin typeface="Berlin Sans FB" panose="020E0602020502020306" pitchFamily="34" charset="0"/>
              </a:rPr>
              <a:t>Escucha reglas e instrucciones del taller (Espera a que todos sus compañeros tengan material para poder manipularlo)</a:t>
            </a:r>
          </a:p>
          <a:p>
            <a:pPr>
              <a:lnSpc>
                <a:spcPct val="107000"/>
              </a:lnSpc>
              <a:spcAft>
                <a:spcPts val="0"/>
              </a:spcAft>
            </a:pPr>
            <a:r>
              <a:rPr lang="es-MX" sz="2000" dirty="0">
                <a:solidFill>
                  <a:srgbClr val="FFC000"/>
                </a:solidFill>
                <a:latin typeface="Berlin Sans FB" panose="020E0602020502020306" pitchFamily="34" charset="0"/>
              </a:rPr>
              <a:t>Desarrollo:</a:t>
            </a:r>
          </a:p>
          <a:p>
            <a:pPr>
              <a:lnSpc>
                <a:spcPct val="107000"/>
              </a:lnSpc>
              <a:spcAft>
                <a:spcPts val="0"/>
              </a:spcAft>
            </a:pPr>
            <a:r>
              <a:rPr lang="es-MX" sz="2000" dirty="0">
                <a:latin typeface="Berlin Sans FB" panose="020E0602020502020306" pitchFamily="34" charset="0"/>
              </a:rPr>
              <a:t>Recibe el material para poder realizar una masa moldeable de café.</a:t>
            </a:r>
          </a:p>
          <a:p>
            <a:pPr defTabSz="914400">
              <a:lnSpc>
                <a:spcPct val="107000"/>
              </a:lnSpc>
              <a:defRPr/>
            </a:pPr>
            <a:r>
              <a:rPr lang="es-MX" sz="2000" dirty="0">
                <a:latin typeface="Berlin Sans FB" panose="020E0602020502020306" pitchFamily="34" charset="0"/>
              </a:rPr>
              <a:t>Mezcla </a:t>
            </a:r>
            <a:r>
              <a:rPr lang="es-MX" sz="2000" dirty="0">
                <a:latin typeface="Berlin Sans FB" panose="020E0602020502020306" pitchFamily="34" charset="0"/>
                <a:ea typeface="Calibri"/>
                <a:cs typeface="Times New Roman"/>
              </a:rPr>
              <a:t>2 tazas de harina con ½ taza de sal</a:t>
            </a:r>
          </a:p>
          <a:p>
            <a:pPr defTabSz="914400">
              <a:lnSpc>
                <a:spcPct val="107000"/>
              </a:lnSpc>
              <a:defRPr/>
            </a:pPr>
            <a:r>
              <a:rPr lang="es-MX" sz="2000" dirty="0">
                <a:latin typeface="Berlin Sans FB" panose="020E0602020502020306" pitchFamily="34" charset="0"/>
                <a:cs typeface="Times New Roman"/>
              </a:rPr>
              <a:t>Agrega el café instantáneo dependiendo de la consistencia que tenga </a:t>
            </a:r>
            <a:endParaRPr lang="es-MX" sz="2000" dirty="0">
              <a:latin typeface="Berlin Sans FB" panose="020E0602020502020306" pitchFamily="34" charset="0"/>
            </a:endParaRPr>
          </a:p>
          <a:p>
            <a:pPr>
              <a:lnSpc>
                <a:spcPct val="107000"/>
              </a:lnSpc>
              <a:spcAft>
                <a:spcPts val="0"/>
              </a:spcAft>
            </a:pPr>
            <a:r>
              <a:rPr lang="es-MX" sz="2000" dirty="0">
                <a:solidFill>
                  <a:srgbClr val="FFC000"/>
                </a:solidFill>
                <a:latin typeface="Berlin Sans FB" panose="020E0602020502020306" pitchFamily="34" charset="0"/>
              </a:rPr>
              <a:t>Cierre:</a:t>
            </a:r>
          </a:p>
          <a:p>
            <a:pPr>
              <a:lnSpc>
                <a:spcPct val="107000"/>
              </a:lnSpc>
              <a:spcAft>
                <a:spcPts val="0"/>
              </a:spcAft>
            </a:pPr>
            <a:r>
              <a:rPr lang="es-MX" sz="2000" dirty="0">
                <a:latin typeface="Berlin Sans FB" panose="020E0602020502020306" pitchFamily="34" charset="0"/>
              </a:rPr>
              <a:t>Limpia su área de trabajo y con la masa comienza a hacer construcciones simulando ladrillos por el color de esta.</a:t>
            </a:r>
          </a:p>
        </p:txBody>
      </p:sp>
    </p:spTree>
    <p:extLst>
      <p:ext uri="{BB962C8B-B14F-4D97-AF65-F5344CB8AC3E}">
        <p14:creationId xmlns:p14="http://schemas.microsoft.com/office/powerpoint/2010/main" val="2336658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9F93E13-1516-493F-92A6-7BEDFB4450B7}"/>
              </a:ext>
            </a:extLst>
          </p:cNvPr>
          <p:cNvSpPr txBox="1"/>
          <p:nvPr/>
        </p:nvSpPr>
        <p:spPr>
          <a:xfrm>
            <a:off x="1856467" y="541743"/>
            <a:ext cx="2955233" cy="923330"/>
          </a:xfrm>
          <a:prstGeom prst="rect">
            <a:avLst/>
          </a:prstGeom>
          <a:noFill/>
        </p:spPr>
        <p:txBody>
          <a:bodyPr wrap="none" rtlCol="0">
            <a:spAutoFit/>
          </a:bodyPr>
          <a:lstStyle/>
          <a:p>
            <a:r>
              <a:rPr lang="es-MX" sz="5400" dirty="0">
                <a:solidFill>
                  <a:srgbClr val="00B0F0"/>
                </a:solidFill>
                <a:latin typeface="Bernard MT Condensed" panose="02050806060905020404" pitchFamily="18" charset="0"/>
              </a:rPr>
              <a:t>Panadero.</a:t>
            </a:r>
          </a:p>
        </p:txBody>
      </p:sp>
      <p:sp>
        <p:nvSpPr>
          <p:cNvPr id="5" name="CuadroTexto 4">
            <a:extLst>
              <a:ext uri="{FF2B5EF4-FFF2-40B4-BE49-F238E27FC236}">
                <a16:creationId xmlns:a16="http://schemas.microsoft.com/office/drawing/2014/main" id="{85E6DB19-4EFA-4162-8538-45FA13F0004F}"/>
              </a:ext>
            </a:extLst>
          </p:cNvPr>
          <p:cNvSpPr txBox="1"/>
          <p:nvPr/>
        </p:nvSpPr>
        <p:spPr>
          <a:xfrm>
            <a:off x="431555" y="1735933"/>
            <a:ext cx="5994889" cy="4801314"/>
          </a:xfrm>
          <a:prstGeom prst="rect">
            <a:avLst/>
          </a:prstGeom>
          <a:noFill/>
        </p:spPr>
        <p:txBody>
          <a:bodyPr wrap="square" rtlCol="0">
            <a:spAutoFit/>
          </a:bodyPr>
          <a:lstStyle/>
          <a:p>
            <a:r>
              <a:rPr lang="es-MX" dirty="0">
                <a:latin typeface="Berlin Sans FB" panose="020E0602020502020306" pitchFamily="34" charset="0"/>
              </a:rPr>
              <a:t>Maestra</a:t>
            </a:r>
            <a:endParaRPr lang="es-ES" dirty="0">
              <a:latin typeface="Berlin Sans FB" panose="020E0602020502020306" pitchFamily="34" charset="0"/>
            </a:endParaRPr>
          </a:p>
          <a:p>
            <a:r>
              <a:rPr lang="es-ES" sz="1600" dirty="0">
                <a:latin typeface="Berlin Sans FB" panose="020E0602020502020306" pitchFamily="34" charset="0"/>
              </a:rPr>
              <a:t>Es el artesano cuyo oficio es hacer pan; también se aplica a la persona que vende el pan y sus derivados</a:t>
            </a:r>
          </a:p>
          <a:p>
            <a:r>
              <a:rPr lang="es-ES" sz="1600" dirty="0">
                <a:latin typeface="Berlin Sans FB" panose="020E0602020502020306" pitchFamily="34" charset="0"/>
              </a:rPr>
              <a:t>En la actualidad los panaderos pueden trabajar en diversos entornos, bien como empleados o como dueños de sus propias panaderías. </a:t>
            </a:r>
          </a:p>
          <a:p>
            <a:r>
              <a:rPr lang="es-ES" sz="1600" dirty="0">
                <a:latin typeface="Berlin Sans FB" panose="020E0602020502020306" pitchFamily="34" charset="0"/>
              </a:rPr>
              <a:t>Su actividad y producción se ejerce en:</a:t>
            </a:r>
          </a:p>
          <a:p>
            <a:r>
              <a:rPr lang="es-ES" sz="1600" dirty="0">
                <a:latin typeface="Berlin Sans FB" panose="020E0602020502020306" pitchFamily="34" charset="0"/>
              </a:rPr>
              <a:t>Panificadoras, grandes fábricas especializadas en hacer pan y productos relacionados, transportados luego a los puntos de ventas, sean despachos de pan o panaderías, o bien secciones en supermercados, grandes almacenes, etc.</a:t>
            </a:r>
          </a:p>
          <a:p>
            <a:r>
              <a:rPr lang="es-ES" sz="1600" dirty="0">
                <a:latin typeface="Berlin Sans FB" panose="020E0602020502020306" pitchFamily="34" charset="0"/>
              </a:rPr>
              <a:t>Pequeñas panaderías independientes, principalmente negocios familiares. Algunas de ellas se especializan en tipos particulares de productos, como la masa madre.</a:t>
            </a:r>
          </a:p>
          <a:p>
            <a:r>
              <a:rPr lang="es-ES" sz="1600" dirty="0">
                <a:latin typeface="Berlin Sans FB" panose="020E0602020502020306" pitchFamily="34" charset="0"/>
              </a:rPr>
              <a:t>Cadenas de tiendas. Desde finales del siglo XX se ha producido en los países más desarrollados cierto auge de las cadenas de tiendas de pan, las llamadas "boutiques del pan" controladas por franquicias). Los panaderos de estos establecimientos hornean según un libro de recetas preestablecido y por lo general a partir de piezas de masa congelada prefabricada.</a:t>
            </a:r>
          </a:p>
        </p:txBody>
      </p:sp>
      <p:sp>
        <p:nvSpPr>
          <p:cNvPr id="10" name="CuadroTexto 9">
            <a:extLst>
              <a:ext uri="{FF2B5EF4-FFF2-40B4-BE49-F238E27FC236}">
                <a16:creationId xmlns:a16="http://schemas.microsoft.com/office/drawing/2014/main" id="{B977C6C8-9B4A-4C97-A5F4-C70905DD701F}"/>
              </a:ext>
            </a:extLst>
          </p:cNvPr>
          <p:cNvSpPr txBox="1"/>
          <p:nvPr/>
        </p:nvSpPr>
        <p:spPr>
          <a:xfrm>
            <a:off x="431555" y="6499147"/>
            <a:ext cx="5994889" cy="2123658"/>
          </a:xfrm>
          <a:prstGeom prst="rect">
            <a:avLst/>
          </a:prstGeom>
          <a:noFill/>
        </p:spPr>
        <p:txBody>
          <a:bodyPr wrap="square" rtlCol="0">
            <a:spAutoFit/>
          </a:bodyPr>
          <a:lstStyle/>
          <a:p>
            <a:r>
              <a:rPr lang="es-MX" sz="2000" dirty="0">
                <a:latin typeface="Berlin Sans FB" panose="020E0602020502020306" pitchFamily="34" charset="0"/>
              </a:rPr>
              <a:t>Alumnos</a:t>
            </a:r>
          </a:p>
          <a:p>
            <a:r>
              <a:rPr lang="es-MX" sz="1600" dirty="0">
                <a:latin typeface="Berlin Sans FB" panose="020E0602020502020306" pitchFamily="34" charset="0"/>
              </a:rPr>
              <a:t>Los panaderos son las personas que ejercen el oficio de hacer pan o derivados en panaderías o locales comerciales para empacarlo, venderlo y mandarlo a otras tiendas.</a:t>
            </a:r>
          </a:p>
          <a:p>
            <a:r>
              <a:rPr lang="es-MX" sz="1600" dirty="0">
                <a:latin typeface="Berlin Sans FB" panose="020E0602020502020306" pitchFamily="34" charset="0"/>
              </a:rPr>
              <a:t>Son hábiles para calcular las medidas de los ingredientes y tienen mucha paciencia para hacer los panes.</a:t>
            </a:r>
          </a:p>
          <a:p>
            <a:r>
              <a:rPr lang="es-MX" sz="1600" dirty="0">
                <a:latin typeface="Berlin Sans FB" panose="020E0602020502020306" pitchFamily="34" charset="0"/>
              </a:rPr>
              <a:t>Usualmente los panaderos trabajan en su negocio familiar que se pasa de generación en generación.</a:t>
            </a:r>
          </a:p>
        </p:txBody>
      </p:sp>
      <p:pic>
        <p:nvPicPr>
          <p:cNvPr id="1026" name="Picture 2" descr=" ">
            <a:extLst>
              <a:ext uri="{FF2B5EF4-FFF2-40B4-BE49-F238E27FC236}">
                <a16:creationId xmlns:a16="http://schemas.microsoft.com/office/drawing/2014/main" id="{8E5FEE03-5F54-4E80-8E9C-D9256F109F87}"/>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3910" l="1241" r="100000">
                        <a14:foregroundMark x1="77128" y1="17686" x2="83156" y2="0"/>
                        <a14:foregroundMark x1="19326" y1="9574" x2="26241" y2="6915"/>
                        <a14:foregroundMark x1="80674" y1="13963" x2="80674" y2="13963"/>
                        <a14:foregroundMark x1="80674" y1="13963" x2="69149" y2="4654"/>
                        <a14:foregroundMark x1="27128" y1="9840" x2="34752" y2="3191"/>
                        <a14:foregroundMark x1="30319" y1="7580" x2="34574" y2="0"/>
                        <a14:foregroundMark x1="41489" y1="6383" x2="38475" y2="6383"/>
                        <a14:backgroundMark x1="18085" y1="15160" x2="26950" y2="1596"/>
                        <a14:backgroundMark x1="72163" y1="14894" x2="66135" y2="3723"/>
                        <a14:backgroundMark x1="16844" y1="11968" x2="22695" y2="7846"/>
                        <a14:backgroundMark x1="29610" y1="7979" x2="16844" y2="6383"/>
                        <a14:backgroundMark x1="52837" y1="6915" x2="52837" y2="6915"/>
                        <a14:backgroundMark x1="52837" y1="6915" x2="66844" y2="5585"/>
                        <a14:backgroundMark x1="66844" y1="5585" x2="66844" y2="5585"/>
                        <a14:backgroundMark x1="39362" y1="5718" x2="48582" y2="7181"/>
                        <a14:backgroundMark x1="88652" y1="12101" x2="87766" y2="2527"/>
                        <a14:backgroundMark x1="68972" y1="3989" x2="99645" y2="9840"/>
                        <a14:backgroundMark x1="71631" y1="4787" x2="79255" y2="16755"/>
                        <a14:backgroundMark x1="83156" y1="20346" x2="81028" y2="1596"/>
                        <a14:backgroundMark x1="72518" y1="20080" x2="82270" y2="266"/>
                        <a14:backgroundMark x1="84043" y1="21277" x2="70390" y2="4654"/>
                        <a14:backgroundMark x1="67730" y1="15160" x2="91135" y2="532"/>
                        <a14:backgroundMark x1="81028" y1="20612" x2="81028" y2="20612"/>
                        <a14:backgroundMark x1="75355" y1="11436" x2="93617" y2="4388"/>
                        <a14:backgroundMark x1="86525" y1="26463" x2="79610" y2="1197"/>
                        <a14:backgroundMark x1="84929" y1="7846" x2="97872" y2="39761"/>
                        <a14:backgroundMark x1="90426" y1="69149" x2="92908" y2="41622"/>
                        <a14:backgroundMark x1="47872" y1="6250" x2="95745" y2="5718"/>
                        <a14:backgroundMark x1="76773" y1="19282" x2="75887" y2="7580"/>
                        <a14:backgroundMark x1="68617" y1="18085" x2="90780" y2="266"/>
                        <a14:backgroundMark x1="26950" y1="9176" x2="29078" y2="9574"/>
                        <a14:backgroundMark x1="25709" y1="8511" x2="35106" y2="5718"/>
                        <a14:backgroundMark x1="26950" y1="7181" x2="42199" y2="0"/>
                        <a14:backgroundMark x1="26064" y1="4787" x2="31383" y2="2527"/>
                        <a14:backgroundMark x1="41844" y1="931" x2="22340" y2="4388"/>
                        <a14:backgroundMark x1="43617" y1="2527" x2="22695" y2="266"/>
                        <a14:backgroundMark x1="46454" y1="4787" x2="23936" y2="4388"/>
                        <a14:backgroundMark x1="76773" y1="20878" x2="89894" y2="266"/>
                        <a14:backgroundMark x1="76241" y1="1862" x2="94681" y2="11436"/>
                        <a14:backgroundMark x1="81383" y1="1463" x2="84397" y2="2527"/>
                        <a14:backgroundMark x1="23759" y1="11702" x2="28546" y2="9441"/>
                        <a14:backgroundMark x1="22695" y1="6117" x2="22695" y2="6117"/>
                        <a14:backgroundMark x1="17730" y1="8777" x2="34220" y2="5718"/>
                        <a14:backgroundMark x1="17021" y1="7979" x2="29255" y2="8910"/>
                        <a14:backgroundMark x1="23404" y1="7314" x2="23404" y2="7314"/>
                        <a14:backgroundMark x1="23050" y1="5851" x2="29078" y2="8511"/>
                        <a14:backgroundMark x1="78191" y1="20080" x2="82624" y2="0"/>
                        <a14:backgroundMark x1="78191" y1="19415" x2="80674" y2="5053"/>
                        <a14:backgroundMark x1="68617" y1="12500" x2="87766" y2="14894"/>
                        <a14:backgroundMark x1="74645" y1="7580" x2="79078" y2="19548"/>
                        <a14:backgroundMark x1="34397" y1="4122" x2="25532" y2="4122"/>
                        <a14:backgroundMark x1="18617" y1="7447" x2="37411" y2="3590"/>
                        <a14:backgroundMark x1="43794" y1="3590" x2="22163" y2="266"/>
                        <a14:backgroundMark x1="78546" y1="22606" x2="78546" y2="22606"/>
                        <a14:backgroundMark x1="71099" y1="21277" x2="85638" y2="798"/>
                        <a14:backgroundMark x1="73227" y1="24601" x2="79787" y2="9707"/>
                        <a14:backgroundMark x1="21099" y1="12101" x2="30142" y2="4521"/>
                        <a14:backgroundMark x1="84220" y1="25000" x2="94504" y2="1463"/>
                        <a14:backgroundMark x1="66135" y1="21676" x2="76773" y2="1862"/>
                        <a14:backgroundMark x1="70745" y1="22739" x2="85106" y2="133"/>
                      </a14:backgroundRemoval>
                    </a14:imgEffect>
                  </a14:imgLayer>
                </a14:imgProps>
              </a:ext>
              <a:ext uri="{28A0092B-C50C-407E-A947-70E740481C1C}">
                <a14:useLocalDpi xmlns:a14="http://schemas.microsoft.com/office/drawing/2010/main" val="0"/>
              </a:ext>
            </a:extLst>
          </a:blip>
          <a:srcRect l="14426" t="5452" r="7049" b="21070"/>
          <a:stretch/>
        </p:blipFill>
        <p:spPr bwMode="auto">
          <a:xfrm>
            <a:off x="781050" y="332539"/>
            <a:ext cx="1075417" cy="1341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1712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CD170CC7-F343-404E-BB8C-D0620BBE748A}"/>
              </a:ext>
            </a:extLst>
          </p:cNvPr>
          <p:cNvSpPr/>
          <p:nvPr/>
        </p:nvSpPr>
        <p:spPr>
          <a:xfrm>
            <a:off x="495300" y="663109"/>
            <a:ext cx="5867400" cy="7817781"/>
          </a:xfrm>
          <a:prstGeom prst="rect">
            <a:avLst/>
          </a:prstGeom>
        </p:spPr>
        <p:txBody>
          <a:bodyPr wrap="square">
            <a:spAutoFit/>
          </a:bodyPr>
          <a:lstStyle/>
          <a:p>
            <a:pPr algn="ctr">
              <a:lnSpc>
                <a:spcPct val="107000"/>
              </a:lnSpc>
              <a:spcAft>
                <a:spcPts val="0"/>
              </a:spcAft>
            </a:pPr>
            <a:r>
              <a:rPr lang="es-MX" u="sng" dirty="0">
                <a:solidFill>
                  <a:srgbClr val="00B0F0"/>
                </a:solidFill>
                <a:latin typeface="Berlin Sans FB" panose="020E0602020502020306" pitchFamily="34" charset="0"/>
              </a:rPr>
              <a:t>Taller de repostería.</a:t>
            </a:r>
          </a:p>
          <a:p>
            <a:pPr algn="ctr">
              <a:lnSpc>
                <a:spcPct val="107000"/>
              </a:lnSpc>
              <a:spcAft>
                <a:spcPts val="0"/>
              </a:spcAft>
            </a:pPr>
            <a:endParaRPr lang="es-MX" u="sng" dirty="0">
              <a:solidFill>
                <a:srgbClr val="00B0F0"/>
              </a:solidFill>
              <a:latin typeface="Berlin Sans FB" panose="020E0602020502020306" pitchFamily="34" charset="0"/>
            </a:endParaRPr>
          </a:p>
          <a:p>
            <a:pPr>
              <a:lnSpc>
                <a:spcPct val="107000"/>
              </a:lnSpc>
              <a:spcAft>
                <a:spcPts val="0"/>
              </a:spcAft>
            </a:pPr>
            <a:r>
              <a:rPr lang="es-MX" dirty="0">
                <a:solidFill>
                  <a:srgbClr val="00B0F0"/>
                </a:solidFill>
                <a:latin typeface="Berlin Sans FB" panose="020E0602020502020306" pitchFamily="34" charset="0"/>
                <a:ea typeface="Calibri"/>
                <a:cs typeface="Times New Roman"/>
              </a:rPr>
              <a:t>Materiales </a:t>
            </a:r>
          </a:p>
          <a:p>
            <a:pPr>
              <a:lnSpc>
                <a:spcPct val="107000"/>
              </a:lnSpc>
              <a:spcAft>
                <a:spcPts val="0"/>
              </a:spcAft>
            </a:pPr>
            <a:r>
              <a:rPr lang="es-MX" dirty="0">
                <a:latin typeface="Berlin Sans FB" panose="020E0602020502020306" pitchFamily="34" charset="0"/>
                <a:ea typeface="Calibri"/>
                <a:cs typeface="Times New Roman"/>
              </a:rPr>
              <a:t>-25 palitos para brochetas.</a:t>
            </a:r>
          </a:p>
          <a:p>
            <a:pPr>
              <a:lnSpc>
                <a:spcPct val="107000"/>
              </a:lnSpc>
              <a:spcAft>
                <a:spcPts val="0"/>
              </a:spcAft>
            </a:pPr>
            <a:r>
              <a:rPr lang="es-MX" dirty="0">
                <a:latin typeface="Berlin Sans FB" panose="020E0602020502020306" pitchFamily="34" charset="0"/>
                <a:ea typeface="Calibri"/>
                <a:cs typeface="Times New Roman"/>
              </a:rPr>
              <a:t>-Decoración para cakepops (dulces, betún de vainilla).</a:t>
            </a:r>
          </a:p>
          <a:p>
            <a:pPr>
              <a:lnSpc>
                <a:spcPct val="107000"/>
              </a:lnSpc>
              <a:spcAft>
                <a:spcPts val="0"/>
              </a:spcAft>
            </a:pPr>
            <a:r>
              <a:rPr lang="es-MX" dirty="0">
                <a:latin typeface="Berlin Sans FB" panose="020E0602020502020306" pitchFamily="34" charset="0"/>
                <a:ea typeface="Calibri"/>
                <a:cs typeface="Times New Roman"/>
              </a:rPr>
              <a:t>-1 rosca de pan de vainilla o 25 piezas de panques.</a:t>
            </a:r>
          </a:p>
          <a:p>
            <a:pPr>
              <a:lnSpc>
                <a:spcPct val="107000"/>
              </a:lnSpc>
              <a:spcAft>
                <a:spcPts val="0"/>
              </a:spcAft>
            </a:pPr>
            <a:r>
              <a:rPr lang="es-MX" dirty="0">
                <a:latin typeface="Berlin Sans FB" panose="020E0602020502020306" pitchFamily="34" charset="0"/>
                <a:ea typeface="Calibri"/>
                <a:cs typeface="Times New Roman"/>
              </a:rPr>
              <a:t>-2 quesos philadelphia.</a:t>
            </a:r>
          </a:p>
          <a:p>
            <a:pPr>
              <a:lnSpc>
                <a:spcPct val="107000"/>
              </a:lnSpc>
              <a:spcAft>
                <a:spcPts val="0"/>
              </a:spcAft>
            </a:pPr>
            <a:r>
              <a:rPr lang="es-MX" dirty="0">
                <a:latin typeface="Berlin Sans FB" panose="020E0602020502020306" pitchFamily="34" charset="0"/>
                <a:ea typeface="Calibri"/>
                <a:cs typeface="Times New Roman"/>
              </a:rPr>
              <a:t>-25 Bolsitas de celofán.</a:t>
            </a:r>
          </a:p>
          <a:p>
            <a:pPr>
              <a:lnSpc>
                <a:spcPct val="107000"/>
              </a:lnSpc>
              <a:spcAft>
                <a:spcPts val="0"/>
              </a:spcAft>
            </a:pPr>
            <a:r>
              <a:rPr lang="es-MX" dirty="0">
                <a:latin typeface="Berlin Sans FB" panose="020E0602020502020306" pitchFamily="34" charset="0"/>
                <a:ea typeface="Calibri"/>
                <a:cs typeface="Times New Roman"/>
              </a:rPr>
              <a:t>-Colorante (opcional)</a:t>
            </a:r>
          </a:p>
          <a:p>
            <a:pPr>
              <a:lnSpc>
                <a:spcPct val="107000"/>
              </a:lnSpc>
              <a:spcAft>
                <a:spcPts val="0"/>
              </a:spcAft>
            </a:pPr>
            <a:r>
              <a:rPr lang="es-MX" dirty="0">
                <a:latin typeface="Berlin Sans FB" panose="020E0602020502020306" pitchFamily="34" charset="0"/>
                <a:ea typeface="Calibri"/>
                <a:cs typeface="Times New Roman"/>
              </a:rPr>
              <a:t>-Etiqueta con su nombre y taller de repostería.</a:t>
            </a:r>
          </a:p>
          <a:p>
            <a:pPr>
              <a:lnSpc>
                <a:spcPct val="107000"/>
              </a:lnSpc>
              <a:spcAft>
                <a:spcPts val="0"/>
              </a:spcAft>
            </a:pPr>
            <a:endParaRPr lang="es-MX" u="sng" dirty="0">
              <a:solidFill>
                <a:srgbClr val="E23EA7"/>
              </a:solidFill>
              <a:latin typeface="Berlin Sans FB" panose="020E0602020502020306" pitchFamily="34" charset="0"/>
            </a:endParaRPr>
          </a:p>
          <a:p>
            <a:pPr>
              <a:lnSpc>
                <a:spcPct val="107000"/>
              </a:lnSpc>
              <a:spcAft>
                <a:spcPts val="0"/>
              </a:spcAft>
            </a:pPr>
            <a:r>
              <a:rPr lang="es-MX" sz="1600" dirty="0">
                <a:solidFill>
                  <a:srgbClr val="00B0F0"/>
                </a:solidFill>
                <a:latin typeface="Berlin Sans FB" panose="020E0602020502020306" pitchFamily="34" charset="0"/>
              </a:rPr>
              <a:t>Inicio:</a:t>
            </a:r>
          </a:p>
          <a:p>
            <a:pPr>
              <a:lnSpc>
                <a:spcPct val="107000"/>
              </a:lnSpc>
              <a:spcAft>
                <a:spcPts val="0"/>
              </a:spcAft>
            </a:pPr>
            <a:r>
              <a:rPr lang="es-MX" sz="1600" dirty="0">
                <a:latin typeface="Berlin Sans FB" panose="020E0602020502020306" pitchFamily="34" charset="0"/>
              </a:rPr>
              <a:t>Escucha las instrucciones (Se lava las manos antes de comenzar a manipular el pastel y espera a que todos sus compañeros tengan material para trabajar).</a:t>
            </a:r>
          </a:p>
          <a:p>
            <a:pPr>
              <a:lnSpc>
                <a:spcPct val="107000"/>
              </a:lnSpc>
              <a:spcAft>
                <a:spcPts val="0"/>
              </a:spcAft>
            </a:pPr>
            <a:r>
              <a:rPr lang="es-MX" sz="1600" dirty="0">
                <a:solidFill>
                  <a:srgbClr val="00B0F0"/>
                </a:solidFill>
                <a:latin typeface="Berlin Sans FB" panose="020E0602020502020306" pitchFamily="34" charset="0"/>
              </a:rPr>
              <a:t>Desarrollo:</a:t>
            </a:r>
          </a:p>
          <a:p>
            <a:pPr>
              <a:lnSpc>
                <a:spcPct val="107000"/>
              </a:lnSpc>
              <a:spcAft>
                <a:spcPts val="0"/>
              </a:spcAft>
            </a:pPr>
            <a:r>
              <a:rPr lang="es-MX" sz="1600" dirty="0">
                <a:latin typeface="Berlin Sans FB" panose="020E0602020502020306" pitchFamily="34" charset="0"/>
              </a:rPr>
              <a:t>Toma el pan/rosca y lo hace migajas.</a:t>
            </a:r>
          </a:p>
          <a:p>
            <a:pPr>
              <a:lnSpc>
                <a:spcPct val="107000"/>
              </a:lnSpc>
              <a:spcAft>
                <a:spcPts val="0"/>
              </a:spcAft>
            </a:pPr>
            <a:r>
              <a:rPr lang="es-MX" sz="1600" dirty="0">
                <a:latin typeface="Berlin Sans FB" panose="020E0602020502020306" pitchFamily="34" charset="0"/>
              </a:rPr>
              <a:t>Agrega una porción correspondiente a ¼ parte de las migajas del pan.</a:t>
            </a:r>
          </a:p>
          <a:p>
            <a:pPr>
              <a:lnSpc>
                <a:spcPct val="107000"/>
              </a:lnSpc>
              <a:spcAft>
                <a:spcPts val="0"/>
              </a:spcAft>
            </a:pPr>
            <a:r>
              <a:rPr lang="es-MX" sz="1600" dirty="0">
                <a:latin typeface="Berlin Sans FB" panose="020E0602020502020306" pitchFamily="34" charset="0"/>
              </a:rPr>
              <a:t>Mezcla con las manos hasta crear una bolita compacta.</a:t>
            </a:r>
          </a:p>
          <a:p>
            <a:pPr>
              <a:lnSpc>
                <a:spcPct val="107000"/>
              </a:lnSpc>
              <a:spcAft>
                <a:spcPts val="0"/>
              </a:spcAft>
            </a:pPr>
            <a:r>
              <a:rPr lang="es-MX" sz="1600" dirty="0">
                <a:latin typeface="Berlin Sans FB" panose="020E0602020502020306" pitchFamily="34" charset="0"/>
              </a:rPr>
              <a:t>Agrega betún  y colorante en un palito y lo introduce en la bolita.</a:t>
            </a:r>
          </a:p>
          <a:p>
            <a:pPr>
              <a:lnSpc>
                <a:spcPct val="107000"/>
              </a:lnSpc>
              <a:spcAft>
                <a:spcPts val="0"/>
              </a:spcAft>
            </a:pPr>
            <a:r>
              <a:rPr lang="es-MX" sz="1600" dirty="0">
                <a:latin typeface="Berlin Sans FB" panose="020E0602020502020306" pitchFamily="34" charset="0"/>
              </a:rPr>
              <a:t>Agrega betún y colorante encima de la paleta.</a:t>
            </a:r>
          </a:p>
          <a:p>
            <a:pPr>
              <a:lnSpc>
                <a:spcPct val="107000"/>
              </a:lnSpc>
              <a:spcAft>
                <a:spcPts val="0"/>
              </a:spcAft>
            </a:pPr>
            <a:r>
              <a:rPr lang="es-MX" sz="1600" dirty="0">
                <a:latin typeface="Berlin Sans FB" panose="020E0602020502020306" pitchFamily="34" charset="0"/>
              </a:rPr>
              <a:t>Decora con dulces de repostería. </a:t>
            </a:r>
          </a:p>
          <a:p>
            <a:pPr>
              <a:lnSpc>
                <a:spcPct val="107000"/>
              </a:lnSpc>
              <a:spcAft>
                <a:spcPts val="0"/>
              </a:spcAft>
            </a:pPr>
            <a:r>
              <a:rPr lang="es-MX" sz="1600" dirty="0">
                <a:latin typeface="Berlin Sans FB" panose="020E0602020502020306" pitchFamily="34" charset="0"/>
              </a:rPr>
              <a:t>Coloca las cakepops en una bolsa y le pone una etiqueta con su nombre.</a:t>
            </a:r>
          </a:p>
          <a:p>
            <a:pPr>
              <a:lnSpc>
                <a:spcPct val="107000"/>
              </a:lnSpc>
              <a:spcAft>
                <a:spcPts val="0"/>
              </a:spcAft>
            </a:pPr>
            <a:r>
              <a:rPr lang="es-MX" sz="1600" dirty="0">
                <a:solidFill>
                  <a:srgbClr val="00B0F0"/>
                </a:solidFill>
                <a:latin typeface="Berlin Sans FB" panose="020E0602020502020306" pitchFamily="34" charset="0"/>
              </a:rPr>
              <a:t>Cierre</a:t>
            </a:r>
            <a:r>
              <a:rPr lang="es-MX" sz="1600" dirty="0">
                <a:solidFill>
                  <a:srgbClr val="E23EA7"/>
                </a:solidFill>
                <a:latin typeface="Berlin Sans FB" panose="020E0602020502020306" pitchFamily="34" charset="0"/>
              </a:rPr>
              <a:t>:</a:t>
            </a:r>
          </a:p>
          <a:p>
            <a:pPr>
              <a:lnSpc>
                <a:spcPct val="107000"/>
              </a:lnSpc>
              <a:spcAft>
                <a:spcPts val="0"/>
              </a:spcAft>
            </a:pPr>
            <a:r>
              <a:rPr lang="es-MX" sz="1600" dirty="0">
                <a:latin typeface="Berlin Sans FB" panose="020E0602020502020306" pitchFamily="34" charset="0"/>
              </a:rPr>
              <a:t>Agrega betún, decoración y la pone en una bolista con su estampa.</a:t>
            </a:r>
          </a:p>
          <a:p>
            <a:pPr>
              <a:lnSpc>
                <a:spcPct val="107000"/>
              </a:lnSpc>
              <a:spcAft>
                <a:spcPts val="0"/>
              </a:spcAft>
            </a:pPr>
            <a:r>
              <a:rPr lang="es-MX" sz="1600" dirty="0">
                <a:latin typeface="Berlin Sans FB" panose="020E0602020502020306" pitchFamily="34" charset="0"/>
              </a:rPr>
              <a:t>Comenta la importancia de este oficio en la comunidad.</a:t>
            </a:r>
            <a:endParaRPr lang="es-MX" sz="1600" dirty="0"/>
          </a:p>
        </p:txBody>
      </p:sp>
    </p:spTree>
    <p:extLst>
      <p:ext uri="{BB962C8B-B14F-4D97-AF65-F5344CB8AC3E}">
        <p14:creationId xmlns:p14="http://schemas.microsoft.com/office/powerpoint/2010/main" val="221745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a:extLst>
              <a:ext uri="{FF2B5EF4-FFF2-40B4-BE49-F238E27FC236}">
                <a16:creationId xmlns:a16="http://schemas.microsoft.com/office/drawing/2014/main" id="{8662C596-2D11-4E61-B0A4-3DA6B19DEA28}"/>
              </a:ext>
            </a:extLst>
          </p:cNvPr>
          <p:cNvPicPr>
            <a:picLocks noChangeAspect="1"/>
          </p:cNvPicPr>
          <p:nvPr/>
        </p:nvPicPr>
        <p:blipFill>
          <a:blip r:embed="rId2"/>
          <a:stretch>
            <a:fillRect/>
          </a:stretch>
        </p:blipFill>
        <p:spPr>
          <a:xfrm>
            <a:off x="262345" y="524428"/>
            <a:ext cx="5986055" cy="7780704"/>
          </a:xfrm>
          <a:prstGeom prst="rect">
            <a:avLst/>
          </a:prstGeom>
        </p:spPr>
      </p:pic>
    </p:spTree>
    <p:extLst>
      <p:ext uri="{BB962C8B-B14F-4D97-AF65-F5344CB8AC3E}">
        <p14:creationId xmlns:p14="http://schemas.microsoft.com/office/powerpoint/2010/main" val="302272482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TotalTime>
  <Words>776</Words>
  <Application>Microsoft Office PowerPoint</Application>
  <PresentationFormat>Carta (216 x 279 mm)</PresentationFormat>
  <Paragraphs>115</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Berlin Sans FB</vt:lpstr>
      <vt:lpstr>Bernard MT Condensed</vt:lpstr>
      <vt:lpstr>Calibri</vt:lpstr>
      <vt:lpstr>Calibri Light</vt:lpstr>
      <vt:lpstr>Tema de Office</vt:lpstr>
      <vt:lpstr>Escuela Normal de Educación Preescolar.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GERENTE SALTILLO 2</dc:creator>
  <cp:lastModifiedBy>GERENTE SALTILLO 2</cp:lastModifiedBy>
  <cp:revision>18</cp:revision>
  <dcterms:created xsi:type="dcterms:W3CDTF">2019-03-17T01:48:25Z</dcterms:created>
  <dcterms:modified xsi:type="dcterms:W3CDTF">2019-03-17T04:47:01Z</dcterms:modified>
</cp:coreProperties>
</file>