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0" r:id="rId2"/>
    <p:sldId id="256" r:id="rId3"/>
    <p:sldId id="257" r:id="rId4"/>
    <p:sldId id="258" r:id="rId5"/>
    <p:sldId id="259" r:id="rId6"/>
    <p:sldId id="261" r:id="rId7"/>
  </p:sldIdLst>
  <p:sldSz cx="6858000" cy="9144000" type="letter"/>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50" d="100"/>
          <a:sy n="50" d="100"/>
        </p:scale>
        <p:origin x="2340" y="2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24362F16-87A6-4E50-A4ED-941D379B660A}"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228D9-2CF4-4E08-81EA-0E559CB57B8F}" type="slidenum">
              <a:rPr lang="en-US" smtClean="0"/>
              <a:t>‹Nº›</a:t>
            </a:fld>
            <a:endParaRPr lang="en-US"/>
          </a:p>
        </p:txBody>
      </p:sp>
    </p:spTree>
    <p:extLst>
      <p:ext uri="{BB962C8B-B14F-4D97-AF65-F5344CB8AC3E}">
        <p14:creationId xmlns:p14="http://schemas.microsoft.com/office/powerpoint/2010/main" val="20743289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4362F16-87A6-4E50-A4ED-941D379B660A}"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228D9-2CF4-4E08-81EA-0E559CB57B8F}" type="slidenum">
              <a:rPr lang="en-US" smtClean="0"/>
              <a:t>‹Nº›</a:t>
            </a:fld>
            <a:endParaRPr lang="en-US"/>
          </a:p>
        </p:txBody>
      </p:sp>
    </p:spTree>
    <p:extLst>
      <p:ext uri="{BB962C8B-B14F-4D97-AF65-F5344CB8AC3E}">
        <p14:creationId xmlns:p14="http://schemas.microsoft.com/office/powerpoint/2010/main" val="8061560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4362F16-87A6-4E50-A4ED-941D379B660A}"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228D9-2CF4-4E08-81EA-0E559CB57B8F}" type="slidenum">
              <a:rPr lang="en-US" smtClean="0"/>
              <a:t>‹Nº›</a:t>
            </a:fld>
            <a:endParaRPr lang="en-US"/>
          </a:p>
        </p:txBody>
      </p:sp>
    </p:spTree>
    <p:extLst>
      <p:ext uri="{BB962C8B-B14F-4D97-AF65-F5344CB8AC3E}">
        <p14:creationId xmlns:p14="http://schemas.microsoft.com/office/powerpoint/2010/main" val="936633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24362F16-87A6-4E50-A4ED-941D379B660A}"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228D9-2CF4-4E08-81EA-0E559CB57B8F}" type="slidenum">
              <a:rPr lang="en-US" smtClean="0"/>
              <a:t>‹Nº›</a:t>
            </a:fld>
            <a:endParaRPr lang="en-US"/>
          </a:p>
        </p:txBody>
      </p:sp>
    </p:spTree>
    <p:extLst>
      <p:ext uri="{BB962C8B-B14F-4D97-AF65-F5344CB8AC3E}">
        <p14:creationId xmlns:p14="http://schemas.microsoft.com/office/powerpoint/2010/main" val="3639793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24362F16-87A6-4E50-A4ED-941D379B660A}" type="datetimeFigureOut">
              <a:rPr lang="en-US" smtClean="0"/>
              <a:t>3/16/2019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56228D9-2CF4-4E08-81EA-0E559CB57B8F}" type="slidenum">
              <a:rPr lang="en-US" smtClean="0"/>
              <a:t>‹Nº›</a:t>
            </a:fld>
            <a:endParaRPr lang="en-US"/>
          </a:p>
        </p:txBody>
      </p:sp>
    </p:spTree>
    <p:extLst>
      <p:ext uri="{BB962C8B-B14F-4D97-AF65-F5344CB8AC3E}">
        <p14:creationId xmlns:p14="http://schemas.microsoft.com/office/powerpoint/2010/main" val="3233127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24362F16-87A6-4E50-A4ED-941D379B660A}" type="datetimeFigureOut">
              <a:rPr lang="en-US" smtClean="0"/>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228D9-2CF4-4E08-81EA-0E559CB57B8F}" type="slidenum">
              <a:rPr lang="en-US" smtClean="0"/>
              <a:t>‹Nº›</a:t>
            </a:fld>
            <a:endParaRPr lang="en-US"/>
          </a:p>
        </p:txBody>
      </p:sp>
    </p:spTree>
    <p:extLst>
      <p:ext uri="{BB962C8B-B14F-4D97-AF65-F5344CB8AC3E}">
        <p14:creationId xmlns:p14="http://schemas.microsoft.com/office/powerpoint/2010/main" val="11112447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472381" y="3340100"/>
            <a:ext cx="2901255"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3471863" y="3340100"/>
            <a:ext cx="2915543" cy="4912784"/>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24362F16-87A6-4E50-A4ED-941D379B660A}" type="datetimeFigureOut">
              <a:rPr lang="en-US" smtClean="0"/>
              <a:t>3/16/2019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56228D9-2CF4-4E08-81EA-0E559CB57B8F}" type="slidenum">
              <a:rPr lang="en-US" smtClean="0"/>
              <a:t>‹Nº›</a:t>
            </a:fld>
            <a:endParaRPr lang="en-US"/>
          </a:p>
        </p:txBody>
      </p:sp>
    </p:spTree>
    <p:extLst>
      <p:ext uri="{BB962C8B-B14F-4D97-AF65-F5344CB8AC3E}">
        <p14:creationId xmlns:p14="http://schemas.microsoft.com/office/powerpoint/2010/main" val="4217659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24362F16-87A6-4E50-A4ED-941D379B660A}" type="datetimeFigureOut">
              <a:rPr lang="en-US" smtClean="0"/>
              <a:t>3/16/2019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56228D9-2CF4-4E08-81EA-0E559CB57B8F}" type="slidenum">
              <a:rPr lang="en-US" smtClean="0"/>
              <a:t>‹Nº›</a:t>
            </a:fld>
            <a:endParaRPr lang="en-US"/>
          </a:p>
        </p:txBody>
      </p:sp>
    </p:spTree>
    <p:extLst>
      <p:ext uri="{BB962C8B-B14F-4D97-AF65-F5344CB8AC3E}">
        <p14:creationId xmlns:p14="http://schemas.microsoft.com/office/powerpoint/2010/main" val="1799933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4362F16-87A6-4E50-A4ED-941D379B660A}" type="datetimeFigureOut">
              <a:rPr lang="en-US" smtClean="0"/>
              <a:t>3/16/2019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56228D9-2CF4-4E08-81EA-0E559CB57B8F}" type="slidenum">
              <a:rPr lang="en-US" smtClean="0"/>
              <a:t>‹Nº›</a:t>
            </a:fld>
            <a:endParaRPr lang="en-US"/>
          </a:p>
        </p:txBody>
      </p:sp>
    </p:spTree>
    <p:extLst>
      <p:ext uri="{BB962C8B-B14F-4D97-AF65-F5344CB8AC3E}">
        <p14:creationId xmlns:p14="http://schemas.microsoft.com/office/powerpoint/2010/main" val="20814985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4362F16-87A6-4E50-A4ED-941D379B660A}" type="datetimeFigureOut">
              <a:rPr lang="en-US" smtClean="0"/>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228D9-2CF4-4E08-81EA-0E559CB57B8F}" type="slidenum">
              <a:rPr lang="en-US" smtClean="0"/>
              <a:t>‹Nº›</a:t>
            </a:fld>
            <a:endParaRPr lang="en-US"/>
          </a:p>
        </p:txBody>
      </p:sp>
    </p:spTree>
    <p:extLst>
      <p:ext uri="{BB962C8B-B14F-4D97-AF65-F5344CB8AC3E}">
        <p14:creationId xmlns:p14="http://schemas.microsoft.com/office/powerpoint/2010/main" val="2887324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24362F16-87A6-4E50-A4ED-941D379B660A}" type="datetimeFigureOut">
              <a:rPr lang="en-US" smtClean="0"/>
              <a:t>3/16/2019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56228D9-2CF4-4E08-81EA-0E559CB57B8F}" type="slidenum">
              <a:rPr lang="en-US" smtClean="0"/>
              <a:t>‹Nº›</a:t>
            </a:fld>
            <a:endParaRPr lang="en-US"/>
          </a:p>
        </p:txBody>
      </p:sp>
    </p:spTree>
    <p:extLst>
      <p:ext uri="{BB962C8B-B14F-4D97-AF65-F5344CB8AC3E}">
        <p14:creationId xmlns:p14="http://schemas.microsoft.com/office/powerpoint/2010/main" val="9632631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24362F16-87A6-4E50-A4ED-941D379B660A}" type="datetimeFigureOut">
              <a:rPr lang="en-US" smtClean="0"/>
              <a:t>3/16/2019</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56228D9-2CF4-4E08-81EA-0E559CB57B8F}" type="slidenum">
              <a:rPr lang="en-US" smtClean="0"/>
              <a:t>‹Nº›</a:t>
            </a:fld>
            <a:endParaRPr lang="en-US"/>
          </a:p>
        </p:txBody>
      </p:sp>
    </p:spTree>
    <p:extLst>
      <p:ext uri="{BB962C8B-B14F-4D97-AF65-F5344CB8AC3E}">
        <p14:creationId xmlns:p14="http://schemas.microsoft.com/office/powerpoint/2010/main" val="9160425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hyperlink" Target="http://diviertetexperimentando.blogspot.com/2009/02/volcan-instantaneo.html" TargetMode="Externa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693837" y="3949278"/>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endParaRPr lang="en-US" sz="1013"/>
          </a:p>
        </p:txBody>
      </p:sp>
      <p:pic>
        <p:nvPicPr>
          <p:cNvPr id="5" name="Imagen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5195" y="311931"/>
            <a:ext cx="1694489" cy="130983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693837" y="1817273"/>
            <a:ext cx="5560826" cy="3806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lvl1pPr eaLnBrk="0" fontAlgn="base" hangingPunct="0">
              <a:spcBef>
                <a:spcPct val="0"/>
              </a:spcBef>
              <a:spcAft>
                <a:spcPct val="0"/>
              </a:spcAft>
              <a:tabLst>
                <a:tab pos="523875" algn="l"/>
              </a:tabLst>
              <a:defRPr>
                <a:solidFill>
                  <a:schemeClr val="tx1"/>
                </a:solidFill>
                <a:latin typeface="Arial" panose="020B0604020202020204" pitchFamily="34" charset="0"/>
              </a:defRPr>
            </a:lvl1pPr>
            <a:lvl2pPr eaLnBrk="0" fontAlgn="base" hangingPunct="0">
              <a:spcBef>
                <a:spcPct val="0"/>
              </a:spcBef>
              <a:spcAft>
                <a:spcPct val="0"/>
              </a:spcAft>
              <a:tabLst>
                <a:tab pos="523875" algn="l"/>
              </a:tabLst>
              <a:defRPr>
                <a:solidFill>
                  <a:schemeClr val="tx1"/>
                </a:solidFill>
                <a:latin typeface="Arial" panose="020B0604020202020204" pitchFamily="34" charset="0"/>
              </a:defRPr>
            </a:lvl2pPr>
            <a:lvl3pPr eaLnBrk="0" fontAlgn="base" hangingPunct="0">
              <a:spcBef>
                <a:spcPct val="0"/>
              </a:spcBef>
              <a:spcAft>
                <a:spcPct val="0"/>
              </a:spcAft>
              <a:tabLst>
                <a:tab pos="523875" algn="l"/>
              </a:tabLst>
              <a:defRPr>
                <a:solidFill>
                  <a:schemeClr val="tx1"/>
                </a:solidFill>
                <a:latin typeface="Arial" panose="020B0604020202020204" pitchFamily="34" charset="0"/>
              </a:defRPr>
            </a:lvl3pPr>
            <a:lvl4pPr eaLnBrk="0" fontAlgn="base" hangingPunct="0">
              <a:spcBef>
                <a:spcPct val="0"/>
              </a:spcBef>
              <a:spcAft>
                <a:spcPct val="0"/>
              </a:spcAft>
              <a:tabLst>
                <a:tab pos="523875" algn="l"/>
              </a:tabLst>
              <a:defRPr>
                <a:solidFill>
                  <a:schemeClr val="tx1"/>
                </a:solidFill>
                <a:latin typeface="Arial" panose="020B0604020202020204" pitchFamily="34" charset="0"/>
              </a:defRPr>
            </a:lvl4pPr>
            <a:lvl5pPr eaLnBrk="0" fontAlgn="base" hangingPunct="0">
              <a:spcBef>
                <a:spcPct val="0"/>
              </a:spcBef>
              <a:spcAft>
                <a:spcPct val="0"/>
              </a:spcAft>
              <a:tabLst>
                <a:tab pos="523875" algn="l"/>
              </a:tabLst>
              <a:defRPr>
                <a:solidFill>
                  <a:schemeClr val="tx1"/>
                </a:solidFill>
                <a:latin typeface="Arial" panose="020B0604020202020204" pitchFamily="34" charset="0"/>
              </a:defRPr>
            </a:lvl5pPr>
            <a:lvl6pPr eaLnBrk="0" fontAlgn="base" hangingPunct="0">
              <a:spcBef>
                <a:spcPct val="0"/>
              </a:spcBef>
              <a:spcAft>
                <a:spcPct val="0"/>
              </a:spcAft>
              <a:tabLst>
                <a:tab pos="523875" algn="l"/>
              </a:tabLst>
              <a:defRPr>
                <a:solidFill>
                  <a:schemeClr val="tx1"/>
                </a:solidFill>
                <a:latin typeface="Arial" panose="020B0604020202020204" pitchFamily="34" charset="0"/>
              </a:defRPr>
            </a:lvl6pPr>
            <a:lvl7pPr eaLnBrk="0" fontAlgn="base" hangingPunct="0">
              <a:spcBef>
                <a:spcPct val="0"/>
              </a:spcBef>
              <a:spcAft>
                <a:spcPct val="0"/>
              </a:spcAft>
              <a:tabLst>
                <a:tab pos="523875" algn="l"/>
              </a:tabLst>
              <a:defRPr>
                <a:solidFill>
                  <a:schemeClr val="tx1"/>
                </a:solidFill>
                <a:latin typeface="Arial" panose="020B0604020202020204" pitchFamily="34" charset="0"/>
              </a:defRPr>
            </a:lvl7pPr>
            <a:lvl8pPr eaLnBrk="0" fontAlgn="base" hangingPunct="0">
              <a:spcBef>
                <a:spcPct val="0"/>
              </a:spcBef>
              <a:spcAft>
                <a:spcPct val="0"/>
              </a:spcAft>
              <a:tabLst>
                <a:tab pos="523875" algn="l"/>
              </a:tabLst>
              <a:defRPr>
                <a:solidFill>
                  <a:schemeClr val="tx1"/>
                </a:solidFill>
                <a:latin typeface="Arial" panose="020B0604020202020204" pitchFamily="34" charset="0"/>
              </a:defRPr>
            </a:lvl8pPr>
            <a:lvl9pPr eaLnBrk="0" fontAlgn="base" hangingPunct="0">
              <a:spcBef>
                <a:spcPct val="0"/>
              </a:spcBef>
              <a:spcAft>
                <a:spcPct val="0"/>
              </a:spcAft>
              <a:tabLst>
                <a:tab pos="523875" algn="l"/>
              </a:tabLst>
              <a:defRPr>
                <a:solidFill>
                  <a:schemeClr val="tx1"/>
                </a:solidFill>
                <a:latin typeface="Arial" panose="020B0604020202020204" pitchFamily="34" charset="0"/>
              </a:defRPr>
            </a:lvl9pPr>
          </a:lstStyle>
          <a:p>
            <a:pPr algn="ctr" defTabSz="514350">
              <a:tabLst>
                <a:tab pos="294680" algn="l"/>
              </a:tabLst>
            </a:pPr>
            <a:r>
              <a:rPr lang="es-MX" sz="2400" b="1" baseline="-30000" dirty="0" smtClean="0">
                <a:latin typeface="+mn-lt"/>
                <a:ea typeface="Times New Roman" panose="02020603050405020304" pitchFamily="18" charset="0"/>
                <a:cs typeface="Arial" panose="020B0604020202020204" pitchFamily="34" charset="0"/>
              </a:rPr>
              <a:t>Asignatura</a:t>
            </a:r>
            <a:r>
              <a:rPr lang="es-MX" sz="2400" b="1" baseline="-30000" dirty="0">
                <a:latin typeface="+mn-lt"/>
                <a:ea typeface="Times New Roman" panose="02020603050405020304" pitchFamily="18" charset="0"/>
                <a:cs typeface="Arial" panose="020B0604020202020204" pitchFamily="34" charset="0"/>
              </a:rPr>
              <a:t>: EDUCACIÓN </a:t>
            </a:r>
            <a:r>
              <a:rPr lang="es-MX" sz="2400" b="1" baseline="-30000" dirty="0" smtClean="0">
                <a:latin typeface="+mn-lt"/>
                <a:ea typeface="Times New Roman" panose="02020603050405020304" pitchFamily="18" charset="0"/>
                <a:cs typeface="Arial" panose="020B0604020202020204" pitchFamily="34" charset="0"/>
              </a:rPr>
              <a:t>HISTORICA EN EL AULA</a:t>
            </a:r>
            <a:endParaRPr lang="es-MX" sz="2400" b="1" dirty="0" smtClean="0">
              <a:latin typeface="+mn-lt"/>
              <a:ea typeface="Times New Roman" panose="02020603050405020304" pitchFamily="18" charset="0"/>
              <a:cs typeface="Arial" panose="020B0604020202020204" pitchFamily="34" charset="0"/>
            </a:endParaRPr>
          </a:p>
          <a:p>
            <a:pPr algn="ctr" defTabSz="514350">
              <a:tabLst>
                <a:tab pos="294680" algn="l"/>
              </a:tabLst>
            </a:pPr>
            <a:endParaRPr lang="es-MX" sz="2400" b="1" baseline="-30000" dirty="0">
              <a:latin typeface="+mn-lt"/>
              <a:ea typeface="Times New Roman" panose="02020603050405020304" pitchFamily="18" charset="0"/>
              <a:cs typeface="Arial" panose="020B0604020202020204" pitchFamily="34" charset="0"/>
            </a:endParaRPr>
          </a:p>
          <a:p>
            <a:pPr algn="ctr" defTabSz="514350">
              <a:tabLst>
                <a:tab pos="294680" algn="l"/>
              </a:tabLst>
            </a:pPr>
            <a:endParaRPr lang="es-MX" sz="2400" b="1" baseline="-30000" dirty="0" smtClean="0">
              <a:latin typeface="+mn-lt"/>
              <a:ea typeface="Times New Roman" panose="02020603050405020304" pitchFamily="18" charset="0"/>
              <a:cs typeface="Arial" panose="020B0604020202020204" pitchFamily="34" charset="0"/>
            </a:endParaRPr>
          </a:p>
          <a:p>
            <a:pPr algn="ctr" defTabSz="514350">
              <a:tabLst>
                <a:tab pos="294680" algn="l"/>
              </a:tabLst>
            </a:pPr>
            <a:r>
              <a:rPr lang="es-MX" sz="2400" b="1" dirty="0" smtClean="0">
                <a:latin typeface="+mn-lt"/>
                <a:ea typeface="Times New Roman" panose="02020603050405020304" pitchFamily="18" charset="0"/>
                <a:cs typeface="Arial" panose="020B0604020202020204" pitchFamily="34" charset="0"/>
              </a:rPr>
              <a:t> </a:t>
            </a:r>
            <a:r>
              <a:rPr lang="es-MX" sz="1600" b="1" dirty="0" smtClean="0">
                <a:latin typeface="+mn-lt"/>
                <a:ea typeface="Times New Roman" panose="02020603050405020304" pitchFamily="18" charset="0"/>
                <a:cs typeface="Arial" panose="020B0604020202020204" pitchFamily="34" charset="0"/>
              </a:rPr>
              <a:t>DOCENTE: NARCISO RODRIGUEZ ESPINOZA</a:t>
            </a:r>
          </a:p>
          <a:p>
            <a:pPr algn="ctr" defTabSz="514350">
              <a:tabLst>
                <a:tab pos="294680" algn="l"/>
              </a:tabLst>
            </a:pPr>
            <a:r>
              <a:rPr lang="es-MX" sz="2400" b="1" baseline="-30000" dirty="0" smtClean="0">
                <a:latin typeface="+mn-lt"/>
                <a:cs typeface="Arial" panose="020B0604020202020204" pitchFamily="34" charset="0"/>
              </a:rPr>
              <a:t>Alumna: Karla Carolina García Saucedo.</a:t>
            </a:r>
          </a:p>
          <a:p>
            <a:pPr algn="ctr" defTabSz="514350">
              <a:tabLst>
                <a:tab pos="294680" algn="l"/>
              </a:tabLst>
            </a:pPr>
            <a:r>
              <a:rPr lang="es-MX" sz="2400" b="1" baseline="-30000" dirty="0" smtClean="0">
                <a:latin typeface="+mn-lt"/>
                <a:cs typeface="Arial" panose="020B0604020202020204" pitchFamily="34" charset="0"/>
              </a:rPr>
              <a:t>NUMERO DE LISTA: 8</a:t>
            </a:r>
          </a:p>
          <a:p>
            <a:pPr algn="ctr" defTabSz="514350">
              <a:tabLst>
                <a:tab pos="294680" algn="l"/>
              </a:tabLst>
            </a:pPr>
            <a:r>
              <a:rPr lang="es-MX" sz="2400" b="1" baseline="-30000" dirty="0" smtClean="0">
                <a:latin typeface="+mn-lt"/>
                <a:cs typeface="Arial" panose="020B0604020202020204" pitchFamily="34" charset="0"/>
              </a:rPr>
              <a:t>SEMESTRE 4TO</a:t>
            </a:r>
          </a:p>
          <a:p>
            <a:pPr algn="ctr" defTabSz="514350">
              <a:tabLst>
                <a:tab pos="294680" algn="l"/>
              </a:tabLst>
            </a:pPr>
            <a:r>
              <a:rPr lang="es-MX" sz="2400" b="1" baseline="-30000" dirty="0" smtClean="0">
                <a:latin typeface="+mn-lt"/>
                <a:cs typeface="Arial" panose="020B0604020202020204" pitchFamily="34" charset="0"/>
              </a:rPr>
              <a:t>FICHAS DE CONCEPTOS DE PRIMER Y SEGUNDO ORDEN</a:t>
            </a:r>
          </a:p>
          <a:p>
            <a:pPr algn="ctr" defTabSz="514350">
              <a:tabLst>
                <a:tab pos="294680" algn="l"/>
              </a:tabLst>
            </a:pPr>
            <a:r>
              <a:rPr lang="es-MX" sz="2400" b="1" baseline="-30000" dirty="0" smtClean="0">
                <a:latin typeface="+mn-lt"/>
                <a:cs typeface="Arial" panose="020B0604020202020204" pitchFamily="34" charset="0"/>
              </a:rPr>
              <a:t>Competencias de la unidad</a:t>
            </a:r>
          </a:p>
          <a:p>
            <a:pPr algn="ctr" defTabSz="514350">
              <a:tabLst>
                <a:tab pos="294680" algn="l"/>
              </a:tabLst>
            </a:pPr>
            <a:endParaRPr lang="en-US" sz="2400" b="1" dirty="0">
              <a:latin typeface="+mn-lt"/>
            </a:endParaRPr>
          </a:p>
          <a:p>
            <a:pPr algn="ctr" defTabSz="514350">
              <a:tabLst>
                <a:tab pos="294680" algn="l"/>
              </a:tabLst>
            </a:pPr>
            <a:endParaRPr lang="en-US" sz="2400" dirty="0"/>
          </a:p>
          <a:p>
            <a:pPr algn="ctr" defTabSz="514350">
              <a:tabLst>
                <a:tab pos="294680" algn="l"/>
              </a:tabLst>
            </a:pPr>
            <a:endParaRPr lang="en-US" sz="3600" dirty="0"/>
          </a:p>
        </p:txBody>
      </p:sp>
      <p:sp>
        <p:nvSpPr>
          <p:cNvPr id="7" name="Rectángulo 6"/>
          <p:cNvSpPr/>
          <p:nvPr/>
        </p:nvSpPr>
        <p:spPr>
          <a:xfrm>
            <a:off x="1626784" y="238289"/>
            <a:ext cx="5040716" cy="1384995"/>
          </a:xfrm>
          <a:prstGeom prst="rect">
            <a:avLst/>
          </a:prstGeom>
        </p:spPr>
        <p:txBody>
          <a:bodyPr wrap="square">
            <a:spAutoFit/>
          </a:bodyPr>
          <a:lstStyle/>
          <a:p>
            <a:pPr algn="ctr" defTabSz="514350">
              <a:tabLst>
                <a:tab pos="294680" algn="l"/>
              </a:tabLst>
            </a:pPr>
            <a:r>
              <a:rPr lang="es-MX" sz="2800" b="1" baseline="-30000" dirty="0" smtClean="0">
                <a:ea typeface="Times New Roman" panose="02020603050405020304" pitchFamily="18" charset="0"/>
                <a:cs typeface="Arial" panose="020B0604020202020204" pitchFamily="34" charset="0"/>
              </a:rPr>
              <a:t>ESCUELA NORMAL DE EDUCACI</a:t>
            </a:r>
            <a:r>
              <a:rPr lang="es-MX" sz="2800" b="1" baseline="-30000" dirty="0" smtClean="0">
                <a:latin typeface="Calibri" panose="020F0502020204030204" pitchFamily="34" charset="0"/>
                <a:ea typeface="Times New Roman" panose="02020603050405020304" pitchFamily="18" charset="0"/>
                <a:cs typeface="Arial" panose="020B0604020202020204" pitchFamily="34" charset="0"/>
              </a:rPr>
              <a:t>Ó</a:t>
            </a:r>
            <a:r>
              <a:rPr lang="es-MX" sz="2800" b="1" baseline="-30000" dirty="0" smtClean="0">
                <a:ea typeface="Times New Roman" panose="02020603050405020304" pitchFamily="18" charset="0"/>
                <a:cs typeface="Arial" panose="020B0604020202020204" pitchFamily="34" charset="0"/>
              </a:rPr>
              <a:t>N PREESCOLAR</a:t>
            </a:r>
            <a:endParaRPr lang="en-US" sz="2800" dirty="0" smtClean="0"/>
          </a:p>
          <a:p>
            <a:pPr algn="ctr" defTabSz="514350">
              <a:tabLst>
                <a:tab pos="294680" algn="l"/>
              </a:tabLst>
            </a:pPr>
            <a:r>
              <a:rPr lang="es-MX" sz="2800" b="1" baseline="-30000" dirty="0" smtClean="0">
                <a:ea typeface="Times New Roman" panose="02020603050405020304" pitchFamily="18" charset="0"/>
                <a:cs typeface="Arial" panose="020B0604020202020204" pitchFamily="34" charset="0"/>
              </a:rPr>
              <a:t>LICENCIATURA EN EDUCACI</a:t>
            </a:r>
            <a:r>
              <a:rPr lang="es-MX" sz="2800" b="1" baseline="-30000" dirty="0" smtClean="0">
                <a:latin typeface="Calibri" panose="020F0502020204030204" pitchFamily="34" charset="0"/>
                <a:ea typeface="Times New Roman" panose="02020603050405020304" pitchFamily="18" charset="0"/>
                <a:cs typeface="Arial" panose="020B0604020202020204" pitchFamily="34" charset="0"/>
              </a:rPr>
              <a:t>Ó</a:t>
            </a:r>
            <a:r>
              <a:rPr lang="es-MX" sz="2800" b="1" baseline="-30000" dirty="0" smtClean="0">
                <a:ea typeface="Times New Roman" panose="02020603050405020304" pitchFamily="18" charset="0"/>
                <a:cs typeface="Arial" panose="020B0604020202020204" pitchFamily="34" charset="0"/>
              </a:rPr>
              <a:t>N PREESCOLAR</a:t>
            </a:r>
            <a:endParaRPr lang="en-US" sz="2800" dirty="0" smtClean="0"/>
          </a:p>
          <a:p>
            <a:pPr algn="ctr" defTabSz="514350">
              <a:tabLst>
                <a:tab pos="294680" algn="l"/>
              </a:tabLst>
            </a:pPr>
            <a:r>
              <a:rPr lang="es-MX" sz="2800" b="1" baseline="-30000" dirty="0" smtClean="0">
                <a:ea typeface="Times New Roman" panose="02020603050405020304" pitchFamily="18" charset="0"/>
                <a:cs typeface="Arial" panose="020B0604020202020204" pitchFamily="34" charset="0"/>
              </a:rPr>
              <a:t>CICLO ESCOLAR   2018-2019</a:t>
            </a:r>
            <a:endParaRPr lang="en-US" sz="2800" dirty="0"/>
          </a:p>
        </p:txBody>
      </p:sp>
      <p:graphicFrame>
        <p:nvGraphicFramePr>
          <p:cNvPr id="8" name="Tabla 7"/>
          <p:cNvGraphicFramePr>
            <a:graphicFrameLocks noGrp="1"/>
          </p:cNvGraphicFramePr>
          <p:nvPr>
            <p:extLst>
              <p:ext uri="{D42A27DB-BD31-4B8C-83A1-F6EECF244321}">
                <p14:modId xmlns:p14="http://schemas.microsoft.com/office/powerpoint/2010/main" val="317473583"/>
              </p:ext>
            </p:extLst>
          </p:nvPr>
        </p:nvGraphicFramePr>
        <p:xfrm>
          <a:off x="547688" y="4503945"/>
          <a:ext cx="5915025" cy="1463040"/>
        </p:xfrm>
        <a:graphic>
          <a:graphicData uri="http://schemas.openxmlformats.org/drawingml/2006/table">
            <a:tbl>
              <a:tblPr/>
              <a:tblGrid>
                <a:gridCol w="5915025"/>
              </a:tblGrid>
              <a:tr h="0">
                <a:tc>
                  <a:txBody>
                    <a:bodyPr/>
                    <a:lstStyle/>
                    <a:p>
                      <a:pPr algn="ctr"/>
                      <a:r>
                        <a:rPr lang="es-ES" sz="1800" dirty="0">
                          <a:solidFill>
                            <a:srgbClr val="000000"/>
                          </a:solidFill>
                          <a:effectLst/>
                          <a:latin typeface="Verdana" panose="020B0604030504040204" pitchFamily="34" charset="0"/>
                        </a:rPr>
                        <a:t>Asume la historia como forma específica de conocimiento con su propia lógica, nociones, objetos de estudio, fuentes, mecanismos de corroboración y validación; a través de una aproximación al trabajo </a:t>
                      </a:r>
                    </a:p>
                  </a:txBody>
                  <a:tcPr>
                    <a:lnL>
                      <a:noFill/>
                    </a:lnL>
                    <a:lnR>
                      <a:noFill/>
                    </a:lnR>
                    <a:lnT>
                      <a:noFill/>
                    </a:lnT>
                    <a:lnB>
                      <a:noFill/>
                    </a:lnB>
                  </a:tcPr>
                </a:tc>
              </a:tr>
            </a:tbl>
          </a:graphicData>
        </a:graphic>
      </p:graphicFrame>
      <p:sp>
        <p:nvSpPr>
          <p:cNvPr id="10" name="Rectángulo 9"/>
          <p:cNvSpPr/>
          <p:nvPr/>
        </p:nvSpPr>
        <p:spPr>
          <a:xfrm>
            <a:off x="902500" y="6012062"/>
            <a:ext cx="5143500" cy="1477328"/>
          </a:xfrm>
          <a:prstGeom prst="rect">
            <a:avLst/>
          </a:prstGeom>
        </p:spPr>
        <p:txBody>
          <a:bodyPr wrap="square">
            <a:spAutoFit/>
          </a:bodyPr>
          <a:lstStyle/>
          <a:p>
            <a:pPr algn="ctr"/>
            <a:r>
              <a:rPr lang="es-ES" b="0" i="0" dirty="0" smtClean="0">
                <a:solidFill>
                  <a:srgbClr val="000000"/>
                </a:solidFill>
                <a:effectLst/>
                <a:latin typeface="Verdana" panose="020B0604030504040204" pitchFamily="34" charset="0"/>
              </a:rPr>
              <a:t>Asume que la educación histórica se centra en el desarrollo del pensamiento histórico y el aprendizaje de la historia en los alumnos a partir del trabajo con fuentes primarias.</a:t>
            </a:r>
            <a:endParaRPr lang="en-US" dirty="0"/>
          </a:p>
        </p:txBody>
      </p:sp>
    </p:spTree>
    <p:extLst>
      <p:ext uri="{BB962C8B-B14F-4D97-AF65-F5344CB8AC3E}">
        <p14:creationId xmlns:p14="http://schemas.microsoft.com/office/powerpoint/2010/main" val="3378987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p:cNvSpPr txBox="1"/>
          <p:nvPr/>
        </p:nvSpPr>
        <p:spPr>
          <a:xfrm>
            <a:off x="287866" y="220133"/>
            <a:ext cx="6197600" cy="286232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400" b="1" dirty="0">
                <a:ln w="13462">
                  <a:solidFill>
                    <a:sysClr val="windowText" lastClr="000000"/>
                  </a:solidFill>
                  <a:prstDash val="solid"/>
                </a:ln>
                <a:solidFill>
                  <a:srgbClr val="00B050"/>
                </a:solidFill>
                <a:effectLst>
                  <a:outerShdw dist="38100" dir="2700000" algn="bl" rotWithShape="0">
                    <a:schemeClr val="accent5"/>
                  </a:outerShdw>
                </a:effectLst>
              </a:rPr>
              <a:t>¿</a:t>
            </a:r>
            <a:r>
              <a:rPr lang="es-MX" sz="2400" b="1" dirty="0" smtClean="0">
                <a:ln w="13462">
                  <a:solidFill>
                    <a:sysClr val="windowText" lastClr="000000"/>
                  </a:solidFill>
                  <a:prstDash val="solid"/>
                </a:ln>
                <a:solidFill>
                  <a:srgbClr val="00B050"/>
                </a:solidFill>
                <a:effectLst>
                  <a:outerShdw dist="38100" dir="2700000" algn="bl" rotWithShape="0">
                    <a:schemeClr val="accent5"/>
                  </a:outerShdw>
                </a:effectLst>
              </a:rPr>
              <a:t>Como nacen los dinosaurios?</a:t>
            </a:r>
          </a:p>
          <a:p>
            <a:endParaRPr lang="es-MX" dirty="0"/>
          </a:p>
          <a:p>
            <a:r>
              <a:rPr lang="es-ES" sz="1200" dirty="0"/>
              <a:t>Los dinosaurios al igual que todos los reptiles, eran seres ovíparos: lo que significa que nacían a partir de un huevo.</a:t>
            </a:r>
            <a:endParaRPr lang="es-MX" sz="1200" dirty="0" smtClean="0"/>
          </a:p>
          <a:p>
            <a:r>
              <a:rPr lang="es-MX" sz="1200" b="1" dirty="0" err="1"/>
              <a:t>I</a:t>
            </a:r>
            <a:r>
              <a:rPr lang="es-MX" sz="1200" b="1" dirty="0" err="1" smtClean="0"/>
              <a:t>nicio.</a:t>
            </a:r>
            <a:r>
              <a:rPr lang="es-MX" sz="1200" dirty="0" err="1" smtClean="0"/>
              <a:t>Escuchan</a:t>
            </a:r>
            <a:r>
              <a:rPr lang="es-MX" sz="1200" baseline="0" dirty="0" smtClean="0"/>
              <a:t> indicación de la actividad.</a:t>
            </a:r>
          </a:p>
          <a:p>
            <a:r>
              <a:rPr lang="es-MX" sz="1200" b="1" baseline="0" dirty="0" smtClean="0"/>
              <a:t>Desarrollo. </a:t>
            </a:r>
            <a:r>
              <a:rPr lang="es-MX" sz="1200" baseline="0" dirty="0" smtClean="0"/>
              <a:t>Realizan la actividad en cuanto el proceso de un dinosaurio desde que esta en un cascaron.</a:t>
            </a:r>
          </a:p>
          <a:p>
            <a:r>
              <a:rPr lang="es-MX" sz="1200" b="1" baseline="0" dirty="0" smtClean="0"/>
              <a:t>Cierre. </a:t>
            </a:r>
            <a:r>
              <a:rPr lang="es-MX" sz="1200" baseline="0" dirty="0" smtClean="0"/>
              <a:t>Responde cuestionamiento: ¿Cómo es el dinosaurio antes de nacer?. ¿Cómo es el dinosaurio antes de crecer?</a:t>
            </a:r>
            <a:endParaRPr lang="es-MX" sz="1200" dirty="0"/>
          </a:p>
          <a:p>
            <a:endParaRPr lang="es-MX" dirty="0" smtClean="0"/>
          </a:p>
          <a:p>
            <a:endParaRPr lang="es-MX" dirty="0"/>
          </a:p>
          <a:p>
            <a:endParaRPr lang="es-MX" dirty="0" smtClean="0"/>
          </a:p>
        </p:txBody>
      </p:sp>
      <p:sp>
        <p:nvSpPr>
          <p:cNvPr id="6" name="CuadroTexto 5"/>
          <p:cNvSpPr txBox="1"/>
          <p:nvPr/>
        </p:nvSpPr>
        <p:spPr>
          <a:xfrm>
            <a:off x="287866" y="3239089"/>
            <a:ext cx="6197600" cy="266226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400" b="1" dirty="0" smtClean="0">
                <a:ln w="13462">
                  <a:solidFill>
                    <a:sysClr val="windowText" lastClr="000000"/>
                  </a:solidFill>
                  <a:prstDash val="solid"/>
                </a:ln>
                <a:solidFill>
                  <a:srgbClr val="00B050"/>
                </a:solidFill>
                <a:effectLst>
                  <a:outerShdw dist="38100" dir="2700000" algn="bl" rotWithShape="0">
                    <a:schemeClr val="accent5"/>
                  </a:outerShdw>
                </a:effectLst>
              </a:rPr>
              <a:t>Extinción de los dinosaurios</a:t>
            </a:r>
          </a:p>
          <a:p>
            <a:r>
              <a:rPr lang="es-ES" sz="1100" dirty="0"/>
              <a:t>la actividad volcánica, la disminución del nivel del mar y el impacto de un objeto contra la tierra. En este escenario, las especies tanto marinas como terrestres ya enfrentaban serios problemas causados por los cambios climáticos y por la pérdida del hábitat; así, al ser los dinosaurios los animales más grandes, fueron los primeros en ser afectados. Al mismo tiempo, el polvo y gases producto de la actividad volcánica enfriaron y secaron grandes áreas del planeta</a:t>
            </a:r>
            <a:r>
              <a:rPr lang="es-ES" sz="1100" dirty="0" smtClean="0"/>
              <a:t>.</a:t>
            </a:r>
          </a:p>
          <a:p>
            <a:r>
              <a:rPr lang="es-MX" sz="1100" b="1" dirty="0" smtClean="0"/>
              <a:t>Inicio</a:t>
            </a:r>
            <a:r>
              <a:rPr lang="es-MX" sz="1100" dirty="0" smtClean="0"/>
              <a:t>. Escucha</a:t>
            </a:r>
            <a:r>
              <a:rPr lang="es-MX" sz="1100" baseline="0" dirty="0" smtClean="0"/>
              <a:t> indicaciones de la elaboración de un “volcán instantáneo”.</a:t>
            </a:r>
          </a:p>
          <a:p>
            <a:r>
              <a:rPr lang="es-MX" sz="1100" b="1" baseline="0" dirty="0" smtClean="0"/>
              <a:t>Desarrollo</a:t>
            </a:r>
            <a:r>
              <a:rPr lang="es-MX" sz="1100" baseline="0" dirty="0" smtClean="0"/>
              <a:t>. Elabora volcán siguiendo los procedimientos. </a:t>
            </a:r>
          </a:p>
          <a:p>
            <a:r>
              <a:rPr lang="es-MX" sz="1100" b="1" dirty="0"/>
              <a:t>C</a:t>
            </a:r>
            <a:r>
              <a:rPr lang="es-MX" sz="1100" b="1" dirty="0" smtClean="0"/>
              <a:t>ierre</a:t>
            </a:r>
            <a:r>
              <a:rPr lang="es-MX" sz="1100" dirty="0" smtClean="0"/>
              <a:t>. </a:t>
            </a:r>
            <a:r>
              <a:rPr lang="es-MX" sz="1100" baseline="0" dirty="0" smtClean="0"/>
              <a:t>Responde cuestionamientos acerca del proceso: ¿Qué fue lo primero que hicimos? ¿Qué fue lo que paso cuando….</a:t>
            </a:r>
            <a:endParaRPr lang="en-US" sz="1100" dirty="0" smtClean="0"/>
          </a:p>
          <a:p>
            <a:endParaRPr lang="es-ES" sz="1100" b="1" dirty="0" smtClean="0">
              <a:ln w="13462">
                <a:solidFill>
                  <a:sysClr val="windowText" lastClr="000000"/>
                </a:solidFill>
                <a:prstDash val="solid"/>
              </a:ln>
              <a:solidFill>
                <a:srgbClr val="00B050"/>
              </a:solidFill>
              <a:effectLst>
                <a:outerShdw dist="38100" dir="2700000" algn="bl" rotWithShape="0">
                  <a:schemeClr val="accent5"/>
                </a:outerShdw>
              </a:effectLst>
            </a:endParaRPr>
          </a:p>
          <a:p>
            <a:r>
              <a:rPr lang="es-ES" sz="1100" dirty="0" smtClean="0">
                <a:ln w="13462">
                  <a:solidFill>
                    <a:sysClr val="windowText" lastClr="000000"/>
                  </a:solidFill>
                  <a:prstDash val="solid"/>
                </a:ln>
                <a:solidFill>
                  <a:srgbClr val="00B050"/>
                </a:solidFill>
                <a:hlinkClick r:id="rId2"/>
              </a:rPr>
              <a:t>http://diviertetexperimentando.blogspot.com/2009/02/volcan-instantaneo.html</a:t>
            </a:r>
            <a:endParaRPr lang="es-ES" sz="1100" dirty="0" smtClean="0">
              <a:ln w="13462">
                <a:solidFill>
                  <a:sysClr val="windowText" lastClr="000000"/>
                </a:solidFill>
                <a:prstDash val="solid"/>
              </a:ln>
              <a:solidFill>
                <a:srgbClr val="00B050"/>
              </a:solidFill>
            </a:endParaRPr>
          </a:p>
          <a:p>
            <a:endParaRPr lang="es-ES" sz="1100" b="1" dirty="0">
              <a:ln w="13462">
                <a:solidFill>
                  <a:sysClr val="windowText" lastClr="000000"/>
                </a:solidFill>
                <a:prstDash val="solid"/>
              </a:ln>
              <a:solidFill>
                <a:srgbClr val="00B050"/>
              </a:solidFill>
              <a:effectLst>
                <a:outerShdw dist="38100" dir="2700000" algn="bl" rotWithShape="0">
                  <a:schemeClr val="accent5"/>
                </a:outerShdw>
              </a:effectLst>
            </a:endParaRPr>
          </a:p>
          <a:p>
            <a:endParaRPr lang="es-ES" sz="1100" dirty="0">
              <a:ln w="13462">
                <a:solidFill>
                  <a:sysClr val="windowText" lastClr="000000"/>
                </a:solidFill>
                <a:prstDash val="solid"/>
              </a:ln>
              <a:solidFill>
                <a:srgbClr val="00B050"/>
              </a:solidFill>
            </a:endParaRPr>
          </a:p>
        </p:txBody>
      </p:sp>
      <p:sp>
        <p:nvSpPr>
          <p:cNvPr id="7" name="CuadroTexto 6"/>
          <p:cNvSpPr txBox="1"/>
          <p:nvPr/>
        </p:nvSpPr>
        <p:spPr>
          <a:xfrm>
            <a:off x="287866" y="6057990"/>
            <a:ext cx="6197600" cy="27546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s-MX" sz="2400" b="1" dirty="0" smtClean="0">
                <a:ln w="13462">
                  <a:solidFill>
                    <a:sysClr val="windowText" lastClr="000000"/>
                  </a:solidFill>
                  <a:prstDash val="solid"/>
                </a:ln>
                <a:solidFill>
                  <a:srgbClr val="00B050"/>
                </a:solidFill>
                <a:effectLst>
                  <a:outerShdw dist="38100" dir="2700000" algn="bl" rotWithShape="0">
                    <a:schemeClr val="accent5"/>
                  </a:outerShdw>
                </a:effectLst>
              </a:rPr>
              <a:t>Especies de los dinosaurios</a:t>
            </a:r>
          </a:p>
          <a:p>
            <a:r>
              <a:rPr lang="es-MX" sz="1100" dirty="0" err="1" smtClean="0">
                <a:ln w="0"/>
                <a:solidFill>
                  <a:schemeClr val="tx1"/>
                </a:solidFill>
              </a:rPr>
              <a:t>Triceratops</a:t>
            </a:r>
            <a:r>
              <a:rPr lang="es-MX" sz="1100" dirty="0" smtClean="0">
                <a:ln w="0"/>
                <a:solidFill>
                  <a:schemeClr val="tx1"/>
                </a:solidFill>
              </a:rPr>
              <a:t>, </a:t>
            </a:r>
            <a:r>
              <a:rPr lang="es-MX" sz="1100" dirty="0" err="1">
                <a:ln w="0"/>
                <a:solidFill>
                  <a:schemeClr val="tx1"/>
                </a:solidFill>
              </a:rPr>
              <a:t>B</a:t>
            </a:r>
            <a:r>
              <a:rPr lang="es-MX" sz="1100" dirty="0" err="1" smtClean="0">
                <a:ln w="0"/>
                <a:solidFill>
                  <a:schemeClr val="tx1"/>
                </a:solidFill>
              </a:rPr>
              <a:t>rontosaurus</a:t>
            </a:r>
            <a:r>
              <a:rPr lang="es-MX" sz="1100" dirty="0" smtClean="0">
                <a:ln w="0"/>
                <a:solidFill>
                  <a:schemeClr val="tx1"/>
                </a:solidFill>
              </a:rPr>
              <a:t>, </a:t>
            </a:r>
            <a:r>
              <a:rPr lang="es-MX" sz="1100" dirty="0" err="1" smtClean="0">
                <a:ln w="0"/>
                <a:solidFill>
                  <a:schemeClr val="tx1"/>
                </a:solidFill>
              </a:rPr>
              <a:t>Velociraptor</a:t>
            </a:r>
            <a:r>
              <a:rPr lang="es-MX" sz="1100" dirty="0" smtClean="0">
                <a:ln w="0"/>
                <a:solidFill>
                  <a:schemeClr val="tx1"/>
                </a:solidFill>
              </a:rPr>
              <a:t>, </a:t>
            </a:r>
            <a:r>
              <a:rPr lang="es-MX" sz="1100" dirty="0" err="1">
                <a:ln w="0"/>
                <a:solidFill>
                  <a:schemeClr val="tx1"/>
                </a:solidFill>
              </a:rPr>
              <a:t>S</a:t>
            </a:r>
            <a:r>
              <a:rPr lang="es-MX" sz="1100" dirty="0" err="1" smtClean="0">
                <a:ln w="0"/>
                <a:solidFill>
                  <a:schemeClr val="tx1"/>
                </a:solidFill>
              </a:rPr>
              <a:t>tegosaurus</a:t>
            </a:r>
            <a:r>
              <a:rPr lang="es-MX" sz="1100" dirty="0" smtClean="0">
                <a:ln w="0"/>
                <a:solidFill>
                  <a:schemeClr val="tx1"/>
                </a:solidFill>
              </a:rPr>
              <a:t>, </a:t>
            </a:r>
            <a:r>
              <a:rPr lang="es-MX" sz="1100" dirty="0" err="1">
                <a:ln w="0"/>
                <a:solidFill>
                  <a:schemeClr val="tx1"/>
                </a:solidFill>
              </a:rPr>
              <a:t>A</a:t>
            </a:r>
            <a:r>
              <a:rPr lang="es-MX" sz="1100" dirty="0" err="1" smtClean="0">
                <a:ln w="0"/>
                <a:solidFill>
                  <a:schemeClr val="tx1"/>
                </a:solidFill>
              </a:rPr>
              <a:t>nquilosaurio</a:t>
            </a:r>
            <a:r>
              <a:rPr lang="es-MX" sz="1100" dirty="0" smtClean="0">
                <a:ln w="0"/>
                <a:solidFill>
                  <a:schemeClr val="tx1"/>
                </a:solidFill>
              </a:rPr>
              <a:t>, </a:t>
            </a:r>
            <a:r>
              <a:rPr lang="es-MX" sz="1100" dirty="0" err="1" smtClean="0">
                <a:ln w="0"/>
                <a:solidFill>
                  <a:schemeClr val="tx1"/>
                </a:solidFill>
              </a:rPr>
              <a:t>Spinosaurus</a:t>
            </a:r>
            <a:r>
              <a:rPr lang="es-MX" sz="1100" dirty="0" smtClean="0">
                <a:ln w="0"/>
                <a:solidFill>
                  <a:schemeClr val="tx1"/>
                </a:solidFill>
              </a:rPr>
              <a:t>, Pterodáctilo, </a:t>
            </a:r>
            <a:r>
              <a:rPr lang="es-MX" sz="1100" dirty="0" err="1">
                <a:ln w="0"/>
                <a:solidFill>
                  <a:schemeClr val="tx1"/>
                </a:solidFill>
              </a:rPr>
              <a:t>P</a:t>
            </a:r>
            <a:r>
              <a:rPr lang="es-MX" sz="1100" dirty="0" err="1" smtClean="0">
                <a:ln w="0"/>
                <a:solidFill>
                  <a:schemeClr val="tx1"/>
                </a:solidFill>
              </a:rPr>
              <a:t>lesiosaurio</a:t>
            </a:r>
            <a:r>
              <a:rPr lang="es-MX" sz="1100" dirty="0" smtClean="0">
                <a:ln w="0"/>
                <a:solidFill>
                  <a:schemeClr val="tx1"/>
                </a:solidFill>
              </a:rPr>
              <a:t>, </a:t>
            </a:r>
            <a:r>
              <a:rPr lang="es-MX" sz="1100" dirty="0" err="1" smtClean="0">
                <a:ln w="0"/>
                <a:solidFill>
                  <a:schemeClr val="tx1"/>
                </a:solidFill>
              </a:rPr>
              <a:t>Velafrons</a:t>
            </a:r>
            <a:r>
              <a:rPr lang="es-MX" sz="1100" dirty="0" smtClean="0">
                <a:ln w="0"/>
                <a:solidFill>
                  <a:schemeClr val="tx1"/>
                </a:solidFill>
              </a:rPr>
              <a:t>, </a:t>
            </a:r>
            <a:r>
              <a:rPr lang="es-MX" sz="1100" dirty="0" err="1" smtClean="0">
                <a:ln w="0"/>
                <a:solidFill>
                  <a:schemeClr val="tx1"/>
                </a:solidFill>
              </a:rPr>
              <a:t>Tyranosaurus-Rex</a:t>
            </a:r>
            <a:r>
              <a:rPr lang="es-MX" sz="1100" dirty="0" smtClean="0">
                <a:ln w="0"/>
                <a:solidFill>
                  <a:schemeClr val="tx1"/>
                </a:solidFill>
              </a:rPr>
              <a:t>.</a:t>
            </a:r>
          </a:p>
          <a:p>
            <a:r>
              <a:rPr lang="es-MX" sz="1100" b="1" dirty="0" err="1" smtClean="0"/>
              <a:t>Inicio</a:t>
            </a:r>
            <a:r>
              <a:rPr lang="es-MX" sz="1100" dirty="0" err="1" smtClean="0"/>
              <a:t>.Escucha</a:t>
            </a:r>
            <a:r>
              <a:rPr lang="es-MX" sz="1100" dirty="0" smtClean="0"/>
              <a:t> indicaciones para la elaboración de una escultura</a:t>
            </a:r>
            <a:r>
              <a:rPr lang="es-MX" sz="1100" baseline="0" dirty="0" smtClean="0"/>
              <a:t> plana de distintas especies de dinosaurios con </a:t>
            </a:r>
            <a:r>
              <a:rPr lang="es-MX" sz="1100" baseline="0" dirty="0" err="1" smtClean="0"/>
              <a:t>spaguetti</a:t>
            </a:r>
            <a:r>
              <a:rPr lang="es-MX" sz="1100" baseline="0" dirty="0" smtClean="0"/>
              <a:t>.</a:t>
            </a:r>
          </a:p>
          <a:p>
            <a:r>
              <a:rPr lang="es-MX" sz="1100" b="1" baseline="0" dirty="0" smtClean="0"/>
              <a:t>Desarrollo. </a:t>
            </a:r>
            <a:r>
              <a:rPr lang="es-MX" sz="1100" baseline="0" dirty="0" smtClean="0"/>
              <a:t>Pone a remojar el </a:t>
            </a:r>
            <a:r>
              <a:rPr lang="es-MX" sz="1100" baseline="0" dirty="0" err="1" smtClean="0"/>
              <a:t>spaguetti</a:t>
            </a:r>
            <a:r>
              <a:rPr lang="es-MX" sz="1100" baseline="0" dirty="0" smtClean="0"/>
              <a:t> en </a:t>
            </a:r>
            <a:r>
              <a:rPr lang="es-MX" sz="1100" baseline="0" dirty="0" err="1" smtClean="0"/>
              <a:t>resistol</a:t>
            </a:r>
            <a:r>
              <a:rPr lang="es-MX" sz="1100" baseline="0" dirty="0" smtClean="0"/>
              <a:t> y elabora la escultura.</a:t>
            </a:r>
          </a:p>
          <a:p>
            <a:r>
              <a:rPr lang="es-MX" sz="1100" b="1" dirty="0" smtClean="0"/>
              <a:t>Cierre</a:t>
            </a:r>
            <a:r>
              <a:rPr lang="es-MX" sz="1100" baseline="0" dirty="0" smtClean="0"/>
              <a:t>. Deja secar la escultura y comenta con sus compañeros sobre los diferentes dinosaurios que les toco a cada uno.</a:t>
            </a:r>
            <a:endParaRPr lang="en-US" sz="1100" dirty="0" smtClean="0"/>
          </a:p>
          <a:p>
            <a:pPr algn="ctr"/>
            <a:endParaRPr lang="es-MX" sz="2400" b="1" dirty="0" smtClean="0">
              <a:ln w="13462">
                <a:solidFill>
                  <a:sysClr val="windowText" lastClr="000000"/>
                </a:solidFill>
                <a:prstDash val="solid"/>
              </a:ln>
              <a:solidFill>
                <a:srgbClr val="00B050"/>
              </a:solidFill>
              <a:effectLst>
                <a:outerShdw dist="38100" dir="2700000" algn="bl" rotWithShape="0">
                  <a:schemeClr val="accent5"/>
                </a:outerShdw>
              </a:effectLst>
            </a:endParaRPr>
          </a:p>
          <a:p>
            <a:pPr algn="ctr"/>
            <a:endParaRPr lang="es-MX" sz="2400" b="1" dirty="0">
              <a:ln w="13462">
                <a:solidFill>
                  <a:sysClr val="windowText" lastClr="000000"/>
                </a:solidFill>
                <a:prstDash val="solid"/>
              </a:ln>
              <a:solidFill>
                <a:srgbClr val="00B050"/>
              </a:solidFill>
              <a:effectLst>
                <a:outerShdw dist="38100" dir="2700000" algn="bl" rotWithShape="0">
                  <a:schemeClr val="accent5"/>
                </a:outerShdw>
              </a:effectLst>
            </a:endParaRPr>
          </a:p>
          <a:p>
            <a:pPr algn="ctr"/>
            <a:endParaRPr lang="en-US" sz="2400" b="1" dirty="0">
              <a:ln w="13462">
                <a:solidFill>
                  <a:sysClr val="windowText" lastClr="000000"/>
                </a:solidFill>
                <a:prstDash val="solid"/>
              </a:ln>
              <a:solidFill>
                <a:srgbClr val="00B050"/>
              </a:solidFill>
              <a:effectLst>
                <a:outerShdw dist="38100" dir="2700000" algn="bl" rotWithShape="0">
                  <a:schemeClr val="accent5"/>
                </a:outerShdw>
              </a:effectLst>
            </a:endParaRPr>
          </a:p>
        </p:txBody>
      </p:sp>
      <p:pic>
        <p:nvPicPr>
          <p:cNvPr id="1026" name="Picture 2" descr="Imagen relacion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73305" y="2066792"/>
            <a:ext cx="565891" cy="10030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4.bp.blogspot.com/-1BWBPhnjXNs/UwoaoR_DtpI/AAAAAAAAIiQ/EqCpGVMH4Vw/s1600/07-+Secue%CC%81ncia+de+nacimiento-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501" t="50356" r="3542" b="9408"/>
          <a:stretch/>
        </p:blipFill>
        <p:spPr bwMode="auto">
          <a:xfrm>
            <a:off x="1485551" y="2327382"/>
            <a:ext cx="1591732" cy="481826"/>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n 7"/>
          <p:cNvPicPr>
            <a:picLocks noChangeAspect="1"/>
          </p:cNvPicPr>
          <p:nvPr/>
        </p:nvPicPr>
        <p:blipFill rotWithShape="1">
          <a:blip r:embed="rId5"/>
          <a:srcRect l="32625" t="23148" r="18700" b="26834"/>
          <a:stretch/>
        </p:blipFill>
        <p:spPr>
          <a:xfrm>
            <a:off x="3305519" y="2096084"/>
            <a:ext cx="1511314" cy="873150"/>
          </a:xfrm>
          <a:prstGeom prst="rect">
            <a:avLst/>
          </a:prstGeom>
        </p:spPr>
      </p:pic>
      <p:pic>
        <p:nvPicPr>
          <p:cNvPr id="1028" name="Picture 4" descr="Resultado de imagen para volcan 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24776"/>
          <a:stretch/>
        </p:blipFill>
        <p:spPr bwMode="auto">
          <a:xfrm>
            <a:off x="5273305" y="5070404"/>
            <a:ext cx="1040223" cy="7896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Spaghetti Play - Laughing Kids Learn"/>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13583" b="15697"/>
          <a:stretch/>
        </p:blipFill>
        <p:spPr bwMode="auto">
          <a:xfrm rot="10800000" flipH="1" flipV="1">
            <a:off x="4816833" y="7598208"/>
            <a:ext cx="1203409" cy="1139484"/>
          </a:xfrm>
          <a:prstGeom prst="rect">
            <a:avLst/>
          </a:prstGeom>
          <a:noFill/>
          <a:extLst>
            <a:ext uri="{909E8E84-426E-40DD-AFC4-6F175D3DCCD1}">
              <a14:hiddenFill xmlns:a14="http://schemas.microsoft.com/office/drawing/2010/main">
                <a:solidFill>
                  <a:srgbClr val="FFFFFF"/>
                </a:solidFill>
              </a14:hiddenFill>
            </a:ext>
          </a:extLst>
        </p:spPr>
      </p:pic>
      <p:pic>
        <p:nvPicPr>
          <p:cNvPr id="10" name="Imagen 9"/>
          <p:cNvPicPr>
            <a:picLocks noChangeAspect="1"/>
          </p:cNvPicPr>
          <p:nvPr/>
        </p:nvPicPr>
        <p:blipFill rotWithShape="1">
          <a:blip r:embed="rId8"/>
          <a:srcRect l="31322" t="27501" r="17213" b="13269"/>
          <a:stretch/>
        </p:blipFill>
        <p:spPr>
          <a:xfrm>
            <a:off x="2604372" y="7661760"/>
            <a:ext cx="1564587" cy="1012380"/>
          </a:xfrm>
          <a:prstGeom prst="rect">
            <a:avLst/>
          </a:prstGeom>
        </p:spPr>
      </p:pic>
    </p:spTree>
    <p:extLst>
      <p:ext uri="{BB962C8B-B14F-4D97-AF65-F5344CB8AC3E}">
        <p14:creationId xmlns:p14="http://schemas.microsoft.com/office/powerpoint/2010/main" val="2600680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71488" y="396815"/>
            <a:ext cx="5915025" cy="7839136"/>
          </a:xfrm>
        </p:spPr>
        <p:txBody>
          <a:bodyPr/>
          <a:lstStyle/>
          <a:p>
            <a:pPr marL="0" indent="0">
              <a:buNone/>
            </a:pPr>
            <a:r>
              <a:rPr lang="es-MX" dirty="0" smtClean="0"/>
              <a:t>Fuente sobre la extinción de los dinosaurios</a:t>
            </a:r>
          </a:p>
          <a:p>
            <a:r>
              <a:rPr lang="es-MX" sz="1400" b="1" dirty="0" smtClean="0"/>
              <a:t>Primera fuente</a:t>
            </a:r>
            <a:r>
              <a:rPr lang="es-MX" dirty="0" smtClean="0"/>
              <a:t>. </a:t>
            </a:r>
            <a:r>
              <a:rPr lang="es-ES" sz="1400" dirty="0"/>
              <a:t>la actividad volcánica, la disminución del nivel del mar y el impacto de un objeto contra la tierra. En este escenario, las especies tanto marinas como terrestres ya enfrentaban serios problemas causados por los cambios climáticos y por la pérdida del hábitat; así, al ser los dinosaurios los animales más grandes, fueron los primeros en ser afectados. Al mismo tiempo, el polvo y gases producto de la actividad volcánica enfriaron y secaron grandes áreas del planeta.</a:t>
            </a:r>
          </a:p>
          <a:p>
            <a:r>
              <a:rPr lang="es-ES" sz="1400" b="1" dirty="0" smtClean="0"/>
              <a:t>Segunda fuente </a:t>
            </a:r>
            <a:r>
              <a:rPr lang="es-ES" sz="1200" dirty="0" smtClean="0"/>
              <a:t>imagen de museo del desierto.</a:t>
            </a:r>
          </a:p>
          <a:p>
            <a:endParaRPr lang="es-ES" sz="1200" dirty="0"/>
          </a:p>
          <a:p>
            <a:endParaRPr lang="es-ES" sz="1200" dirty="0" smtClean="0"/>
          </a:p>
          <a:p>
            <a:endParaRPr lang="es-ES" sz="1200" dirty="0"/>
          </a:p>
          <a:p>
            <a:endParaRPr lang="es-ES" sz="1200" dirty="0" smtClean="0"/>
          </a:p>
          <a:p>
            <a:endParaRPr lang="es-ES" sz="1200" dirty="0"/>
          </a:p>
          <a:p>
            <a:endParaRPr lang="es-ES" sz="1200" dirty="0" smtClean="0"/>
          </a:p>
          <a:p>
            <a:endParaRPr lang="es-ES" sz="1200" dirty="0"/>
          </a:p>
          <a:p>
            <a:endParaRPr lang="es-ES" sz="1200" dirty="0" smtClean="0"/>
          </a:p>
          <a:p>
            <a:endParaRPr lang="es-ES" sz="1200" dirty="0"/>
          </a:p>
          <a:p>
            <a:endParaRPr lang="es-ES" sz="1200" dirty="0" smtClean="0"/>
          </a:p>
          <a:p>
            <a:endParaRPr lang="es-ES" sz="1200" dirty="0"/>
          </a:p>
          <a:p>
            <a:r>
              <a:rPr lang="es-ES" sz="1200" dirty="0" smtClean="0"/>
              <a:t>Tercera fuente. Guía del museo del desierto.</a:t>
            </a:r>
          </a:p>
          <a:p>
            <a:pPr marL="0" indent="0">
              <a:buNone/>
            </a:pPr>
            <a:r>
              <a:rPr lang="es-ES" sz="1200" dirty="0" smtClean="0"/>
              <a:t>Hace mas de 65 millones de años ocurrió una gran catástrofe que acabo con la mayoría de las especies, cayo un meteorito en lo que hoy es la península de Yucatán causando así gran devastación; el meteorito dentro todos los daños que provoco fueron terremotos, tsunamis, erupción de volcanes y cambios climáticos se dieron debido a que el cielo se lleno de nubes grises por los incendios y erupciones de volcanes esto provoco que las plantas no pudieran hacer su fotosíntesis y así empezó a carecer el alimento de varios animales llevando así a su extinción.</a:t>
            </a:r>
          </a:p>
        </p:txBody>
      </p:sp>
      <p:pic>
        <p:nvPicPr>
          <p:cNvPr id="6" name="Imagen 5"/>
          <p:cNvPicPr>
            <a:picLocks noChangeAspect="1"/>
          </p:cNvPicPr>
          <p:nvPr/>
        </p:nvPicPr>
        <p:blipFill rotWithShape="1">
          <a:blip r:embed="rId2">
            <a:extLst>
              <a:ext uri="{28A0092B-C50C-407E-A947-70E740481C1C}">
                <a14:useLocalDpi xmlns:a14="http://schemas.microsoft.com/office/drawing/2010/main" val="0"/>
              </a:ext>
            </a:extLst>
          </a:blip>
          <a:srcRect l="22390" t="4382" r="20503" b="20930"/>
          <a:stretch/>
        </p:blipFill>
        <p:spPr>
          <a:xfrm>
            <a:off x="781769" y="2679580"/>
            <a:ext cx="3618781" cy="2662275"/>
          </a:xfrm>
          <a:prstGeom prst="rect">
            <a:avLst/>
          </a:prstGeom>
        </p:spPr>
      </p:pic>
    </p:spTree>
    <p:extLst>
      <p:ext uri="{BB962C8B-B14F-4D97-AF65-F5344CB8AC3E}">
        <p14:creationId xmlns:p14="http://schemas.microsoft.com/office/powerpoint/2010/main" val="4834648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471488" y="396815"/>
            <a:ext cx="5915025" cy="7839136"/>
          </a:xfrm>
        </p:spPr>
        <p:txBody>
          <a:bodyPr/>
          <a:lstStyle/>
          <a:p>
            <a:pPr marL="0" indent="0">
              <a:buNone/>
            </a:pPr>
            <a:r>
              <a:rPr lang="es-MX" dirty="0" smtClean="0"/>
              <a:t>Fuente de como nacen los dinosaurios</a:t>
            </a:r>
          </a:p>
          <a:p>
            <a:r>
              <a:rPr lang="es-MX" sz="1400" b="1" dirty="0" smtClean="0"/>
              <a:t>Primera fuente</a:t>
            </a:r>
            <a:r>
              <a:rPr lang="es-MX" dirty="0" smtClean="0"/>
              <a:t>. </a:t>
            </a:r>
            <a:r>
              <a:rPr lang="es-ES" sz="1200" dirty="0"/>
              <a:t>Los dinosaurios al igual que todos los reptiles, eran seres ovíparos: lo que significa que nacían a partir de un huevo</a:t>
            </a:r>
            <a:r>
              <a:rPr lang="es-ES" sz="1200" dirty="0" smtClean="0"/>
              <a:t>.</a:t>
            </a:r>
          </a:p>
          <a:p>
            <a:r>
              <a:rPr lang="es-ES" sz="1400" b="1" dirty="0" smtClean="0"/>
              <a:t>Segunda fuente </a:t>
            </a:r>
            <a:r>
              <a:rPr lang="es-ES" sz="1200" dirty="0" smtClean="0"/>
              <a:t>imagen de museo del desierto.</a:t>
            </a:r>
          </a:p>
          <a:p>
            <a:endParaRPr lang="es-ES" sz="1200" dirty="0"/>
          </a:p>
          <a:p>
            <a:endParaRPr lang="es-ES" sz="1200" dirty="0" smtClean="0"/>
          </a:p>
          <a:p>
            <a:endParaRPr lang="es-ES" sz="1200" dirty="0"/>
          </a:p>
          <a:p>
            <a:endParaRPr lang="es-ES" sz="1200" dirty="0" smtClean="0"/>
          </a:p>
          <a:p>
            <a:endParaRPr lang="es-ES" sz="1200" dirty="0"/>
          </a:p>
          <a:p>
            <a:endParaRPr lang="es-ES" sz="1200" dirty="0" smtClean="0"/>
          </a:p>
          <a:p>
            <a:endParaRPr lang="es-ES" sz="1200" dirty="0"/>
          </a:p>
          <a:p>
            <a:endParaRPr lang="es-ES" sz="1200" dirty="0" smtClean="0"/>
          </a:p>
          <a:p>
            <a:endParaRPr lang="es-ES" sz="1200" dirty="0"/>
          </a:p>
          <a:p>
            <a:endParaRPr lang="es-ES" sz="1200" dirty="0" smtClean="0"/>
          </a:p>
          <a:p>
            <a:endParaRPr lang="es-ES" sz="1200" dirty="0"/>
          </a:p>
          <a:p>
            <a:r>
              <a:rPr lang="es-ES" sz="1200" dirty="0" smtClean="0"/>
              <a:t>Tercera fuente. Guía del museo del desierto.</a:t>
            </a:r>
          </a:p>
          <a:p>
            <a:pPr marL="0" indent="0">
              <a:buNone/>
            </a:pPr>
            <a:r>
              <a:rPr lang="es-ES" sz="1200" dirty="0" smtClean="0"/>
              <a:t>Los dinosaurios como los reptiles nacían del huevo, pero había 2 tipos de huevos, los redondos y los picuditos.</a:t>
            </a:r>
          </a:p>
          <a:p>
            <a:pPr marL="0" indent="0">
              <a:buNone/>
            </a:pPr>
            <a:r>
              <a:rPr lang="es-ES" sz="1200" dirty="0" smtClean="0"/>
              <a:t>Los redondos pertenecían a los herbívoros y los picuditos a los carnívoros.</a:t>
            </a:r>
          </a:p>
          <a:p>
            <a:pPr marL="0" indent="0">
              <a:buNone/>
            </a:pPr>
            <a:r>
              <a:rPr lang="es-ES" sz="1200" dirty="0" smtClean="0"/>
              <a:t>La mama dinosaurio hacia un nido grande, de forma circular, hecho de ramas, popo, tierra, etc.</a:t>
            </a:r>
          </a:p>
          <a:p>
            <a:pPr marL="0" indent="0">
              <a:buNone/>
            </a:pPr>
            <a:r>
              <a:rPr lang="es-ES" sz="1200" dirty="0" smtClean="0"/>
              <a:t>Cada dinosaurio tenia aproximadamente 12 hermanos, los papas dinosaurio cuidaban de ellos escondiéndolos de los depredadores, entre las ramas incluso bajo la tierra.</a:t>
            </a:r>
          </a:p>
          <a:p>
            <a:pPr marL="0" indent="0">
              <a:buNone/>
            </a:pPr>
            <a:r>
              <a:rPr lang="es-ES" sz="1200" dirty="0" smtClean="0"/>
              <a:t>Cuando nacen los papas los enseñan a cazar y sobrevivir de los depredadores.</a:t>
            </a:r>
            <a:endParaRPr lang="es-MX" sz="1200" dirty="0"/>
          </a:p>
        </p:txBody>
      </p:sp>
      <p:pic>
        <p:nvPicPr>
          <p:cNvPr id="5" name="Imagen 4"/>
          <p:cNvPicPr>
            <a:picLocks noChangeAspect="1"/>
          </p:cNvPicPr>
          <p:nvPr/>
        </p:nvPicPr>
        <p:blipFill rotWithShape="1">
          <a:blip r:embed="rId2">
            <a:extLst>
              <a:ext uri="{28A0092B-C50C-407E-A947-70E740481C1C}">
                <a14:useLocalDpi xmlns:a14="http://schemas.microsoft.com/office/drawing/2010/main" val="0"/>
              </a:ext>
            </a:extLst>
          </a:blip>
          <a:srcRect l="18056" t="21852" r="5278"/>
          <a:stretch/>
        </p:blipFill>
        <p:spPr>
          <a:xfrm>
            <a:off x="742950" y="1706533"/>
            <a:ext cx="4717900" cy="2705100"/>
          </a:xfrm>
          <a:prstGeom prst="rect">
            <a:avLst/>
          </a:prstGeom>
        </p:spPr>
      </p:pic>
    </p:spTree>
    <p:extLst>
      <p:ext uri="{BB962C8B-B14F-4D97-AF65-F5344CB8AC3E}">
        <p14:creationId xmlns:p14="http://schemas.microsoft.com/office/powerpoint/2010/main" val="34960358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contenido 2"/>
          <p:cNvSpPr>
            <a:spLocks noGrp="1"/>
          </p:cNvSpPr>
          <p:nvPr>
            <p:ph idx="1"/>
          </p:nvPr>
        </p:nvSpPr>
        <p:spPr>
          <a:xfrm>
            <a:off x="471488" y="396815"/>
            <a:ext cx="5915025" cy="7839136"/>
          </a:xfrm>
        </p:spPr>
        <p:txBody>
          <a:bodyPr>
            <a:normAutofit lnSpcReduction="10000"/>
          </a:bodyPr>
          <a:lstStyle/>
          <a:p>
            <a:pPr marL="0" indent="0">
              <a:buNone/>
            </a:pPr>
            <a:r>
              <a:rPr lang="es-MX" dirty="0" smtClean="0"/>
              <a:t>Fuente de especies de los dinosaurios</a:t>
            </a:r>
          </a:p>
          <a:p>
            <a:r>
              <a:rPr lang="es-MX" sz="1400" b="1" dirty="0" smtClean="0"/>
              <a:t>Primera fuente</a:t>
            </a:r>
            <a:r>
              <a:rPr lang="es-MX" dirty="0" smtClean="0"/>
              <a:t>. </a:t>
            </a:r>
            <a:r>
              <a:rPr lang="es-MX" sz="1400" dirty="0" err="1">
                <a:ln w="0"/>
              </a:rPr>
              <a:t>Triceratops</a:t>
            </a:r>
            <a:r>
              <a:rPr lang="es-MX" sz="1400" dirty="0">
                <a:ln w="0"/>
              </a:rPr>
              <a:t>, </a:t>
            </a:r>
            <a:r>
              <a:rPr lang="es-MX" sz="1400" dirty="0" err="1">
                <a:ln w="0"/>
              </a:rPr>
              <a:t>Brontosaurus</a:t>
            </a:r>
            <a:r>
              <a:rPr lang="es-MX" sz="1400" dirty="0">
                <a:ln w="0"/>
              </a:rPr>
              <a:t>, </a:t>
            </a:r>
            <a:r>
              <a:rPr lang="es-MX" sz="1400" dirty="0" err="1">
                <a:ln w="0"/>
              </a:rPr>
              <a:t>Velociraptor</a:t>
            </a:r>
            <a:r>
              <a:rPr lang="es-MX" sz="1400" dirty="0">
                <a:ln w="0"/>
              </a:rPr>
              <a:t>, </a:t>
            </a:r>
            <a:r>
              <a:rPr lang="es-MX" sz="1400" dirty="0" err="1">
                <a:ln w="0"/>
              </a:rPr>
              <a:t>Stegosaurus</a:t>
            </a:r>
            <a:r>
              <a:rPr lang="es-MX" sz="1400" dirty="0">
                <a:ln w="0"/>
              </a:rPr>
              <a:t>, </a:t>
            </a:r>
            <a:r>
              <a:rPr lang="es-MX" sz="1400" dirty="0" err="1">
                <a:ln w="0"/>
              </a:rPr>
              <a:t>Anquilosaurio</a:t>
            </a:r>
            <a:r>
              <a:rPr lang="es-MX" sz="1400" dirty="0">
                <a:ln w="0"/>
              </a:rPr>
              <a:t>, </a:t>
            </a:r>
            <a:r>
              <a:rPr lang="es-MX" sz="1400" dirty="0" err="1">
                <a:ln w="0"/>
              </a:rPr>
              <a:t>Spinosaurus</a:t>
            </a:r>
            <a:r>
              <a:rPr lang="es-MX" sz="1400" dirty="0">
                <a:ln w="0"/>
              </a:rPr>
              <a:t>, Pterodáctilo, </a:t>
            </a:r>
            <a:r>
              <a:rPr lang="es-MX" sz="1400" dirty="0" err="1">
                <a:ln w="0"/>
              </a:rPr>
              <a:t>Plesiosaurio</a:t>
            </a:r>
            <a:r>
              <a:rPr lang="es-MX" sz="1400" dirty="0">
                <a:ln w="0"/>
              </a:rPr>
              <a:t>, </a:t>
            </a:r>
            <a:r>
              <a:rPr lang="es-MX" sz="1400" dirty="0" err="1">
                <a:ln w="0"/>
              </a:rPr>
              <a:t>Velafrons</a:t>
            </a:r>
            <a:r>
              <a:rPr lang="es-MX" sz="1400" dirty="0">
                <a:ln w="0"/>
              </a:rPr>
              <a:t>, </a:t>
            </a:r>
            <a:r>
              <a:rPr lang="es-MX" sz="1400" dirty="0" err="1">
                <a:ln w="0"/>
              </a:rPr>
              <a:t>Tyranosaurus-Rex</a:t>
            </a:r>
            <a:r>
              <a:rPr lang="es-MX" sz="1400" dirty="0">
                <a:ln w="0"/>
              </a:rPr>
              <a:t>.</a:t>
            </a:r>
          </a:p>
          <a:p>
            <a:r>
              <a:rPr lang="es-ES" sz="1400" b="1" dirty="0" smtClean="0"/>
              <a:t>Segunda fuente </a:t>
            </a:r>
            <a:r>
              <a:rPr lang="es-ES" sz="1200" dirty="0" smtClean="0"/>
              <a:t>imagen de museo del desierto.</a:t>
            </a:r>
          </a:p>
          <a:p>
            <a:endParaRPr lang="es-ES" sz="1200" dirty="0"/>
          </a:p>
          <a:p>
            <a:endParaRPr lang="es-ES" sz="1200" dirty="0" smtClean="0"/>
          </a:p>
          <a:p>
            <a:endParaRPr lang="es-ES" sz="1200" dirty="0"/>
          </a:p>
          <a:p>
            <a:endParaRPr lang="es-ES" sz="1200" dirty="0" smtClean="0"/>
          </a:p>
          <a:p>
            <a:endParaRPr lang="es-ES" sz="1200" dirty="0"/>
          </a:p>
          <a:p>
            <a:endParaRPr lang="es-ES" sz="1200" dirty="0" smtClean="0"/>
          </a:p>
          <a:p>
            <a:endParaRPr lang="es-ES" sz="1200" dirty="0"/>
          </a:p>
          <a:p>
            <a:endParaRPr lang="es-ES" sz="1200" dirty="0" smtClean="0"/>
          </a:p>
          <a:p>
            <a:endParaRPr lang="es-ES" sz="1200" dirty="0"/>
          </a:p>
          <a:p>
            <a:endParaRPr lang="es-ES" sz="1200" dirty="0" smtClean="0"/>
          </a:p>
          <a:p>
            <a:endParaRPr lang="es-ES" sz="1200" dirty="0" smtClean="0"/>
          </a:p>
          <a:p>
            <a:endParaRPr lang="es-ES" sz="1200" dirty="0"/>
          </a:p>
          <a:p>
            <a:endParaRPr lang="es-ES" sz="1200" dirty="0" smtClean="0"/>
          </a:p>
          <a:p>
            <a:endParaRPr lang="es-ES" sz="1200" dirty="0"/>
          </a:p>
          <a:p>
            <a:r>
              <a:rPr lang="es-ES" sz="1200" dirty="0" smtClean="0"/>
              <a:t>Tercera fuente. Guía del museo del desierto.</a:t>
            </a:r>
          </a:p>
          <a:p>
            <a:pPr marL="0" indent="0">
              <a:buNone/>
            </a:pPr>
            <a:r>
              <a:rPr lang="es-MX" sz="1200" dirty="0" smtClean="0"/>
              <a:t>Hace 65 millones de años, lo que hoy conocemos como el estado de </a:t>
            </a:r>
            <a:r>
              <a:rPr lang="es-MX" sz="1200" dirty="0"/>
              <a:t>C</a:t>
            </a:r>
            <a:r>
              <a:rPr lang="es-MX" sz="1200" dirty="0" smtClean="0"/>
              <a:t>oahuila, prácticamente estaba debajo del mar, llamado “Mar de Tetis”. Solo una pequeña parte de su extensión territorial estaba en la superficie, por lo cual se considero que tenia una gran variedad de especies. Se dice que también tenia un clima tropical, lo que propicio a generar especies </a:t>
            </a:r>
            <a:r>
              <a:rPr lang="es-MX" sz="1200" dirty="0" err="1" smtClean="0"/>
              <a:t>herviboras</a:t>
            </a:r>
            <a:r>
              <a:rPr lang="es-MX" sz="1200" dirty="0" smtClean="0"/>
              <a:t>.</a:t>
            </a:r>
            <a:endParaRPr lang="es-MX" sz="1200" dirty="0"/>
          </a:p>
          <a:p>
            <a:pPr marL="0" indent="0">
              <a:buNone/>
            </a:pPr>
            <a:r>
              <a:rPr lang="es-MX" sz="1200" dirty="0" smtClean="0"/>
              <a:t>Dentro de las cuales contamos con una gran gama de </a:t>
            </a:r>
            <a:r>
              <a:rPr lang="es-MX" sz="1200" dirty="0" err="1" smtClean="0"/>
              <a:t>hervivoros</a:t>
            </a:r>
            <a:r>
              <a:rPr lang="es-MX" sz="1200" dirty="0" smtClean="0"/>
              <a:t>, como lo son los </a:t>
            </a:r>
            <a:r>
              <a:rPr lang="es-MX" sz="1200" dirty="0" err="1" smtClean="0"/>
              <a:t>velafrons</a:t>
            </a:r>
            <a:r>
              <a:rPr lang="es-MX" sz="1200" dirty="0" smtClean="0"/>
              <a:t> </a:t>
            </a:r>
            <a:r>
              <a:rPr lang="es-MX" sz="1200" dirty="0" err="1" smtClean="0"/>
              <a:t>coahuilensis</a:t>
            </a:r>
            <a:r>
              <a:rPr lang="es-MX" sz="1200" dirty="0" smtClean="0"/>
              <a:t>, </a:t>
            </a:r>
            <a:r>
              <a:rPr lang="es-MX" sz="1200" dirty="0" err="1" smtClean="0"/>
              <a:t>sabinosauro</a:t>
            </a:r>
            <a:r>
              <a:rPr lang="es-MX" sz="1200" dirty="0" smtClean="0"/>
              <a:t>, </a:t>
            </a:r>
            <a:r>
              <a:rPr lang="es-MX" sz="1200" dirty="0" err="1" smtClean="0"/>
              <a:t>apatosauro</a:t>
            </a:r>
            <a:r>
              <a:rPr lang="es-MX" sz="1200" dirty="0" smtClean="0"/>
              <a:t>, </a:t>
            </a:r>
            <a:r>
              <a:rPr lang="es-MX" sz="1200" dirty="0" err="1" smtClean="0"/>
              <a:t>coahuilacetatos</a:t>
            </a:r>
            <a:r>
              <a:rPr lang="es-MX" sz="1200" dirty="0" smtClean="0"/>
              <a:t> </a:t>
            </a:r>
            <a:r>
              <a:rPr lang="es-MX" sz="1200" dirty="0" err="1" smtClean="0"/>
              <a:t>mangacuerna</a:t>
            </a:r>
            <a:r>
              <a:rPr lang="es-MX" sz="1200" dirty="0" smtClean="0"/>
              <a:t>, entre otros.</a:t>
            </a:r>
          </a:p>
          <a:p>
            <a:pPr marL="0" indent="0">
              <a:buNone/>
            </a:pPr>
            <a:r>
              <a:rPr lang="es-MX" sz="1200" dirty="0" err="1" smtClean="0"/>
              <a:t>Asi</a:t>
            </a:r>
            <a:r>
              <a:rPr lang="es-MX" sz="1200" dirty="0" smtClean="0"/>
              <a:t> mismo, algunos carnívoros, como el </a:t>
            </a:r>
            <a:r>
              <a:rPr lang="es-MX" sz="1200" dirty="0" err="1" smtClean="0"/>
              <a:t>muzquizopterix</a:t>
            </a:r>
            <a:r>
              <a:rPr lang="es-MX" sz="1200" dirty="0" smtClean="0"/>
              <a:t> </a:t>
            </a:r>
            <a:r>
              <a:rPr lang="es-MX" sz="1200" dirty="0" err="1" smtClean="0"/>
              <a:t>coahuilensis</a:t>
            </a:r>
            <a:r>
              <a:rPr lang="es-MX" sz="1200" dirty="0" smtClean="0"/>
              <a:t>, </a:t>
            </a:r>
            <a:r>
              <a:rPr lang="es-MX" sz="1200" dirty="0" err="1" smtClean="0"/>
              <a:t>quetzacoatlus</a:t>
            </a:r>
            <a:r>
              <a:rPr lang="es-MX" sz="1200" dirty="0" smtClean="0"/>
              <a:t> </a:t>
            </a:r>
            <a:r>
              <a:rPr lang="es-MX" sz="1200" dirty="0" err="1" smtClean="0"/>
              <a:t>northropi</a:t>
            </a:r>
            <a:r>
              <a:rPr lang="es-MX" sz="1200" dirty="0" smtClean="0"/>
              <a:t>, se dice que una especie que no </a:t>
            </a:r>
            <a:r>
              <a:rPr lang="es-MX" sz="1200" dirty="0" err="1" smtClean="0"/>
              <a:t>vivio</a:t>
            </a:r>
            <a:r>
              <a:rPr lang="es-MX" sz="1200" dirty="0" smtClean="0"/>
              <a:t> tal cual en el territorio </a:t>
            </a:r>
            <a:r>
              <a:rPr lang="es-MX" sz="1200" dirty="0" err="1" smtClean="0"/>
              <a:t>coahuilente</a:t>
            </a:r>
            <a:r>
              <a:rPr lang="es-MX" sz="1200" dirty="0" smtClean="0"/>
              <a:t>, pero aun </a:t>
            </a:r>
            <a:r>
              <a:rPr lang="es-MX" sz="1200" dirty="0" err="1" smtClean="0"/>
              <a:t>asi</a:t>
            </a:r>
            <a:r>
              <a:rPr lang="es-MX" sz="1200" dirty="0" smtClean="0"/>
              <a:t>, hacia migraciones dentro del mismo, era el </a:t>
            </a:r>
            <a:r>
              <a:rPr lang="es-MX" sz="1200" dirty="0" err="1" smtClean="0"/>
              <a:t>Tyrannosaurus</a:t>
            </a:r>
            <a:r>
              <a:rPr lang="es-MX" sz="1200" dirty="0" smtClean="0"/>
              <a:t> </a:t>
            </a:r>
            <a:r>
              <a:rPr lang="es-MX" sz="1200" dirty="0" err="1" smtClean="0"/>
              <a:t>rex</a:t>
            </a:r>
            <a:r>
              <a:rPr lang="es-MX" sz="1200" dirty="0" smtClean="0"/>
              <a:t>.</a:t>
            </a:r>
          </a:p>
          <a:p>
            <a:pPr marL="0" indent="0">
              <a:buNone/>
            </a:pPr>
            <a:r>
              <a:rPr lang="es-MX" sz="1200" dirty="0" smtClean="0"/>
              <a:t>El guía menciona, que algunas especies marinas tenían grandes dimensiones, como fue el </a:t>
            </a:r>
            <a:r>
              <a:rPr lang="es-MX" sz="1200" dirty="0" err="1" smtClean="0"/>
              <a:t>amonite</a:t>
            </a:r>
            <a:r>
              <a:rPr lang="es-MX" sz="1200" dirty="0" smtClean="0"/>
              <a:t> que esta al entrar al museo, muchos piensan que por su forma, el </a:t>
            </a:r>
            <a:r>
              <a:rPr lang="es-MX" sz="1200" dirty="0" err="1" smtClean="0"/>
              <a:t>amonite</a:t>
            </a:r>
            <a:r>
              <a:rPr lang="es-MX" sz="1200" dirty="0" smtClean="0"/>
              <a:t> era un caracol, pero lo que no sabia es que estaba mas emparentado con los calamares, ese </a:t>
            </a:r>
            <a:r>
              <a:rPr lang="es-MX" sz="1200" dirty="0" err="1" smtClean="0"/>
              <a:t>amonite</a:t>
            </a:r>
            <a:r>
              <a:rPr lang="es-MX" sz="1200" dirty="0" smtClean="0"/>
              <a:t> fue encontrado en </a:t>
            </a:r>
            <a:r>
              <a:rPr lang="es-MX" sz="1200" dirty="0" err="1" smtClean="0"/>
              <a:t>Jimenex</a:t>
            </a:r>
            <a:r>
              <a:rPr lang="es-MX" sz="1200" dirty="0" smtClean="0"/>
              <a:t> Coahuila. </a:t>
            </a:r>
          </a:p>
        </p:txBody>
      </p:sp>
      <p:pic>
        <p:nvPicPr>
          <p:cNvPr id="5" name="Imagen 4"/>
          <p:cNvPicPr>
            <a:picLocks noChangeAspect="1"/>
          </p:cNvPicPr>
          <p:nvPr/>
        </p:nvPicPr>
        <p:blipFill rotWithShape="1">
          <a:blip r:embed="rId2" cstate="print">
            <a:extLst>
              <a:ext uri="{28A0092B-C50C-407E-A947-70E740481C1C}">
                <a14:useLocalDpi xmlns:a14="http://schemas.microsoft.com/office/drawing/2010/main" val="0"/>
              </a:ext>
            </a:extLst>
          </a:blip>
          <a:srcRect l="15185" t="11250" b="25209"/>
          <a:stretch/>
        </p:blipFill>
        <p:spPr>
          <a:xfrm>
            <a:off x="635483" y="1771649"/>
            <a:ext cx="2431530" cy="3238500"/>
          </a:xfrm>
          <a:prstGeom prst="rect">
            <a:avLst/>
          </a:prstGeom>
        </p:spPr>
      </p:pic>
      <p:pic>
        <p:nvPicPr>
          <p:cNvPr id="6" name="Imagen 5"/>
          <p:cNvPicPr>
            <a:picLocks noChangeAspect="1"/>
          </p:cNvPicPr>
          <p:nvPr/>
        </p:nvPicPr>
        <p:blipFill rotWithShape="1">
          <a:blip r:embed="rId3" cstate="print">
            <a:extLst>
              <a:ext uri="{28A0092B-C50C-407E-A947-70E740481C1C}">
                <a14:useLocalDpi xmlns:a14="http://schemas.microsoft.com/office/drawing/2010/main" val="0"/>
              </a:ext>
            </a:extLst>
          </a:blip>
          <a:srcRect t="15443" r="20324" b="26223"/>
          <a:stretch/>
        </p:blipFill>
        <p:spPr>
          <a:xfrm>
            <a:off x="3429000" y="1846231"/>
            <a:ext cx="2372055" cy="3087379"/>
          </a:xfrm>
          <a:prstGeom prst="rect">
            <a:avLst/>
          </a:prstGeom>
        </p:spPr>
      </p:pic>
    </p:spTree>
    <p:extLst>
      <p:ext uri="{BB962C8B-B14F-4D97-AF65-F5344CB8AC3E}">
        <p14:creationId xmlns:p14="http://schemas.microsoft.com/office/powerpoint/2010/main" val="14874363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37" name="Imagen 122" descr="Imagen relaciona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62" y="319088"/>
            <a:ext cx="1222375" cy="90805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66"/>
          <p:cNvSpPr>
            <a:spLocks noChangeArrowheads="1"/>
          </p:cNvSpPr>
          <p:nvPr/>
        </p:nvSpPr>
        <p:spPr bwMode="auto">
          <a:xfrm>
            <a:off x="500063" y="304641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152352" rIns="91440" bIns="38088" numCol="1" anchor="ctr" anchorCtr="0" compatLnSpc="1">
            <a:prstTxWarp prst="textNoShape">
              <a:avLst/>
            </a:prstTxWarp>
            <a:spAutoFit/>
          </a:bodyPr>
          <a:lstStyle/>
          <a:p>
            <a:endParaRPr lang="en-US"/>
          </a:p>
        </p:txBody>
      </p:sp>
      <p:sp>
        <p:nvSpPr>
          <p:cNvPr id="6" name="Rectangle 67"/>
          <p:cNvSpPr>
            <a:spLocks noChangeArrowheads="1"/>
          </p:cNvSpPr>
          <p:nvPr/>
        </p:nvSpPr>
        <p:spPr bwMode="auto">
          <a:xfrm>
            <a:off x="864394" y="319088"/>
            <a:ext cx="6129337" cy="1177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3808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20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_tradnl"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Escuela Normal de Educación Preescolar</a:t>
            </a: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1" i="0" u="none" strike="noStrike" cap="none" normalizeH="0" baseline="0" dirty="0" smtClean="0">
                <a:ln>
                  <a:noFill/>
                </a:ln>
                <a:solidFill>
                  <a:schemeClr val="tx1"/>
                </a:solidFill>
                <a:effectLst/>
                <a:ea typeface="Times New Roman" panose="02020603050405020304" pitchFamily="18" charset="0"/>
              </a:rPr>
              <a:t>             </a:t>
            </a:r>
            <a:r>
              <a:rPr kumimoji="0" lang="es-ES_tradnl" sz="12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Materia Educación  Histórica en el Aula   4° Semestre</a:t>
            </a:r>
            <a:endParaRPr kumimoji="0" lang="es-ES_tradnl"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200" b="0" i="0" u="none" strike="noStrike" cap="none" normalizeH="0" baseline="0" dirty="0" smtClean="0">
                <a:ln>
                  <a:noFill/>
                </a:ln>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kumimoji="0" lang="es-ES_tradnl"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Escala de estimación de evaluación para unidad  1° </a:t>
            </a:r>
            <a:endParaRPr kumimoji="0" lang="es-ES_tradnl"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9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                                                  Fichas de conceptos históricos de primer y segundo orden</a:t>
            </a:r>
            <a:endParaRPr kumimoji="0" lang="es-ES_tradnl" sz="16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ea typeface="Times New Roman" panose="02020603050405020304" pitchFamily="18" charset="0"/>
              </a:rPr>
              <a:t>            </a:t>
            </a:r>
            <a:r>
              <a:rPr kumimoji="0" lang="es-ES_tradnl" sz="11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                        Ponderación:          </a:t>
            </a:r>
            <a:endParaRPr kumimoji="0" lang="es-ES_tradnl" sz="1800" b="0" i="0" u="none" strike="noStrike" cap="none" normalizeH="0" baseline="0" dirty="0" smtClean="0">
              <a:ln>
                <a:noFill/>
              </a:ln>
              <a:solidFill>
                <a:schemeClr val="tx1"/>
              </a:solidFill>
              <a:effectLst/>
              <a:latin typeface="Arial" panose="020B0604020202020204" pitchFamily="34" charset="0"/>
            </a:endParaRPr>
          </a:p>
        </p:txBody>
      </p:sp>
      <p:sp>
        <p:nvSpPr>
          <p:cNvPr id="7" name="Rectangle 68"/>
          <p:cNvSpPr>
            <a:spLocks noChangeArrowheads="1"/>
          </p:cNvSpPr>
          <p:nvPr/>
        </p:nvSpPr>
        <p:spPr bwMode="auto">
          <a:xfrm>
            <a:off x="500062" y="2036763"/>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Deficiente         </a:t>
            </a:r>
            <a:endParaRPr kumimoji="0" lang="es-ES_tradnl" sz="1800" b="0" i="0" u="none" strike="noStrike" cap="none" normalizeH="0" baseline="0" dirty="0" smtClean="0">
              <a:ln>
                <a:noFill/>
              </a:ln>
              <a:solidFill>
                <a:schemeClr val="tx1"/>
              </a:solidFill>
              <a:effectLst/>
              <a:latin typeface="Arial" panose="020B0604020202020204" pitchFamily="34" charset="0"/>
            </a:endParaRPr>
          </a:p>
        </p:txBody>
      </p:sp>
      <p:sp>
        <p:nvSpPr>
          <p:cNvPr id="10" name="Rectangle 71"/>
          <p:cNvSpPr>
            <a:spLocks noChangeArrowheads="1"/>
          </p:cNvSpPr>
          <p:nvPr/>
        </p:nvSpPr>
        <p:spPr bwMode="auto">
          <a:xfrm>
            <a:off x="500063" y="4132263"/>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100" b="0" i="0" u="none" strike="noStrike" cap="none" normalizeH="0" baseline="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endParaRPr kumimoji="0" lang="es-ES_tradnl" sz="1800" b="0" i="0" u="none" strike="noStrike" cap="none" normalizeH="0" baseline="0" smtClean="0">
              <a:ln>
                <a:noFill/>
              </a:ln>
              <a:solidFill>
                <a:schemeClr val="tx1"/>
              </a:solidFill>
              <a:effectLst/>
              <a:latin typeface="Arial" panose="020B0604020202020204" pitchFamily="34" charset="0"/>
            </a:endParaRPr>
          </a:p>
        </p:txBody>
      </p:sp>
      <p:sp>
        <p:nvSpPr>
          <p:cNvPr id="11" name="Rectangle 72"/>
          <p:cNvSpPr>
            <a:spLocks noChangeArrowheads="1"/>
          </p:cNvSpPr>
          <p:nvPr/>
        </p:nvSpPr>
        <p:spPr bwMode="auto">
          <a:xfrm>
            <a:off x="1239837" y="2178051"/>
            <a:ext cx="6858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_tradnl" sz="11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Maestro Narciso Rodríguez Espinosa                                 Febrero 2019</a:t>
            </a:r>
            <a:endParaRPr kumimoji="0" lang="en-US" sz="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anose="020B0604020202020204" pitchFamily="34" charset="0"/>
            </a:endParaRPr>
          </a:p>
        </p:txBody>
      </p:sp>
      <p:pic>
        <p:nvPicPr>
          <p:cNvPr id="15" name="Imagen 14"/>
          <p:cNvPicPr>
            <a:picLocks noChangeAspect="1"/>
          </p:cNvPicPr>
          <p:nvPr/>
        </p:nvPicPr>
        <p:blipFill rotWithShape="1">
          <a:blip r:embed="rId4"/>
          <a:srcRect l="31113" t="21613" r="30234" b="12240"/>
          <a:stretch/>
        </p:blipFill>
        <p:spPr>
          <a:xfrm>
            <a:off x="385762" y="2846389"/>
            <a:ext cx="6184199" cy="5949948"/>
          </a:xfrm>
          <a:prstGeom prst="rect">
            <a:avLst/>
          </a:prstGeom>
        </p:spPr>
      </p:pic>
      <p:pic>
        <p:nvPicPr>
          <p:cNvPr id="16" name="Imagen 15"/>
          <p:cNvPicPr>
            <a:picLocks noChangeAspect="1"/>
          </p:cNvPicPr>
          <p:nvPr/>
        </p:nvPicPr>
        <p:blipFill rotWithShape="1">
          <a:blip r:embed="rId5"/>
          <a:srcRect l="37408" t="33854" r="31406" b="58334"/>
          <a:stretch/>
        </p:blipFill>
        <p:spPr>
          <a:xfrm>
            <a:off x="1449035" y="2282826"/>
            <a:ext cx="4057651" cy="571500"/>
          </a:xfrm>
          <a:prstGeom prst="rect">
            <a:avLst/>
          </a:prstGeom>
        </p:spPr>
      </p:pic>
    </p:spTree>
    <p:extLst>
      <p:ext uri="{BB962C8B-B14F-4D97-AF65-F5344CB8AC3E}">
        <p14:creationId xmlns:p14="http://schemas.microsoft.com/office/powerpoint/2010/main" val="4251018403"/>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115</TotalTime>
  <Words>1064</Words>
  <Application>Microsoft Office PowerPoint</Application>
  <PresentationFormat>Carta (216 x 279 mm)</PresentationFormat>
  <Paragraphs>101</Paragraphs>
  <Slides>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6</vt:i4>
      </vt:variant>
    </vt:vector>
  </HeadingPairs>
  <TitlesOfParts>
    <vt:vector size="12" baseType="lpstr">
      <vt:lpstr>Arial</vt:lpstr>
      <vt:lpstr>Calibri</vt:lpstr>
      <vt:lpstr>Calibri Light</vt:lpstr>
      <vt:lpstr>Times New Roman</vt:lpstr>
      <vt:lpstr>Verdana</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karla garcia</dc:creator>
  <cp:lastModifiedBy>karla garcia</cp:lastModifiedBy>
  <cp:revision>13</cp:revision>
  <dcterms:created xsi:type="dcterms:W3CDTF">2019-03-16T22:43:56Z</dcterms:created>
  <dcterms:modified xsi:type="dcterms:W3CDTF">2019-03-17T00:39:28Z</dcterms:modified>
</cp:coreProperties>
</file>