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80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6D36-1F49-4725-9221-F738158F4424}" type="datetimeFigureOut">
              <a:rPr lang="es-MX" smtClean="0"/>
              <a:t>14/03/2019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E033-6C3F-430E-9820-7056FD4EE4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1099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6D36-1F49-4725-9221-F738158F4424}" type="datetimeFigureOut">
              <a:rPr lang="es-MX" smtClean="0"/>
              <a:t>14/03/2019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E033-6C3F-430E-9820-7056FD4EE4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8043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6D36-1F49-4725-9221-F738158F4424}" type="datetimeFigureOut">
              <a:rPr lang="es-MX" smtClean="0"/>
              <a:t>14/03/2019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E033-6C3F-430E-9820-7056FD4EE4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802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6D36-1F49-4725-9221-F738158F4424}" type="datetimeFigureOut">
              <a:rPr lang="es-MX" smtClean="0"/>
              <a:t>14/03/2019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E033-6C3F-430E-9820-7056FD4EE4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4116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6D36-1F49-4725-9221-F738158F4424}" type="datetimeFigureOut">
              <a:rPr lang="es-MX" smtClean="0"/>
              <a:t>14/03/2019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E033-6C3F-430E-9820-7056FD4EE4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4907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6D36-1F49-4725-9221-F738158F4424}" type="datetimeFigureOut">
              <a:rPr lang="es-MX" smtClean="0"/>
              <a:t>14/03/2019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E033-6C3F-430E-9820-7056FD4EE4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4046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6D36-1F49-4725-9221-F738158F4424}" type="datetimeFigureOut">
              <a:rPr lang="es-MX" smtClean="0"/>
              <a:t>14/03/2019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E033-6C3F-430E-9820-7056FD4EE4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541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6D36-1F49-4725-9221-F738158F4424}" type="datetimeFigureOut">
              <a:rPr lang="es-MX" smtClean="0"/>
              <a:t>14/03/2019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E033-6C3F-430E-9820-7056FD4EE4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5618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6D36-1F49-4725-9221-F738158F4424}" type="datetimeFigureOut">
              <a:rPr lang="es-MX" smtClean="0"/>
              <a:t>14/03/2019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E033-6C3F-430E-9820-7056FD4EE4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9234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6D36-1F49-4725-9221-F738158F4424}" type="datetimeFigureOut">
              <a:rPr lang="es-MX" smtClean="0"/>
              <a:t>14/03/2019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E033-6C3F-430E-9820-7056FD4EE4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482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6D36-1F49-4725-9221-F738158F4424}" type="datetimeFigureOut">
              <a:rPr lang="es-MX" smtClean="0"/>
              <a:t>14/03/2019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E033-6C3F-430E-9820-7056FD4EE4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747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C6D36-1F49-4725-9221-F738158F4424}" type="datetimeFigureOut">
              <a:rPr lang="es-MX" smtClean="0"/>
              <a:t>14/03/2019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0E033-6C3F-430E-9820-7056FD4EE4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740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31642" y="1299984"/>
            <a:ext cx="6858000" cy="7171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1413" algn="l"/>
              </a:tabLst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ESCUELA NORMAL DE EDUCACION PREESCOLAR 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1413" algn="l"/>
              </a:tabLst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Licenciatura en educaci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preescolar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1413" algn="l"/>
              </a:tabLst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1413" algn="l"/>
              </a:tabLst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Materia: Educación</a:t>
            </a:r>
            <a:r>
              <a:rPr kumimoji="0" lang="es-MX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histórica en el aula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1413" algn="l"/>
              </a:tabLst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Maestro:</a:t>
            </a:r>
            <a:r>
              <a:rPr kumimoji="0" lang="es-MX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Narciso Rodríguez Espinosa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1413" algn="l"/>
              </a:tabLst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Alumna: F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tima </a:t>
            </a:r>
            <a:r>
              <a:rPr kumimoji="0" lang="es-MX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Araminda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Garc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Samaniego     Grado: 2       Secci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n: 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1413" algn="l"/>
              </a:tabLst>
            </a:pPr>
            <a:endParaRPr lang="es-MX" sz="20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1413" algn="l"/>
              </a:tabLst>
            </a:pP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1413" algn="l"/>
              </a:tabLst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-CONSULTA –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1413" algn="l"/>
              </a:tabLst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La historia en la educación básica: referentes para su análisis.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1413" algn="l"/>
              </a:tabLst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Competencias: 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951413" algn="l"/>
              </a:tabLst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Asume la historia como forma específica de conocimiento con su propia lógica, nociones, objetos de estudio, fuentes, mecanismos de corroboración y validación; a través de una aproximación al trabajo del historiador.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951413" algn="l"/>
              </a:tabLst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Asume que la educación histórica se centra en el desarrollo del pensamiento histórico y el aprendizaje de la historia en los alumnos a partir del trabajo con fuentes primarias.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951413" algn="l"/>
              </a:tabLst>
            </a:pPr>
            <a:endParaRPr lang="es-MX" sz="20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951413" algn="l"/>
              </a:tabLst>
            </a:pP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1413" algn="l"/>
              </a:tabLst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15/10/2018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2165" y="0"/>
            <a:ext cx="1836954" cy="1366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5353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800" dirty="0" smtClean="0">
                <a:solidFill>
                  <a:schemeClr val="accent5">
                    <a:lumMod val="75000"/>
                  </a:schemeClr>
                </a:solidFill>
                <a:latin typeface="Century Gothic" pitchFamily="34" charset="0"/>
              </a:rPr>
              <a:t>Primer orden</a:t>
            </a:r>
            <a:r>
              <a:rPr lang="es-MX" dirty="0" smtClean="0">
                <a:latin typeface="Century Gothic" pitchFamily="34" charset="0"/>
              </a:rPr>
              <a:t/>
            </a:r>
            <a:br>
              <a:rPr lang="es-MX" dirty="0" smtClean="0">
                <a:latin typeface="Century Gothic" pitchFamily="34" charset="0"/>
              </a:rPr>
            </a:br>
            <a:r>
              <a:rPr lang="es-MX" dirty="0" smtClean="0">
                <a:latin typeface="Century Gothic" pitchFamily="34" charset="0"/>
              </a:rPr>
              <a:t>Juguetes mexicanos</a:t>
            </a:r>
            <a:endParaRPr lang="es-MX" dirty="0">
              <a:latin typeface="Century Gothic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32656" y="1691680"/>
            <a:ext cx="6172200" cy="6034617"/>
          </a:xfrm>
        </p:spPr>
        <p:txBody>
          <a:bodyPr/>
          <a:lstStyle/>
          <a:p>
            <a:pPr marL="0" indent="0">
              <a:buNone/>
            </a:pPr>
            <a:r>
              <a:rPr lang="es-MX" sz="2400" dirty="0" smtClean="0">
                <a:latin typeface="Century Gothic" pitchFamily="34" charset="0"/>
              </a:rPr>
              <a:t>El Juguete tradicional mexicano es una expresión representativa de la cultura mexicana. En su mayoría, éstos son elaborados artesanalmente a base de madera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endParaRPr lang="es-MX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81939"/>
              </p:ext>
            </p:extLst>
          </p:nvPr>
        </p:nvGraphicFramePr>
        <p:xfrm>
          <a:off x="188640" y="3851920"/>
          <a:ext cx="6453400" cy="2621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2773"/>
                <a:gridCol w="3739310"/>
                <a:gridCol w="1661317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Nombre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Actividad</a:t>
                      </a:r>
                      <a:endParaRPr lang="es-MX" sz="2000" b="1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Aprendizaje esperado</a:t>
                      </a:r>
                      <a:endParaRPr lang="es-MX" sz="1400" b="1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68580" marR="68580"/>
                </a:tc>
              </a:tr>
              <a:tr h="1957594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itchFamily="34" charset="0"/>
                        </a:rPr>
                        <a:t>Invitado</a:t>
                      </a:r>
                      <a:r>
                        <a:rPr lang="es-MX" sz="1600" baseline="0" dirty="0" smtClean="0">
                          <a:latin typeface="Century Gothic" pitchFamily="34" charset="0"/>
                        </a:rPr>
                        <a:t> especial</a:t>
                      </a:r>
                      <a:endParaRPr lang="es-MX" sz="1600" dirty="0">
                        <a:latin typeface="Century Gothic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smtClean="0">
                          <a:latin typeface="Century Gothic" pitchFamily="34" charset="0"/>
                        </a:rPr>
                        <a:t>I: </a:t>
                      </a:r>
                      <a:r>
                        <a:rPr lang="es-MX" sz="1200" b="0" dirty="0" smtClean="0">
                          <a:latin typeface="Century Gothic" pitchFamily="34" charset="0"/>
                        </a:rPr>
                        <a:t>Sentando en el suelo escucha</a:t>
                      </a:r>
                      <a:r>
                        <a:rPr lang="es-MX" sz="1200" b="0" baseline="0" dirty="0" smtClean="0">
                          <a:latin typeface="Century Gothic" pitchFamily="34" charset="0"/>
                        </a:rPr>
                        <a:t> indicaciones (Hoy les traje un invitado muy especial que tal vez uno de ustedes conozca y les viene a platicar como jugaba cuando tenia su edad, quiero que lo escuchemos con mucha atención) </a:t>
                      </a:r>
                      <a:endParaRPr lang="es-MX" sz="1200" b="0" dirty="0" smtClean="0">
                        <a:latin typeface="Century Gothic" pitchFamily="34" charset="0"/>
                      </a:endParaRPr>
                    </a:p>
                    <a:p>
                      <a:pPr algn="l"/>
                      <a:r>
                        <a:rPr lang="es-MX" sz="1200" b="1" dirty="0" smtClean="0">
                          <a:latin typeface="Century Gothic" pitchFamily="34" charset="0"/>
                        </a:rPr>
                        <a:t>D:</a:t>
                      </a:r>
                      <a:r>
                        <a:rPr lang="es-MX" sz="1200" b="0" dirty="0" smtClean="0">
                          <a:latin typeface="Century Gothic" pitchFamily="34" charset="0"/>
                        </a:rPr>
                        <a:t>Escucha las historias</a:t>
                      </a:r>
                      <a:r>
                        <a:rPr lang="es-MX" sz="1200" b="0" baseline="0" dirty="0" smtClean="0">
                          <a:latin typeface="Century Gothic" pitchFamily="34" charset="0"/>
                        </a:rPr>
                        <a:t> del invitado </a:t>
                      </a:r>
                      <a:endParaRPr lang="es-MX" sz="1200" b="0" dirty="0" smtClean="0">
                        <a:latin typeface="Century Gothic" pitchFamily="34" charset="0"/>
                      </a:endParaRPr>
                    </a:p>
                    <a:p>
                      <a:r>
                        <a:rPr lang="es-MX" sz="1200" b="1" dirty="0" smtClean="0">
                          <a:latin typeface="Century Gothic" pitchFamily="34" charset="0"/>
                        </a:rPr>
                        <a:t>C: </a:t>
                      </a:r>
                      <a:r>
                        <a:rPr lang="es-MX" sz="1200" b="0" dirty="0" smtClean="0">
                          <a:latin typeface="Century Gothic" pitchFamily="34" charset="0"/>
                        </a:rPr>
                        <a:t>Responde</a:t>
                      </a:r>
                      <a:r>
                        <a:rPr lang="es-MX" sz="1200" b="0" baseline="0" dirty="0" smtClean="0">
                          <a:latin typeface="Century Gothic" pitchFamily="34" charset="0"/>
                        </a:rPr>
                        <a:t> cuestionamientos (¿Qué fue lo que entendieron? ¿Cómo jugaba? ¿Con cual juguete les gustaría jugar?) </a:t>
                      </a:r>
                      <a:endParaRPr lang="es-MX" sz="1200" b="0" dirty="0" smtClean="0">
                        <a:latin typeface="Century Gothic" pitchFamily="34" charset="0"/>
                      </a:endParaRPr>
                    </a:p>
                    <a:p>
                      <a:endParaRPr lang="es-MX" sz="1200" b="0" dirty="0" smtClean="0">
                        <a:latin typeface="Century Gothic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Century Gothic" pitchFamily="34" charset="0"/>
                        </a:rPr>
                        <a:t>Explica algunos cambios en costumbres y formas de vida en su entorno inmediato, usando diversas fuentes de información. </a:t>
                      </a:r>
                      <a:endParaRPr lang="es-MX" sz="2000" dirty="0" smtClean="0">
                        <a:latin typeface="Century Gothic" pitchFamily="34" charset="0"/>
                      </a:endParaRPr>
                    </a:p>
                  </a:txBody>
                  <a:tcPr marL="68580" marR="68580"/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50615">
            <a:off x="3016863" y="6559774"/>
            <a:ext cx="3600413" cy="241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5280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32656" y="-180528"/>
            <a:ext cx="6172200" cy="1524000"/>
          </a:xfrm>
        </p:spPr>
        <p:txBody>
          <a:bodyPr/>
          <a:lstStyle/>
          <a:p>
            <a:r>
              <a:rPr lang="es-MX" sz="2800" dirty="0" smtClean="0">
                <a:solidFill>
                  <a:schemeClr val="accent5">
                    <a:lumMod val="75000"/>
                  </a:schemeClr>
                </a:solidFill>
                <a:latin typeface="Century Gothic" pitchFamily="34" charset="0"/>
              </a:rPr>
              <a:t>Segundo orden</a:t>
            </a:r>
            <a:r>
              <a:rPr lang="es-MX" dirty="0" smtClean="0">
                <a:latin typeface="Century Gothic" pitchFamily="34" charset="0"/>
              </a:rPr>
              <a:t/>
            </a:r>
            <a:br>
              <a:rPr lang="es-MX" dirty="0" smtClean="0">
                <a:latin typeface="Century Gothic" pitchFamily="34" charset="0"/>
              </a:rPr>
            </a:br>
            <a:r>
              <a:rPr lang="es-MX" dirty="0" smtClean="0">
                <a:latin typeface="Century Gothic" pitchFamily="34" charset="0"/>
              </a:rPr>
              <a:t>Balero</a:t>
            </a:r>
            <a:endParaRPr lang="es-MX" dirty="0">
              <a:latin typeface="Century Gothic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0648" y="1115616"/>
            <a:ext cx="6172200" cy="6034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dirty="0">
                <a:latin typeface="Century Gothic" pitchFamily="34" charset="0"/>
              </a:rPr>
              <a:t>J</a:t>
            </a:r>
            <a:r>
              <a:rPr lang="es-MX" sz="2400" dirty="0" smtClean="0">
                <a:latin typeface="Century Gothic" pitchFamily="34" charset="0"/>
              </a:rPr>
              <a:t>uguete de malabares compuesto de un tallo, generalmente de madera, unido por una cuerda a una bola horadada por uno o varios agujeros de un diámetro ajustado al tallo. El objetivo del juego es hacer incrustar un eje delgado del tallo al hueco del mazo.</a:t>
            </a:r>
            <a:endParaRPr lang="es-MX" sz="2400" dirty="0">
              <a:latin typeface="Century Gothic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258092"/>
              </p:ext>
            </p:extLst>
          </p:nvPr>
        </p:nvGraphicFramePr>
        <p:xfrm>
          <a:off x="332656" y="3923928"/>
          <a:ext cx="6258242" cy="350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7683"/>
                <a:gridCol w="3332533"/>
                <a:gridCol w="1708026"/>
              </a:tblGrid>
              <a:tr h="496065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>
                          <a:latin typeface="Century Gothic" pitchFamily="34" charset="0"/>
                        </a:rPr>
                        <a:t>Nombre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smtClean="0">
                          <a:latin typeface="Century Gothic" pitchFamily="34" charset="0"/>
                        </a:rPr>
                        <a:t>Actividad</a:t>
                      </a:r>
                      <a:endParaRPr lang="es-MX" sz="2000" b="1" dirty="0" smtClean="0">
                        <a:latin typeface="Century Gothic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s-MX" b="1" dirty="0" smtClean="0">
                          <a:latin typeface="Century Gothic" pitchFamily="34" charset="0"/>
                        </a:rPr>
                        <a:t>Aprendizaje esperado</a:t>
                      </a:r>
                      <a:endParaRPr lang="es-MX" b="1" dirty="0">
                        <a:latin typeface="Century Gothic" pitchFamily="34" charset="0"/>
                      </a:endParaRPr>
                    </a:p>
                  </a:txBody>
                  <a:tcPr marL="68580" marR="68580"/>
                </a:tc>
              </a:tr>
              <a:tr h="77855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itchFamily="34" charset="0"/>
                        </a:rPr>
                        <a:t>Taller balero</a:t>
                      </a:r>
                      <a:endParaRPr lang="es-MX" sz="1600" dirty="0">
                        <a:latin typeface="Century Gothic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Century Gothic" pitchFamily="34" charset="0"/>
                        </a:rPr>
                        <a:t>I: </a:t>
                      </a:r>
                      <a:r>
                        <a:rPr lang="es-MX" sz="1400" b="0" dirty="0" smtClean="0">
                          <a:latin typeface="Century Gothic" pitchFamily="34" charset="0"/>
                        </a:rPr>
                        <a:t>Escucha indicaciones</a:t>
                      </a:r>
                      <a:r>
                        <a:rPr lang="es-MX" sz="1400" b="0" baseline="0" dirty="0" smtClean="0">
                          <a:latin typeface="Century Gothic" pitchFamily="34" charset="0"/>
                        </a:rPr>
                        <a:t> (Haremos una balero ¿Recuerdan como eran los baleros?</a:t>
                      </a:r>
                      <a:endParaRPr lang="es-MX" sz="1400" b="1" dirty="0" smtClean="0">
                        <a:latin typeface="Century Gothic" pitchFamily="34" charset="0"/>
                      </a:endParaRPr>
                    </a:p>
                    <a:p>
                      <a:r>
                        <a:rPr lang="es-MX" sz="1400" b="1" dirty="0" smtClean="0">
                          <a:latin typeface="Century Gothic" pitchFamily="34" charset="0"/>
                        </a:rPr>
                        <a:t>D: </a:t>
                      </a:r>
                      <a:r>
                        <a:rPr lang="es-MX" sz="1400" b="0" dirty="0" smtClean="0">
                          <a:latin typeface="Century Gothic" pitchFamily="34" charset="0"/>
                        </a:rPr>
                        <a:t>Realiza</a:t>
                      </a:r>
                      <a:r>
                        <a:rPr lang="es-MX" sz="1400" b="0" baseline="0" dirty="0" smtClean="0">
                          <a:latin typeface="Century Gothic" pitchFamily="34" charset="0"/>
                        </a:rPr>
                        <a:t> un balero siguiendo las instrucciones que dice la educadora</a:t>
                      </a:r>
                    </a:p>
                    <a:p>
                      <a:r>
                        <a:rPr lang="es-MX" sz="1400" b="1" baseline="0" dirty="0" smtClean="0">
                          <a:latin typeface="Century Gothic" pitchFamily="34" charset="0"/>
                        </a:rPr>
                        <a:t>Paso 1:  </a:t>
                      </a:r>
                      <a:r>
                        <a:rPr lang="es-MX" sz="1400" b="0" baseline="0" dirty="0" smtClean="0">
                          <a:latin typeface="Century Gothic" pitchFamily="34" charset="0"/>
                        </a:rPr>
                        <a:t>Atraviesa la perforaciones  con el estambre</a:t>
                      </a:r>
                    </a:p>
                    <a:p>
                      <a:r>
                        <a:rPr lang="es-MX" sz="1400" b="1" baseline="0" dirty="0" smtClean="0">
                          <a:latin typeface="Century Gothic" pitchFamily="34" charset="0"/>
                        </a:rPr>
                        <a:t>Paso 2: </a:t>
                      </a:r>
                      <a:r>
                        <a:rPr lang="es-MX" sz="1400" b="0" baseline="0" dirty="0" smtClean="0">
                          <a:latin typeface="Century Gothic" pitchFamily="34" charset="0"/>
                        </a:rPr>
                        <a:t>Une las dos tapas con silicón frio</a:t>
                      </a:r>
                    </a:p>
                    <a:p>
                      <a:r>
                        <a:rPr lang="es-MX" sz="1400" b="1" dirty="0" smtClean="0">
                          <a:latin typeface="Century Gothic" pitchFamily="34" charset="0"/>
                        </a:rPr>
                        <a:t>Paso</a:t>
                      </a:r>
                      <a:r>
                        <a:rPr lang="es-MX" sz="1400" b="1" baseline="0" dirty="0" smtClean="0">
                          <a:latin typeface="Century Gothic" pitchFamily="34" charset="0"/>
                        </a:rPr>
                        <a:t> 3: </a:t>
                      </a:r>
                      <a:r>
                        <a:rPr lang="es-MX" sz="1400" b="0" baseline="0" dirty="0" smtClean="0">
                          <a:latin typeface="Century Gothic" pitchFamily="34" charset="0"/>
                        </a:rPr>
                        <a:t>Decora la botella </a:t>
                      </a:r>
                      <a:endParaRPr lang="es-MX" sz="1400" b="0" dirty="0" smtClean="0">
                        <a:latin typeface="Century Gothic" pitchFamily="34" charset="0"/>
                      </a:endParaRPr>
                    </a:p>
                    <a:p>
                      <a:r>
                        <a:rPr lang="es-MX" sz="1400" b="1" dirty="0" smtClean="0">
                          <a:latin typeface="Century Gothic" pitchFamily="34" charset="0"/>
                        </a:rPr>
                        <a:t>C:</a:t>
                      </a:r>
                      <a:r>
                        <a:rPr lang="es-MX" sz="1400" b="1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s-MX" sz="1400" b="0" baseline="0" dirty="0" smtClean="0">
                          <a:latin typeface="Century Gothic" pitchFamily="34" charset="0"/>
                        </a:rPr>
                        <a:t>Responde cuestionamientos ( ¿Qué se les dificulto mas? ¿Qué hicimos primero?)</a:t>
                      </a:r>
                      <a:endParaRPr lang="es-MX" sz="1400" b="1" dirty="0" smtClean="0">
                        <a:latin typeface="Century Gothic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Century Gothic" pitchFamily="34" charset="0"/>
                        </a:rPr>
                        <a:t>Da instrucciones para organizar y realizar diversas actividades en juegos y para armar objetos. </a:t>
                      </a:r>
                    </a:p>
                    <a:p>
                      <a:endParaRPr lang="es-MX" sz="2400" dirty="0"/>
                    </a:p>
                  </a:txBody>
                  <a:tcPr marL="68580" marR="68580"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18"/>
          <a:stretch/>
        </p:blipFill>
        <p:spPr bwMode="auto">
          <a:xfrm>
            <a:off x="4641930" y="6876256"/>
            <a:ext cx="2216069" cy="2267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3694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32656" y="-180528"/>
            <a:ext cx="6172200" cy="1524000"/>
          </a:xfrm>
        </p:spPr>
        <p:txBody>
          <a:bodyPr/>
          <a:lstStyle/>
          <a:p>
            <a:r>
              <a:rPr lang="es-MX" sz="2400" dirty="0" smtClean="0">
                <a:solidFill>
                  <a:schemeClr val="accent5">
                    <a:lumMod val="75000"/>
                  </a:schemeClr>
                </a:solidFill>
                <a:latin typeface="Century Gothic" pitchFamily="34" charset="0"/>
              </a:rPr>
              <a:t>Segundo orden</a:t>
            </a:r>
            <a:r>
              <a:rPr lang="es-MX" dirty="0" smtClean="0">
                <a:latin typeface="Century Gothic" pitchFamily="34" charset="0"/>
              </a:rPr>
              <a:t/>
            </a:r>
            <a:br>
              <a:rPr lang="es-MX" dirty="0" smtClean="0">
                <a:latin typeface="Century Gothic" pitchFamily="34" charset="0"/>
              </a:rPr>
            </a:br>
            <a:r>
              <a:rPr lang="es-MX" dirty="0" smtClean="0">
                <a:latin typeface="Century Gothic" pitchFamily="34" charset="0"/>
              </a:rPr>
              <a:t>Trompo</a:t>
            </a:r>
            <a:endParaRPr lang="es-MX" dirty="0">
              <a:latin typeface="Century Gothic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32656" y="1043608"/>
            <a:ext cx="6172200" cy="6034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dirty="0" smtClean="0">
                <a:latin typeface="Century Gothic" pitchFamily="34" charset="0"/>
              </a:rPr>
              <a:t>Un trompo es un tipo de peonza que puede girar sobre una punta, sobre la que sitúa su centro gravitatorio de forma perpendicular al eje de giro, y se equilibra sobre un punto gracias a la velocidad angular, que permite el desarrollo del efecto giroscópico.</a:t>
            </a:r>
            <a:endParaRPr lang="es-MX" sz="2400" dirty="0">
              <a:latin typeface="Century Gothic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50386"/>
              </p:ext>
            </p:extLst>
          </p:nvPr>
        </p:nvGraphicFramePr>
        <p:xfrm>
          <a:off x="260648" y="3707904"/>
          <a:ext cx="6237312" cy="289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2773"/>
                <a:gridCol w="3739310"/>
                <a:gridCol w="1445229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>
                          <a:latin typeface="Century Gothic" pitchFamily="34" charset="0"/>
                        </a:rPr>
                        <a:t>Nombre</a:t>
                      </a:r>
                      <a:endParaRPr lang="es-MX" sz="1800" b="1" dirty="0" smtClean="0">
                        <a:latin typeface="Century Gothic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>
                          <a:latin typeface="Century Gothic" pitchFamily="34" charset="0"/>
                        </a:rPr>
                        <a:t>Actividad</a:t>
                      </a:r>
                      <a:endParaRPr lang="es-MX" sz="1800" b="1" dirty="0" smtClean="0">
                        <a:latin typeface="Century Gothic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s-MX" sz="1600" b="1" dirty="0" smtClean="0">
                          <a:latin typeface="Century Gothic" pitchFamily="34" charset="0"/>
                        </a:rPr>
                        <a:t>Aprendizaje esperado</a:t>
                      </a:r>
                      <a:endParaRPr lang="es-MX" sz="1600" b="1" dirty="0" smtClean="0">
                        <a:latin typeface="Century Gothic" pitchFamily="34" charset="0"/>
                      </a:endParaRPr>
                    </a:p>
                  </a:txBody>
                  <a:tcPr marL="68580" marR="68580"/>
                </a:tc>
              </a:tr>
              <a:tr h="2160240"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Century Gothic" pitchFamily="34" charset="0"/>
                        </a:rPr>
                        <a:t>Historia de los juguetes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Century Gothic" pitchFamily="34" charset="0"/>
                        </a:rPr>
                        <a:t>I:  </a:t>
                      </a:r>
                      <a:r>
                        <a:rPr lang="es-MX" sz="1400" b="0" dirty="0" smtClean="0">
                          <a:latin typeface="Century Gothic" pitchFamily="34" charset="0"/>
                        </a:rPr>
                        <a:t>Escucha</a:t>
                      </a:r>
                      <a:r>
                        <a:rPr lang="es-MX" sz="1400" b="0" baseline="0" dirty="0" smtClean="0">
                          <a:latin typeface="Century Gothic" pitchFamily="34" charset="0"/>
                        </a:rPr>
                        <a:t> instrucciones ( Les voy a mostrar algunas imágenes  de distintos juguetes antiguos mexicanos)</a:t>
                      </a:r>
                      <a:endParaRPr lang="es-MX" sz="1400" b="0" dirty="0" smtClean="0">
                        <a:latin typeface="Century Gothic" pitchFamily="34" charset="0"/>
                      </a:endParaRPr>
                    </a:p>
                    <a:p>
                      <a:r>
                        <a:rPr lang="es-MX" sz="1400" b="1" dirty="0" smtClean="0">
                          <a:latin typeface="Century Gothic" pitchFamily="34" charset="0"/>
                        </a:rPr>
                        <a:t>D: </a:t>
                      </a:r>
                      <a:r>
                        <a:rPr lang="es-MX" sz="1400" b="0" dirty="0" smtClean="0">
                          <a:latin typeface="Century Gothic" pitchFamily="34" charset="0"/>
                        </a:rPr>
                        <a:t>Observa las imágenes</a:t>
                      </a:r>
                      <a:r>
                        <a:rPr lang="es-MX" sz="1400" b="0" baseline="0" dirty="0" smtClean="0">
                          <a:latin typeface="Century Gothic" pitchFamily="34" charset="0"/>
                        </a:rPr>
                        <a:t> y r</a:t>
                      </a:r>
                      <a:r>
                        <a:rPr lang="es-MX" sz="1400" b="0" dirty="0" smtClean="0">
                          <a:latin typeface="Century Gothic" pitchFamily="34" charset="0"/>
                        </a:rPr>
                        <a:t>esponde cuestionamientos</a:t>
                      </a:r>
                      <a:r>
                        <a:rPr lang="es-MX" sz="1400" b="0" baseline="0" dirty="0" smtClean="0">
                          <a:latin typeface="Century Gothic" pitchFamily="34" charset="0"/>
                        </a:rPr>
                        <a:t> (¿Conocían estos juguetes? ¿Son iguales a los que ustedes tienen? </a:t>
                      </a:r>
                      <a:endParaRPr lang="es-MX" sz="1400" b="0" dirty="0" smtClean="0">
                        <a:latin typeface="Century Gothic" pitchFamily="34" charset="0"/>
                      </a:endParaRPr>
                    </a:p>
                    <a:p>
                      <a:r>
                        <a:rPr lang="es-MX" sz="1600" b="1" dirty="0" smtClean="0">
                          <a:latin typeface="Century Gothic" pitchFamily="34" charset="0"/>
                        </a:rPr>
                        <a:t>C:</a:t>
                      </a:r>
                      <a:r>
                        <a:rPr lang="es-MX" sz="1600" b="1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s-MX" sz="1600" b="0" baseline="0" dirty="0" smtClean="0">
                          <a:latin typeface="Century Gothic" pitchFamily="34" charset="0"/>
                        </a:rPr>
                        <a:t>Escuchan la explicación de como es cada juguete y como se juegan</a:t>
                      </a:r>
                      <a:endParaRPr lang="es-MX" sz="1600" b="0" dirty="0" smtClean="0">
                        <a:latin typeface="Century Gothic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Century Gothic" pitchFamily="34" charset="0"/>
                        </a:rPr>
                        <a:t>Explica algunos cambios en costumbres y formas de vida en su entorno inmediato, usando diversas fuentes de información. </a:t>
                      </a:r>
                    </a:p>
                  </a:txBody>
                  <a:tcPr marL="68580" marR="68580"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7" t="16730" r="41310" b="25972"/>
          <a:stretch/>
        </p:blipFill>
        <p:spPr bwMode="auto">
          <a:xfrm>
            <a:off x="0" y="6669934"/>
            <a:ext cx="2966932" cy="247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99163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2834</TotalTime>
  <Words>517</Words>
  <Application>Microsoft Office PowerPoint</Application>
  <PresentationFormat>Presentación en pantalla (4:3)</PresentationFormat>
  <Paragraphs>49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Primer orden Juguetes mexicanos</vt:lpstr>
      <vt:lpstr>Segundo orden Balero</vt:lpstr>
      <vt:lpstr>Segundo orden Trompo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Fatima</dc:creator>
  <cp:lastModifiedBy>Fatima</cp:lastModifiedBy>
  <cp:revision>7</cp:revision>
  <dcterms:created xsi:type="dcterms:W3CDTF">2019-03-15T04:22:59Z</dcterms:created>
  <dcterms:modified xsi:type="dcterms:W3CDTF">2019-03-17T03:37:03Z</dcterms:modified>
</cp:coreProperties>
</file>