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42C6"/>
    <a:srgbClr val="D3B5E9"/>
    <a:srgbClr val="FFE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>
        <p:scale>
          <a:sx n="44" d="100"/>
          <a:sy n="44" d="100"/>
        </p:scale>
        <p:origin x="-197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77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26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30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05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14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06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01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99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38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29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4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0EE0-E0B1-442C-AEA7-B5E735EEDA34}" type="datetimeFigureOut">
              <a:rPr lang="es-MX" smtClean="0"/>
              <a:t>16/03/2019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BD56-401D-45DB-BE38-20EC0EE16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22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25361"/>
            <a:ext cx="8712968" cy="69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Normal de Educación Preescolar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alibri" pitchFamily="34" charset="0"/>
                <a:cs typeface="Times New Roman" pitchFamily="18" charset="0"/>
              </a:rPr>
              <a:t>Virginia Libertad Reyna Hidalgo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alibri" pitchFamily="34" charset="0"/>
                <a:cs typeface="Times New Roman" pitchFamily="18" charset="0"/>
              </a:rPr>
              <a:t>2 A      N.L:17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alibri" pitchFamily="34" charset="0"/>
                <a:cs typeface="Times New Roman" pitchFamily="18" charset="0"/>
              </a:rPr>
              <a:t>Educación historia en el aula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alibri" pitchFamily="34" charset="0"/>
                <a:cs typeface="Times New Roman" pitchFamily="18" charset="0"/>
              </a:rPr>
              <a:t>Narciso Rodríguez Espinoza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>
              <a:latin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dirty="0"/>
              <a:t>UNIDAD DE APRENDIZAJE I. </a:t>
            </a:r>
            <a:endParaRPr lang="es-MX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dirty="0"/>
              <a:t>L</a:t>
            </a:r>
            <a:r>
              <a:rPr lang="es-MX" dirty="0" smtClean="0"/>
              <a:t>a historia en la educación básica: referentes para su análisis. </a:t>
            </a:r>
            <a:endParaRPr lang="es-MX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 smtClean="0">
                <a:latin typeface="Calibri" pitchFamily="34" charset="0"/>
                <a:cs typeface="Times New Roman" pitchFamily="18" charset="0"/>
              </a:rPr>
              <a:t>Competencias de la unidad: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Asume la historia como forma específica de conocimiento con su propia lógica, nociones, objetos de estudio, fuentes, mecanismos de corroboración y validación; a través de una aproximación al trabajo del historiador.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Asume que la educación histórica se centra en el desarrollo del pensamiento histórico y el aprendizaje de la historia en los alumnos a partir del trabajo con fuentes primarias.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n 1" descr="Descripción: Resultado de imagen para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499" y="553882"/>
            <a:ext cx="1532993" cy="1137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88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2000" r="-7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48243" y="214958"/>
            <a:ext cx="3168352" cy="5788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AR JULIAN" pitchFamily="2" charset="0"/>
              </a:rPr>
              <a:t>Profesión</a:t>
            </a:r>
            <a:endParaRPr lang="es-MX" sz="2800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AR JULIAN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28982" y="1177738"/>
            <a:ext cx="691276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latin typeface="Times New Roman" pitchFamily="18" charset="0"/>
                <a:cs typeface="Times New Roman" pitchFamily="18" charset="0"/>
              </a:rPr>
              <a:t>Concepto científico:</a:t>
            </a: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Actividad permanente que sirve de medio de vida y que determina el ingreso a un grupo profesional determinado.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 Actividad habitual de una persona, generalmente para la que se ha preparado, que, al ejercerla, tiene derecho a recibir una remuneración o salario.</a:t>
            </a:r>
            <a:endParaRPr lang="es-MX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(https</a:t>
            </a:r>
            <a:r>
              <a:rPr lang="es-MX" sz="900" dirty="0" smtClean="0"/>
              <a:t>://www.ecured.cu/Profesi%C3%B3n).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262559" y="2492896"/>
            <a:ext cx="69127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latin typeface="Times New Roman" pitchFamily="18" charset="0"/>
                <a:cs typeface="Times New Roman" pitchFamily="18" charset="0"/>
              </a:rPr>
              <a:t>Concepto niño:</a:t>
            </a:r>
            <a:endParaRPr lang="es-MX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La profesión es cuando una persona que aprende en la universidad (escuela ) para hacer el trabajo que quiere y estar preparado</a:t>
            </a:r>
            <a:endParaRPr lang="es-MX" sz="900" dirty="0" smtClean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87550"/>
              </p:ext>
            </p:extLst>
          </p:nvPr>
        </p:nvGraphicFramePr>
        <p:xfrm>
          <a:off x="570566" y="3573016"/>
          <a:ext cx="8229600" cy="1765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5783"/>
                <a:gridCol w="1791579"/>
                <a:gridCol w="1851119"/>
                <a:gridCol w="1851119"/>
              </a:tblGrid>
              <a:tr h="27104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INICIO</a:t>
                      </a:r>
                      <a:endParaRPr lang="es-MX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671" marR="5967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42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42C6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42C6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42C6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Actividad: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T w="38100" cmpd="sng">
                      <a:noFill/>
                    </a:lnT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Material: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T w="38100" cmpd="sng">
                      <a:noFill/>
                    </a:lnT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Aprendizaje esperado 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lnT w="38100" cmpd="sng">
                      <a:noFill/>
                    </a:lnT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Día:</a:t>
                      </a:r>
                    </a:p>
                  </a:txBody>
                  <a:tcPr marL="59671" marR="59671" marT="0" marB="0">
                    <a:lnT w="38100" cmpd="sng">
                      <a:noFill/>
                    </a:lnT>
                    <a:solidFill>
                      <a:srgbClr val="D3B5E9"/>
                    </a:solidFill>
                  </a:tcPr>
                </a:tc>
              </a:tr>
              <a:tr h="936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Herramientas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I:Responde  cuestionamientos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(¿Qué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es un pintor? Y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¿qué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herramientas usa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pintor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D:Observa las tarjetas de oficios y profesiones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C:Comenta porque son importantes las herramientas en cada oficio o profesión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effectLst/>
                        </a:rPr>
                        <a:t> </a:t>
                      </a:r>
                      <a:endParaRPr lang="es-MX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effectLst/>
                        </a:rPr>
                        <a:t>Tarjetas de oficios y Profesiones </a:t>
                      </a:r>
                      <a:endParaRPr lang="es-MX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effectLst/>
                        </a:rPr>
                        <a:t>Conoce en qué consisten las actividades productivas de su familia y su aporte a la localidad.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effectLst/>
                        </a:rPr>
                        <a:t> </a:t>
                      </a:r>
                      <a:endParaRPr lang="es-MX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de Marzo</a:t>
                      </a:r>
                      <a:r>
                        <a:rPr lang="es-MX" sz="10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del 2019</a:t>
                      </a:r>
                      <a:endParaRPr lang="es-MX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D3B5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8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2000" r="-10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2348880"/>
            <a:ext cx="712879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Concepto al nivel de niño:</a:t>
            </a: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 pintor es un artista que 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usa el 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arte de la pintura, 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en la cual crear 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cuadros 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 de 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manera 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artística 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, pueda comunicar emociones y sentimientos</a:t>
            </a:r>
            <a:endParaRPr lang="es-MX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55776" y="407054"/>
            <a:ext cx="3600400" cy="44267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ooper Black" pitchFamily="18" charset="0"/>
              </a:rPr>
              <a:t>Pintor artístico</a:t>
            </a:r>
            <a:endParaRPr lang="es-MX" sz="2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Cooper Black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51383" y="980728"/>
            <a:ext cx="663309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latin typeface="Times New Roman" pitchFamily="18" charset="0"/>
                <a:cs typeface="Times New Roman" pitchFamily="18" charset="0"/>
              </a:rPr>
              <a:t>Concepto científico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Se designa como pintor a aquella persona, hombre o mujer, que se dedica a pintar, arte de representar en forma colorida, con diferentes </a:t>
            </a:r>
            <a:r>
              <a:rPr lang="es-MX" sz="1200" dirty="0" err="1" smtClean="0">
                <a:latin typeface="Times New Roman" pitchFamily="18" charset="0"/>
                <a:cs typeface="Times New Roman" pitchFamily="18" charset="0"/>
              </a:rPr>
              <a:t>tecnicas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, cosas reales o imaginarias, en forma objetiva o abstracta. Puede hacerse en forma profesional o como </a:t>
            </a:r>
            <a:r>
              <a:rPr lang="es-MX" sz="1200" dirty="0" err="1" smtClean="0">
                <a:latin typeface="Times New Roman" pitchFamily="18" charset="0"/>
                <a:cs typeface="Times New Roman" pitchFamily="18" charset="0"/>
              </a:rPr>
              <a:t>hobbie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. También se llama pintor a quien a través de los colores cubre superficies con el fin de decorarlas o revestirlas, como frentes de vivienda, interiores (paredes internas), aberturas (puertas y ventanas), muebles de interior o exterior, </a:t>
            </a:r>
            <a:r>
              <a:rPr lang="es-MX" sz="1200" dirty="0" err="1" smtClean="0">
                <a:latin typeface="Times New Roman" pitchFamily="18" charset="0"/>
                <a:cs typeface="Times New Roman" pitchFamily="18" charset="0"/>
              </a:rPr>
              <a:t>etcétera.</a:t>
            </a:r>
            <a:r>
              <a:rPr lang="es-MX" sz="800" dirty="0" err="1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s-MX" sz="800" dirty="0" smtClean="0">
                <a:latin typeface="Times New Roman" pitchFamily="18" charset="0"/>
                <a:cs typeface="Times New Roman" pitchFamily="18" charset="0"/>
              </a:rPr>
              <a:t>://deconceptos.com/arte/pintor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08858"/>
              </p:ext>
            </p:extLst>
          </p:nvPr>
        </p:nvGraphicFramePr>
        <p:xfrm>
          <a:off x="179337" y="3069996"/>
          <a:ext cx="8964488" cy="375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122"/>
                <a:gridCol w="2241122"/>
                <a:gridCol w="2241122"/>
                <a:gridCol w="2241122"/>
              </a:tblGrid>
              <a:tr h="304409">
                <a:tc gridSpan="4"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DESARROLLO</a:t>
                      </a:r>
                      <a:endParaRPr lang="es-MX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43663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Actividad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Materiales: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Aprendizaje esperado :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Día:</a:t>
                      </a:r>
                      <a:endParaRPr lang="es-MX" sz="1100" dirty="0"/>
                    </a:p>
                  </a:txBody>
                  <a:tcPr/>
                </a:tc>
              </a:tr>
              <a:tr h="2952328">
                <a:tc>
                  <a:txBody>
                    <a:bodyPr/>
                    <a:lstStyle/>
                    <a:p>
                      <a:r>
                        <a:rPr lang="es-MX" sz="1100" b="1" dirty="0" smtClean="0"/>
                        <a:t>Pintura </a:t>
                      </a:r>
                    </a:p>
                    <a:p>
                      <a:r>
                        <a:rPr lang="es-MX" sz="1100" dirty="0" smtClean="0"/>
                        <a:t>I:</a:t>
                      </a:r>
                      <a:r>
                        <a:rPr lang="es-MX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Expresa que es un pintor , que hace un pintor y que</a:t>
                      </a:r>
                      <a:r>
                        <a:rPr lang="es-MX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herramientas usa. Escucha la explicación de la docente</a:t>
                      </a:r>
                      <a:endParaRPr lang="es-MX" sz="1100" dirty="0" smtClean="0"/>
                    </a:p>
                    <a:p>
                      <a:r>
                        <a:rPr lang="es-MX" sz="1100" dirty="0" smtClean="0"/>
                        <a:t>D: Escucha las indicaciones(Realizaran un pintura de diferente colores , cada uno va escoger un color que quiera </a:t>
                      </a:r>
                    </a:p>
                    <a:p>
                      <a:r>
                        <a:rPr lang="es-MX" sz="1100" dirty="0" smtClean="0"/>
                        <a:t>Pasos:</a:t>
                      </a:r>
                    </a:p>
                    <a:p>
                      <a:r>
                        <a:rPr lang="es-MX" sz="1100" dirty="0" smtClean="0"/>
                        <a:t>Mezclar</a:t>
                      </a:r>
                      <a:r>
                        <a:rPr lang="es-MX" sz="1100" baseline="0" dirty="0" smtClean="0"/>
                        <a:t> las 2 cucharadas de harina y las 2 cucharas de sal </a:t>
                      </a:r>
                    </a:p>
                    <a:p>
                      <a:r>
                        <a:rPr lang="es-MX" sz="1100" baseline="0" dirty="0" smtClean="0"/>
                        <a:t>Agregar las 3 cucharada de agua.</a:t>
                      </a:r>
                    </a:p>
                    <a:p>
                      <a:r>
                        <a:rPr lang="es-MX" sz="1100" baseline="0" dirty="0" smtClean="0"/>
                        <a:t>Colocar las 2 gotas de colorante vegetal</a:t>
                      </a:r>
                    </a:p>
                    <a:p>
                      <a:r>
                        <a:rPr lang="es-MX" sz="1100" baseline="0" dirty="0" smtClean="0"/>
                        <a:t>Revolver bien la mezcla</a:t>
                      </a:r>
                      <a:r>
                        <a:rPr lang="es-MX" sz="1100" dirty="0" smtClean="0"/>
                        <a:t>)</a:t>
                      </a:r>
                    </a:p>
                    <a:p>
                      <a:r>
                        <a:rPr lang="es-MX" sz="1100" dirty="0" smtClean="0"/>
                        <a:t>C:responde cuestionamientos </a:t>
                      </a:r>
                    </a:p>
                    <a:p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/>
                        <a:t>2</a:t>
                      </a:r>
                      <a:r>
                        <a:rPr lang="es-MX" sz="1100" baseline="0" dirty="0" smtClean="0"/>
                        <a:t> cucharadas de harina</a:t>
                      </a:r>
                    </a:p>
                    <a:p>
                      <a:r>
                        <a:rPr lang="es-MX" sz="1100" baseline="0" dirty="0" smtClean="0"/>
                        <a:t>2 cucharadas de sal</a:t>
                      </a:r>
                    </a:p>
                    <a:p>
                      <a:r>
                        <a:rPr lang="es-MX" sz="1100" baseline="0" dirty="0" smtClean="0"/>
                        <a:t>3 cucharada de agua </a:t>
                      </a:r>
                    </a:p>
                    <a:p>
                      <a:r>
                        <a:rPr lang="es-MX" sz="1100" baseline="0" dirty="0" smtClean="0"/>
                        <a:t>Colorante vegetal(azul, rojo y amarillo)</a:t>
                      </a:r>
                    </a:p>
                    <a:p>
                      <a:r>
                        <a:rPr lang="es-MX" sz="1100" baseline="0" dirty="0" smtClean="0"/>
                        <a:t>Palito de madera </a:t>
                      </a:r>
                    </a:p>
                    <a:p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Conoce en qué consisten las actividades productivas de su familia y su aporte a la localidad.</a:t>
                      </a:r>
                    </a:p>
                    <a:p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de Marzo del 2019</a:t>
                      </a:r>
                    </a:p>
                    <a:p>
                      <a:endParaRPr lang="es-MX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8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47401"/>
              </p:ext>
            </p:extLst>
          </p:nvPr>
        </p:nvGraphicFramePr>
        <p:xfrm>
          <a:off x="277181" y="2996952"/>
          <a:ext cx="8229598" cy="210844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775949"/>
                <a:gridCol w="1817883"/>
                <a:gridCol w="1817883"/>
                <a:gridCol w="1817883"/>
              </a:tblGrid>
              <a:tr h="36004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DESARROLLO: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Actividad: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Materiales:</a:t>
                      </a:r>
                      <a:endParaRPr lang="es-MX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Aprendizaje esperado:</a:t>
                      </a:r>
                      <a:endParaRPr lang="es-MX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Día:</a:t>
                      </a:r>
                      <a:endParaRPr lang="es-MX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</a:tr>
              <a:tr h="537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Autorretrato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I:Sentado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por mesa de trabajo observa el video :https://www.youtube.com/watch?v=ueXcGuCqPLA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D:Escuchan indicaciones (Vamos a pintar  en la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hoja una autorretrato(nosotros mismos) como lo hacia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Frida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kahlo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, utilizaremos la pintura que hicimos nosotros)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</a:rPr>
                        <a:t>C:Responde cuestionamiento</a:t>
                      </a:r>
                      <a:r>
                        <a:rPr lang="es-MX" sz="1000" b="0" dirty="0">
                          <a:effectLst/>
                        </a:rPr>
                        <a:t>s </a:t>
                      </a:r>
                      <a:endParaRPr lang="es-MX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Pintura (Que ellos realizaron)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Hoja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Conoce en qué consisten las actividades productivas de su familia y su aporte a la localidad.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de Marzo del 2019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71" marR="59671" marT="0" marB="0">
                    <a:solidFill>
                      <a:srgbClr val="FFEEB7"/>
                    </a:solidFill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411760" y="587997"/>
            <a:ext cx="367240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Pinturas Mexicas (Frida Kahlo)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971600" y="1268759"/>
            <a:ext cx="684076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latin typeface="Times New Roman" pitchFamily="18" charset="0"/>
                <a:cs typeface="Times New Roman" pitchFamily="18" charset="0"/>
              </a:rPr>
              <a:t>Concepto científico:</a:t>
            </a: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Proceso 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en el que una materia colorante se aplica, mediante algún método, a una superficie o soporte, con el propósito de representar o sugerir a través de 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la línea , color</a:t>
            </a:r>
            <a:r>
              <a:rPr lang="es-MX" sz="1200" dirty="0">
                <a:latin typeface="Times New Roman" pitchFamily="18" charset="0"/>
                <a:cs typeface="Times New Roman" pitchFamily="18" charset="0"/>
              </a:rPr>
              <a:t> y materia, alguna entidad visible o imaginaria</a:t>
            </a:r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MX" sz="900" dirty="0" smtClean="0">
                <a:latin typeface="Times New Roman" pitchFamily="18" charset="0"/>
                <a:cs typeface="Times New Roman" pitchFamily="18" charset="0"/>
              </a:rPr>
              <a:t>http://www.portaldearte.cl/terminos/pintura.htm</a:t>
            </a:r>
            <a:endParaRPr lang="es-MX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71600" y="2132856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latin typeface="Times New Roman" pitchFamily="18" charset="0"/>
                <a:cs typeface="Times New Roman" pitchFamily="18" charset="0"/>
              </a:rPr>
              <a:t>Concepto niño :</a:t>
            </a:r>
          </a:p>
          <a:p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Es una herramienta que utiliza el pintor la cual utiliza para poder pintar , dibujar a una persona , objetos o algo imaginativo.</a:t>
            </a:r>
            <a:endParaRPr lang="es-MX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t="-1000" r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35696" y="1598023"/>
            <a:ext cx="5616625" cy="310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Referencias bibliográficas</a:t>
            </a:r>
            <a:endParaRPr kumimoji="0" lang="es-MX" sz="24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deconceptos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(2018). Obtenido de https://deconceptos.com/arte/pintor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García y García, A. 1. (2017 de Septiembre de 2015). </a:t>
            </a:r>
            <a:r>
              <a:rPr kumimoji="0" lang="es-E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ecured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Obtenido de https://www.ecured.cu/Profesi%C3%B3n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portaldearte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(s.f.). Obtenido de http://www.portaldearte.cl/terminos/pintura.htm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5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69" name="Picture 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0"/>
            <a:ext cx="9540551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8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623</Words>
  <Application>Microsoft Office PowerPoint</Application>
  <PresentationFormat>Carta (216 x 279 mm)</PresentationFormat>
  <Paragraphs>88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PRODUCCIONES RH</dc:creator>
  <cp:lastModifiedBy>PRODUCCIONES RH</cp:lastModifiedBy>
  <cp:revision>11</cp:revision>
  <dcterms:created xsi:type="dcterms:W3CDTF">2019-03-17T02:16:32Z</dcterms:created>
  <dcterms:modified xsi:type="dcterms:W3CDTF">2019-03-17T04:17:55Z</dcterms:modified>
</cp:coreProperties>
</file>