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1" r:id="rId6"/>
    <p:sldId id="266" r:id="rId7"/>
    <p:sldId id="262"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BDE64BB3-1E61-46C7-A52F-B8DFF2517DDA}" type="datetimeFigureOut">
              <a:rPr lang="es-MX" smtClean="0"/>
              <a:t>13/05/2019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56386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DE64BB3-1E61-46C7-A52F-B8DFF2517DDA}" type="datetimeFigureOut">
              <a:rPr lang="es-MX" smtClean="0"/>
              <a:t>13/05/2019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318797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DE64BB3-1E61-46C7-A52F-B8DFF2517DDA}" type="datetimeFigureOut">
              <a:rPr lang="es-MX" smtClean="0"/>
              <a:t>13/05/2019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168970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DE64BB3-1E61-46C7-A52F-B8DFF2517DDA}" type="datetimeFigureOut">
              <a:rPr lang="es-MX" smtClean="0"/>
              <a:t>13/05/2019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174473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DE64BB3-1E61-46C7-A52F-B8DFF2517DDA}" type="datetimeFigureOut">
              <a:rPr lang="es-MX" smtClean="0"/>
              <a:t>13/05/2019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399488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DE64BB3-1E61-46C7-A52F-B8DFF2517DDA}" type="datetimeFigureOut">
              <a:rPr lang="es-MX" smtClean="0"/>
              <a:t>13/05/2019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37943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DE64BB3-1E61-46C7-A52F-B8DFF2517DDA}" type="datetimeFigureOut">
              <a:rPr lang="es-MX" smtClean="0"/>
              <a:t>13/05/2019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416625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DE64BB3-1E61-46C7-A52F-B8DFF2517DDA}" type="datetimeFigureOut">
              <a:rPr lang="es-MX" smtClean="0"/>
              <a:t>13/05/2019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117477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DE64BB3-1E61-46C7-A52F-B8DFF2517DDA}" type="datetimeFigureOut">
              <a:rPr lang="es-MX" smtClean="0"/>
              <a:t>13/05/2019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213582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DE64BB3-1E61-46C7-A52F-B8DFF2517DDA}" type="datetimeFigureOut">
              <a:rPr lang="es-MX" smtClean="0"/>
              <a:t>13/05/2019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62384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DE64BB3-1E61-46C7-A52F-B8DFF2517DDA}" type="datetimeFigureOut">
              <a:rPr lang="es-MX" smtClean="0"/>
              <a:t>13/05/2019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24AF153-AA91-425D-9493-226EB027E14B}" type="slidenum">
              <a:rPr lang="es-MX" smtClean="0"/>
              <a:t>‹Nº›</a:t>
            </a:fld>
            <a:endParaRPr lang="es-MX"/>
          </a:p>
        </p:txBody>
      </p:sp>
    </p:spTree>
    <p:extLst>
      <p:ext uri="{BB962C8B-B14F-4D97-AF65-F5344CB8AC3E}">
        <p14:creationId xmlns:p14="http://schemas.microsoft.com/office/powerpoint/2010/main" val="21146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64BB3-1E61-46C7-A52F-B8DFF2517DDA}" type="datetimeFigureOut">
              <a:rPr lang="es-MX" smtClean="0"/>
              <a:t>13/05/2019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AF153-AA91-425D-9493-226EB027E14B}" type="slidenum">
              <a:rPr lang="es-MX" smtClean="0"/>
              <a:t>‹Nº›</a:t>
            </a:fld>
            <a:endParaRPr lang="es-MX"/>
          </a:p>
        </p:txBody>
      </p:sp>
    </p:spTree>
    <p:extLst>
      <p:ext uri="{BB962C8B-B14F-4D97-AF65-F5344CB8AC3E}">
        <p14:creationId xmlns:p14="http://schemas.microsoft.com/office/powerpoint/2010/main" val="94976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527" y="91440"/>
            <a:ext cx="1257300"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2756263" y="1110343"/>
            <a:ext cx="7067005" cy="5632311"/>
          </a:xfrm>
          <a:prstGeom prst="rect">
            <a:avLst/>
          </a:prstGeom>
          <a:noFill/>
        </p:spPr>
        <p:txBody>
          <a:bodyPr wrap="square" rtlCol="0">
            <a:spAutoFit/>
          </a:bodyPr>
          <a:lstStyle/>
          <a:p>
            <a:pPr algn="ctr"/>
            <a:r>
              <a:rPr lang="es-MX" b="1" dirty="0" smtClean="0">
                <a:latin typeface="Century Gothic" panose="020B0502020202020204" pitchFamily="34" charset="0"/>
              </a:rPr>
              <a:t>Escuela normal de educación preescolar </a:t>
            </a:r>
          </a:p>
          <a:p>
            <a:pPr algn="ctr"/>
            <a:r>
              <a:rPr lang="es-MX" b="1" dirty="0" smtClean="0">
                <a:latin typeface="Century Gothic" panose="020B0502020202020204" pitchFamily="34" charset="0"/>
              </a:rPr>
              <a:t>Licenciatura en educación preescolar </a:t>
            </a:r>
          </a:p>
          <a:p>
            <a:pPr algn="ctr"/>
            <a:r>
              <a:rPr lang="es-MX" b="1" dirty="0" smtClean="0">
                <a:latin typeface="Century Gothic" panose="020B0502020202020204" pitchFamily="34" charset="0"/>
              </a:rPr>
              <a:t>Ciclo escolar 2018 – 2019</a:t>
            </a:r>
          </a:p>
          <a:p>
            <a:pPr algn="ctr"/>
            <a:endParaRPr lang="es-MX" dirty="0">
              <a:latin typeface="Century Gothic" panose="020B0502020202020204" pitchFamily="34" charset="0"/>
            </a:endParaRPr>
          </a:p>
          <a:p>
            <a:pPr algn="ctr"/>
            <a:r>
              <a:rPr lang="es-MX" b="1" dirty="0" smtClean="0">
                <a:latin typeface="Century Gothic" panose="020B0502020202020204" pitchFamily="34" charset="0"/>
              </a:rPr>
              <a:t>EDUCACIÓN FÍSICA</a:t>
            </a:r>
            <a:br>
              <a:rPr lang="es-MX" b="1" dirty="0" smtClean="0">
                <a:latin typeface="Century Gothic" panose="020B0502020202020204" pitchFamily="34" charset="0"/>
              </a:rPr>
            </a:br>
            <a:r>
              <a:rPr lang="es-MX" dirty="0" smtClean="0">
                <a:latin typeface="Century Gothic" panose="020B0502020202020204" pitchFamily="34" charset="0"/>
              </a:rPr>
              <a:t>CIRCUITO MOTOR </a:t>
            </a:r>
          </a:p>
          <a:p>
            <a:pPr algn="ctr"/>
            <a:r>
              <a:rPr lang="es-MX" dirty="0" smtClean="0">
                <a:latin typeface="Century Gothic" panose="020B0502020202020204" pitchFamily="34" charset="0"/>
              </a:rPr>
              <a:t>Maestra: </a:t>
            </a:r>
            <a:r>
              <a:rPr lang="es-MX" dirty="0" err="1" smtClean="0">
                <a:latin typeface="Century Gothic" panose="020B0502020202020204" pitchFamily="34" charset="0"/>
              </a:rPr>
              <a:t>Yixie</a:t>
            </a:r>
            <a:r>
              <a:rPr lang="es-MX" dirty="0" smtClean="0">
                <a:latin typeface="Century Gothic" panose="020B0502020202020204" pitchFamily="34" charset="0"/>
              </a:rPr>
              <a:t> </a:t>
            </a:r>
            <a:r>
              <a:rPr lang="es-MX" dirty="0" err="1" smtClean="0">
                <a:latin typeface="Century Gothic" panose="020B0502020202020204" pitchFamily="34" charset="0"/>
              </a:rPr>
              <a:t>Karelia</a:t>
            </a:r>
            <a:r>
              <a:rPr lang="es-MX" dirty="0" smtClean="0">
                <a:latin typeface="Century Gothic" panose="020B0502020202020204" pitchFamily="34" charset="0"/>
              </a:rPr>
              <a:t> Laguna Montañez </a:t>
            </a:r>
          </a:p>
          <a:p>
            <a:pPr algn="ctr"/>
            <a:r>
              <a:rPr lang="es-MX" dirty="0" smtClean="0">
                <a:latin typeface="Century Gothic" panose="020B0502020202020204" pitchFamily="34" charset="0"/>
              </a:rPr>
              <a:t>Alumna: Karen Guadalupe Morales </a:t>
            </a:r>
            <a:r>
              <a:rPr lang="es-MX" dirty="0" err="1">
                <a:latin typeface="Century Gothic" panose="020B0502020202020204" pitchFamily="34" charset="0"/>
              </a:rPr>
              <a:t>V</a:t>
            </a:r>
            <a:r>
              <a:rPr lang="es-MX" dirty="0" err="1" smtClean="0">
                <a:latin typeface="Century Gothic" panose="020B0502020202020204" pitchFamily="34" charset="0"/>
              </a:rPr>
              <a:t>erastegui</a:t>
            </a:r>
            <a:r>
              <a:rPr lang="es-MX" dirty="0" smtClean="0">
                <a:latin typeface="Century Gothic" panose="020B0502020202020204" pitchFamily="34" charset="0"/>
              </a:rPr>
              <a:t> </a:t>
            </a:r>
          </a:p>
          <a:p>
            <a:pPr algn="ctr"/>
            <a:r>
              <a:rPr lang="es-MX" dirty="0" smtClean="0">
                <a:latin typeface="Century Gothic" panose="020B0502020202020204" pitchFamily="34" charset="0"/>
              </a:rPr>
              <a:t>Grado: 2° Sección: “B”</a:t>
            </a:r>
          </a:p>
          <a:p>
            <a:pPr algn="ctr"/>
            <a:endParaRPr lang="es-MX" dirty="0">
              <a:latin typeface="Century Gothic" panose="020B0502020202020204" pitchFamily="34" charset="0"/>
            </a:endParaRPr>
          </a:p>
          <a:p>
            <a:pPr algn="ctr"/>
            <a:r>
              <a:rPr lang="es-MX" b="1" dirty="0" smtClean="0">
                <a:latin typeface="Century Gothic" panose="020B0502020202020204" pitchFamily="34" charset="0"/>
              </a:rPr>
              <a:t>Competencia profesional:</a:t>
            </a:r>
          </a:p>
          <a:p>
            <a:pPr algn="ctr"/>
            <a:r>
              <a:rPr lang="es-MX" dirty="0" smtClean="0">
                <a:latin typeface="Century Gothic" panose="020B0502020202020204" pitchFamily="34" charset="0"/>
              </a:rPr>
              <a:t>Diseña planeaciones didácticas, sus conocimientos pedagógicos y disciplinares para responder a las necesidades del contexto en el marco del plan de estudios de educación básica </a:t>
            </a:r>
          </a:p>
          <a:p>
            <a:pPr algn="ctr"/>
            <a:endParaRPr lang="es-MX" dirty="0">
              <a:latin typeface="Century Gothic" panose="020B0502020202020204" pitchFamily="34" charset="0"/>
            </a:endParaRPr>
          </a:p>
          <a:p>
            <a:pPr algn="ctr"/>
            <a:r>
              <a:rPr lang="es-MX" b="1" dirty="0" smtClean="0">
                <a:latin typeface="Century Gothic" panose="020B0502020202020204" pitchFamily="34" charset="0"/>
              </a:rPr>
              <a:t>Competencias del curso:</a:t>
            </a:r>
          </a:p>
          <a:p>
            <a:pPr algn="ctr"/>
            <a:r>
              <a:rPr lang="es-MX" dirty="0" smtClean="0">
                <a:latin typeface="Century Gothic" panose="020B0502020202020204" pitchFamily="34" charset="0"/>
              </a:rPr>
              <a:t>Realiza actividades lúdicas que estimulen las habilidades motrices de los niños a través de una base motriz adecuada a su edad, grado de desarrollo corporal y motor.</a:t>
            </a:r>
          </a:p>
        </p:txBody>
      </p:sp>
    </p:spTree>
    <p:extLst>
      <p:ext uri="{BB962C8B-B14F-4D97-AF65-F5344CB8AC3E}">
        <p14:creationId xmlns:p14="http://schemas.microsoft.com/office/powerpoint/2010/main" val="129284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615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524000" y="199033"/>
            <a:ext cx="8848897" cy="923330"/>
          </a:xfrm>
          <a:prstGeom prst="rect">
            <a:avLst/>
          </a:prstGeom>
          <a:noFill/>
        </p:spPr>
        <p:txBody>
          <a:bodyPr wrap="none" lIns="91440" tIns="45720" rIns="91440" bIns="45720">
            <a:spAutoFit/>
          </a:bodyPr>
          <a:lstStyle/>
          <a:p>
            <a:pPr algn="ctr"/>
            <a:r>
              <a:rPr lang="es-ES" sz="5400" b="1" cap="none" spc="0" dirty="0" smtClean="0">
                <a:ln w="0"/>
                <a:solidFill>
                  <a:schemeClr val="tx1"/>
                </a:solidFill>
                <a:effectLst>
                  <a:outerShdw blurRad="38100" dist="19050" dir="2700000" algn="tl" rotWithShape="0">
                    <a:schemeClr val="dk1">
                      <a:alpha val="40000"/>
                    </a:schemeClr>
                  </a:outerShdw>
                </a:effectLst>
                <a:latin typeface="Century Gothic" panose="020B0502020202020204" pitchFamily="34" charset="0"/>
              </a:rPr>
              <a:t>Circuito de acción motriz </a:t>
            </a:r>
            <a:endParaRPr lang="es-ES" sz="5400" b="1"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Tree>
    <p:extLst>
      <p:ext uri="{BB962C8B-B14F-4D97-AF65-F5344CB8AC3E}">
        <p14:creationId xmlns:p14="http://schemas.microsoft.com/office/powerpoint/2010/main" val="98588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137" y="273685"/>
            <a:ext cx="10515600" cy="1325563"/>
          </a:xfrm>
        </p:spPr>
        <p:txBody>
          <a:bodyPr/>
          <a:lstStyle/>
          <a:p>
            <a:pPr algn="ctr"/>
            <a:r>
              <a:rPr lang="es-MX" b="1" dirty="0" smtClean="0">
                <a:solidFill>
                  <a:srgbClr val="00B0F0"/>
                </a:solidFill>
                <a:effectLst>
                  <a:outerShdw blurRad="38100" dist="38100" dir="2700000" algn="tl">
                    <a:srgbClr val="000000">
                      <a:alpha val="43137"/>
                    </a:srgbClr>
                  </a:outerShdw>
                </a:effectLst>
                <a:latin typeface="Century Gothic" panose="020B0502020202020204" pitchFamily="34" charset="0"/>
              </a:rPr>
              <a:t>FUNDAMENTACION TEORICA </a:t>
            </a:r>
            <a:endParaRPr lang="es-MX" b="1" dirty="0">
              <a:solidFill>
                <a:srgbClr val="00B0F0"/>
              </a:solidFill>
              <a:effectLst>
                <a:outerShdw blurRad="38100" dist="38100" dir="2700000" algn="tl">
                  <a:srgbClr val="000000">
                    <a:alpha val="43137"/>
                  </a:srgbClr>
                </a:outerShdw>
              </a:effectLst>
              <a:latin typeface="Century Gothic" panose="020B0502020202020204" pitchFamily="34" charset="0"/>
            </a:endParaRPr>
          </a:p>
        </p:txBody>
      </p:sp>
      <p:sp>
        <p:nvSpPr>
          <p:cNvPr id="3" name="Marcador de contenido 2"/>
          <p:cNvSpPr>
            <a:spLocks noGrp="1"/>
          </p:cNvSpPr>
          <p:nvPr>
            <p:ph idx="1"/>
          </p:nvPr>
        </p:nvSpPr>
        <p:spPr>
          <a:xfrm>
            <a:off x="722811" y="1599248"/>
            <a:ext cx="10515600" cy="4775426"/>
          </a:xfrm>
        </p:spPr>
        <p:txBody>
          <a:bodyPr>
            <a:normAutofit lnSpcReduction="10000"/>
          </a:bodyPr>
          <a:lstStyle/>
          <a:p>
            <a:pPr marL="0" indent="0">
              <a:lnSpc>
                <a:spcPct val="150000"/>
              </a:lnSpc>
              <a:buNone/>
            </a:pPr>
            <a:r>
              <a:rPr lang="es-MX" sz="1400" dirty="0" smtClean="0">
                <a:latin typeface="Century Gothic" panose="020B0502020202020204" pitchFamily="34" charset="0"/>
              </a:rPr>
              <a:t>El circuito de acción motriz es una forma de trabajo en la cual realizamos diferentes actividades de forma secuencial en estaciones de trabajo. Sirve para realizar distintas actividades en diferentes momentos dentro de una misma sesión, además que facilita el trabajo simultáneo de los integrantes del grupo, permite la </a:t>
            </a:r>
            <a:r>
              <a:rPr lang="es-MX" sz="1400" dirty="0" err="1" smtClean="0">
                <a:latin typeface="Century Gothic" panose="020B0502020202020204" pitchFamily="34" charset="0"/>
              </a:rPr>
              <a:t>indivualización</a:t>
            </a:r>
            <a:r>
              <a:rPr lang="es-MX" sz="1400" dirty="0" smtClean="0">
                <a:latin typeface="Century Gothic" panose="020B0502020202020204" pitchFamily="34" charset="0"/>
              </a:rPr>
              <a:t> del trabajo.</a:t>
            </a:r>
          </a:p>
          <a:p>
            <a:pPr marL="0" lvl="0" indent="0" algn="just" eaLnBrk="0" fontAlgn="base" hangingPunct="0">
              <a:lnSpc>
                <a:spcPct val="150000"/>
              </a:lnSpc>
              <a:spcBef>
                <a:spcPct val="0"/>
              </a:spcBef>
              <a:spcAft>
                <a:spcPct val="0"/>
              </a:spcAft>
              <a:buNone/>
            </a:pPr>
            <a:r>
              <a:rPr lang="es-MX" altLang="es-MX" sz="1400" b="1" u="sng" dirty="0">
                <a:solidFill>
                  <a:srgbClr val="000000"/>
                </a:solidFill>
                <a:latin typeface="Century Gothic" panose="020B0502020202020204" pitchFamily="34" charset="0"/>
              </a:rPr>
              <a:t>Organización de los circuitos de acción motriz</a:t>
            </a:r>
            <a:endParaRPr lang="es-MX" altLang="es-MX" sz="1400" dirty="0">
              <a:solidFill>
                <a:srgbClr val="111111"/>
              </a:solidFill>
              <a:latin typeface="Century Gothic" panose="020B0502020202020204" pitchFamily="34" charset="0"/>
            </a:endParaRPr>
          </a:p>
          <a:p>
            <a:pPr marL="0" lvl="0" indent="0" algn="just" eaLnBrk="0" fontAlgn="base" hangingPunct="0">
              <a:lnSpc>
                <a:spcPct val="150000"/>
              </a:lnSpc>
              <a:spcBef>
                <a:spcPct val="0"/>
              </a:spcBef>
              <a:spcAft>
                <a:spcPct val="0"/>
              </a:spcAft>
              <a:buNone/>
            </a:pPr>
            <a:r>
              <a:rPr lang="es-MX" altLang="es-MX" sz="1400" b="1" dirty="0" smtClean="0">
                <a:solidFill>
                  <a:srgbClr val="000000"/>
                </a:solidFill>
                <a:latin typeface="Century Gothic" panose="020B0502020202020204" pitchFamily="34" charset="0"/>
              </a:rPr>
              <a:t>ESTACIONES Y ACTIVIDADES FÍSICAS</a:t>
            </a:r>
            <a:endParaRPr lang="es-MX" altLang="es-MX" sz="1400" dirty="0" smtClean="0">
              <a:solidFill>
                <a:srgbClr val="111111"/>
              </a:solidFill>
              <a:latin typeface="Century Gothic" panose="020B0502020202020204" pitchFamily="34" charset="0"/>
            </a:endParaRPr>
          </a:p>
          <a:p>
            <a:pPr marL="0" lvl="0" indent="0" algn="just" eaLnBrk="0" fontAlgn="base" hangingPunct="0">
              <a:lnSpc>
                <a:spcPct val="150000"/>
              </a:lnSpc>
              <a:spcBef>
                <a:spcPct val="0"/>
              </a:spcBef>
              <a:spcAft>
                <a:spcPct val="0"/>
              </a:spcAft>
              <a:buNone/>
            </a:pPr>
            <a:r>
              <a:rPr lang="es-MX" altLang="es-MX" sz="1400" dirty="0" smtClean="0">
                <a:solidFill>
                  <a:srgbClr val="000000"/>
                </a:solidFill>
                <a:latin typeface="Century Gothic" panose="020B0502020202020204" pitchFamily="34" charset="0"/>
              </a:rPr>
              <a:t>Para </a:t>
            </a:r>
            <a:r>
              <a:rPr lang="es-MX" altLang="es-MX" sz="1400" dirty="0">
                <a:solidFill>
                  <a:srgbClr val="000000"/>
                </a:solidFill>
                <a:latin typeface="Century Gothic" panose="020B0502020202020204" pitchFamily="34" charset="0"/>
              </a:rPr>
              <a:t>desarrollar un circuito de acción motriz, se comienza delimitando el número de estaciones que lo conformarán. Se entiende por estación a cada una de las actividades que componen al circuito.</a:t>
            </a:r>
            <a:endParaRPr lang="es-MX" altLang="es-MX" sz="1400" dirty="0">
              <a:latin typeface="Century Gothic" panose="020B0502020202020204" pitchFamily="34" charset="0"/>
            </a:endParaRPr>
          </a:p>
          <a:p>
            <a:pPr marL="0" lvl="0" indent="0" algn="just" eaLnBrk="0" fontAlgn="base" hangingPunct="0">
              <a:lnSpc>
                <a:spcPct val="150000"/>
              </a:lnSpc>
              <a:spcBef>
                <a:spcPct val="0"/>
              </a:spcBef>
              <a:spcAft>
                <a:spcPct val="0"/>
              </a:spcAft>
              <a:buNone/>
            </a:pPr>
            <a:r>
              <a:rPr lang="es-MX" altLang="es-MX" sz="1400" dirty="0">
                <a:solidFill>
                  <a:srgbClr val="000000"/>
                </a:solidFill>
                <a:latin typeface="Century Gothic" panose="020B0502020202020204" pitchFamily="34" charset="0"/>
              </a:rPr>
              <a:t>Una vez que se sabe la cantidad de estaciones que se desean, se procede a distribuir las actividades. Se debe intentar que todas las actividades sean igual de demandantes.</a:t>
            </a:r>
            <a:endParaRPr lang="es-MX" altLang="es-MX" sz="1400" dirty="0">
              <a:latin typeface="Century Gothic" panose="020B0502020202020204" pitchFamily="34" charset="0"/>
            </a:endParaRPr>
          </a:p>
          <a:p>
            <a:pPr marL="0" lvl="0" indent="0" algn="just" eaLnBrk="0" fontAlgn="base" hangingPunct="0">
              <a:lnSpc>
                <a:spcPct val="150000"/>
              </a:lnSpc>
              <a:spcBef>
                <a:spcPct val="0"/>
              </a:spcBef>
              <a:spcAft>
                <a:spcPct val="0"/>
              </a:spcAft>
              <a:buNone/>
            </a:pPr>
            <a:r>
              <a:rPr lang="es-MX" altLang="es-MX" sz="1400" dirty="0">
                <a:solidFill>
                  <a:srgbClr val="000000"/>
                </a:solidFill>
                <a:latin typeface="Century Gothic" panose="020B0502020202020204" pitchFamily="34" charset="0"/>
              </a:rPr>
              <a:t>Cabe destacar que no es recomendable que se sucedan dos ejercicios destinados a entrenar la mismo área del cuerpo.</a:t>
            </a:r>
            <a:endParaRPr lang="es-MX" altLang="es-MX" sz="1400" dirty="0">
              <a:latin typeface="Century Gothic" panose="020B0502020202020204" pitchFamily="34" charset="0"/>
            </a:endParaRPr>
          </a:p>
          <a:p>
            <a:pPr marL="0" lvl="0" indent="0" algn="just" eaLnBrk="0" fontAlgn="base" hangingPunct="0">
              <a:lnSpc>
                <a:spcPct val="150000"/>
              </a:lnSpc>
              <a:spcBef>
                <a:spcPct val="0"/>
              </a:spcBef>
              <a:spcAft>
                <a:spcPct val="0"/>
              </a:spcAft>
              <a:buNone/>
            </a:pPr>
            <a:r>
              <a:rPr lang="es-MX" altLang="es-MX" sz="1400" dirty="0">
                <a:solidFill>
                  <a:srgbClr val="000000"/>
                </a:solidFill>
                <a:latin typeface="Century Gothic" panose="020B0502020202020204" pitchFamily="34" charset="0"/>
              </a:rPr>
              <a:t>Esto quiere decir que si en la estación n° 1 se deben hacer sentadillas, lo mejor es que en la estación n° 2 no se ejerciten las piernas (sino los brazos, por ejemplo).</a:t>
            </a:r>
            <a:endParaRPr lang="es-MX" altLang="es-MX" sz="1400" dirty="0">
              <a:latin typeface="Century Gothic" panose="020B0502020202020204" pitchFamily="34" charset="0"/>
            </a:endParaRPr>
          </a:p>
          <a:p>
            <a:pPr marL="0" lvl="0" indent="0" algn="just" eaLnBrk="0" fontAlgn="base" hangingPunct="0">
              <a:lnSpc>
                <a:spcPct val="150000"/>
              </a:lnSpc>
              <a:spcBef>
                <a:spcPct val="0"/>
              </a:spcBef>
              <a:spcAft>
                <a:spcPct val="0"/>
              </a:spcAft>
              <a:buNone/>
            </a:pPr>
            <a:r>
              <a:rPr lang="es-MX" altLang="es-MX" sz="1400" dirty="0">
                <a:solidFill>
                  <a:srgbClr val="000000"/>
                </a:solidFill>
                <a:latin typeface="Century Gothic" panose="020B0502020202020204" pitchFamily="34" charset="0"/>
              </a:rPr>
              <a:t>Se sugiere que las estaciones estén organizadas de manera circular. Esto facilita el flujo de los estudiantes, evita confusiones y el “tráfico” entre una estación y otra</a:t>
            </a:r>
            <a:endParaRPr lang="es-MX" sz="1400" dirty="0"/>
          </a:p>
        </p:txBody>
      </p:sp>
    </p:spTree>
    <p:extLst>
      <p:ext uri="{BB962C8B-B14F-4D97-AF65-F5344CB8AC3E}">
        <p14:creationId xmlns:p14="http://schemas.microsoft.com/office/powerpoint/2010/main" val="2983020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508683" y="474901"/>
            <a:ext cx="11156448" cy="41267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41224" rIns="0" bIns="15235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smtClean="0">
              <a:ln>
                <a:noFill/>
              </a:ln>
              <a:solidFill>
                <a:srgbClr val="111111"/>
              </a:solidFill>
              <a:effectLst/>
              <a:latin typeface="Century Gothic" panose="020B0502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altLang="es-MX" sz="1400" b="1" i="0" u="none" strike="noStrike" cap="none" normalizeH="0" baseline="0" dirty="0" smtClean="0">
                <a:ln>
                  <a:noFill/>
                </a:ln>
                <a:solidFill>
                  <a:srgbClr val="000000"/>
                </a:solidFill>
                <a:effectLst/>
                <a:latin typeface="Century Gothic" panose="020B0502020202020204" pitchFamily="34" charset="0"/>
              </a:rPr>
              <a:t>Grupos</a:t>
            </a:r>
            <a:endParaRPr kumimoji="0" lang="es-MX" altLang="es-MX" sz="1400" b="0" i="0" u="none" strike="noStrike" cap="none" normalizeH="0" baseline="0" dirty="0" smtClean="0">
              <a:ln>
                <a:noFill/>
              </a:ln>
              <a:solidFill>
                <a:srgbClr val="111111"/>
              </a:solidFill>
              <a:effectLst/>
              <a:latin typeface="Century Gothic" panose="020B0502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altLang="es-MX" sz="1400" b="0" i="0" u="none" strike="noStrike" cap="none" normalizeH="0" baseline="0" dirty="0" smtClean="0">
                <a:ln>
                  <a:noFill/>
                </a:ln>
                <a:solidFill>
                  <a:srgbClr val="000000"/>
                </a:solidFill>
                <a:effectLst/>
                <a:latin typeface="Century Gothic" panose="020B0502020202020204" pitchFamily="34" charset="0"/>
              </a:rPr>
              <a:t>Al organizar un circuito de acción motriz, se debe tener en cuenta la cantidad de individuos que participarán en el.</a:t>
            </a:r>
            <a:endParaRPr kumimoji="0" lang="es-MX" altLang="es-MX"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altLang="es-MX" sz="1400" b="0" i="0" u="none" strike="noStrike" cap="none" normalizeH="0" baseline="0" dirty="0" smtClean="0">
                <a:ln>
                  <a:noFill/>
                </a:ln>
                <a:solidFill>
                  <a:srgbClr val="000000"/>
                </a:solidFill>
                <a:effectLst/>
                <a:latin typeface="Century Gothic" panose="020B0502020202020204" pitchFamily="34" charset="0"/>
              </a:rPr>
              <a:t>Si el número es amplio, entonces se debe dividir la totalidad entre el número de estaciones que se hayan establecido en el circuito. Por su parte, si el número es reducido, entonces habrá un sólo participante por cada estación.</a:t>
            </a:r>
            <a:endParaRPr kumimoji="0" lang="es-MX" altLang="es-MX" sz="1400" b="0" i="0" u="none" strike="noStrike" cap="none" normalizeH="0" baseline="0" dirty="0" smtClean="0">
              <a:ln>
                <a:noFill/>
              </a:ln>
              <a:solidFill>
                <a:srgbClr val="111111"/>
              </a:solidFill>
              <a:effectLst/>
              <a:latin typeface="Century Gothic" panose="020B0502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altLang="es-MX" sz="1400" b="1" i="0" u="none" strike="noStrike" cap="none" normalizeH="0" baseline="0" dirty="0" smtClean="0">
                <a:ln>
                  <a:noFill/>
                </a:ln>
                <a:solidFill>
                  <a:srgbClr val="000000"/>
                </a:solidFill>
                <a:effectLst/>
                <a:latin typeface="Century Gothic" panose="020B0502020202020204" pitchFamily="34" charset="0"/>
              </a:rPr>
              <a:t>Duración y rotación</a:t>
            </a:r>
            <a:endParaRPr kumimoji="0" lang="es-MX" altLang="es-MX" sz="1400" b="0" i="0" u="none" strike="noStrike" cap="none" normalizeH="0" baseline="0" dirty="0" smtClean="0">
              <a:ln>
                <a:noFill/>
              </a:ln>
              <a:solidFill>
                <a:srgbClr val="111111"/>
              </a:solidFill>
              <a:effectLst/>
              <a:latin typeface="Century Gothic" panose="020B0502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altLang="es-MX" sz="1400" b="0" i="0" u="none" strike="noStrike" cap="none" normalizeH="0" baseline="0" dirty="0" smtClean="0">
                <a:ln>
                  <a:noFill/>
                </a:ln>
                <a:solidFill>
                  <a:srgbClr val="000000"/>
                </a:solidFill>
                <a:effectLst/>
                <a:latin typeface="Century Gothic" panose="020B0502020202020204" pitchFamily="34" charset="0"/>
              </a:rPr>
              <a:t>Para comenzar el circuito de acción motriz, cada grupo o individuo se coloca en una estación. Cuando el entrenador lo indique, cada grupo debe comenzar a hacer el ejercicio que le corresponda.</a:t>
            </a:r>
            <a:endParaRPr kumimoji="0" lang="es-MX" altLang="es-MX"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altLang="es-MX" sz="1400" b="0" i="0" u="none" strike="noStrike" cap="none" normalizeH="0" baseline="0" dirty="0" smtClean="0">
                <a:ln>
                  <a:noFill/>
                </a:ln>
                <a:solidFill>
                  <a:srgbClr val="000000"/>
                </a:solidFill>
                <a:effectLst/>
                <a:latin typeface="Century Gothic" panose="020B0502020202020204" pitchFamily="34" charset="0"/>
              </a:rPr>
              <a:t>Después de algunos segundos, el entrenador hará una señal para indicarles a los grupos que deben cambiar de estación. Así, cada grupo se dirigirá a la estación siguiente lo más rápido posible y comenzará a hacer el nuevo ejercicio.</a:t>
            </a:r>
            <a:endParaRPr kumimoji="0" lang="es-MX" altLang="es-MX"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altLang="es-MX" sz="1400" b="0" i="0" u="none" strike="noStrike" cap="none" normalizeH="0" baseline="0" dirty="0" smtClean="0">
                <a:ln>
                  <a:noFill/>
                </a:ln>
                <a:solidFill>
                  <a:srgbClr val="000000"/>
                </a:solidFill>
                <a:effectLst/>
                <a:latin typeface="Century Gothic" panose="020B0502020202020204" pitchFamily="34" charset="0"/>
              </a:rPr>
              <a:t>Lo recomendable es que cada estación dure entre 30 y 60 segundos. Esto crea un ritmo rápido, necesario para el mejor funcionamiento del circuito.</a:t>
            </a:r>
            <a:endParaRPr kumimoji="0" lang="es-MX" altLang="es-MX" sz="1400" b="0" i="0" u="none" strike="noStrike" cap="none" normalizeH="0" baseline="0" dirty="0" smtClean="0">
              <a:ln>
                <a:noFill/>
              </a:ln>
              <a:solidFill>
                <a:schemeClr val="tx1"/>
              </a:solidFill>
              <a:effectLst/>
              <a:latin typeface="Century Gothic" panose="020B0502020202020204" pitchFamily="34" charset="0"/>
            </a:endParaRPr>
          </a:p>
        </p:txBody>
      </p:sp>
      <p:pic>
        <p:nvPicPr>
          <p:cNvPr id="3075" name="Picture 3" descr="Resultado de imagen para NIÃOS JUG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907" y="4498220"/>
            <a:ext cx="4433933" cy="208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89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17861" y="526708"/>
            <a:ext cx="11281955" cy="1189493"/>
          </a:xfrm>
          <a:prstGeom prst="rect">
            <a:avLst/>
          </a:prstGeom>
          <a:ln w="28575">
            <a:solidFill>
              <a:srgbClr val="92D050"/>
            </a:solidFill>
            <a:prstDash val="dash"/>
          </a:ln>
        </p:spPr>
        <p:txBody>
          <a:bodyPr wrap="square">
            <a:spAutoFit/>
          </a:bodyPr>
          <a:lstStyle/>
          <a:p>
            <a:pPr>
              <a:lnSpc>
                <a:spcPct val="115000"/>
              </a:lnSpc>
              <a:spcAft>
                <a:spcPts val="1000"/>
              </a:spcAft>
            </a:pPr>
            <a:r>
              <a:rPr lang="es-MX" sz="1400" b="1" dirty="0">
                <a:latin typeface="Century Gothic" panose="020B0502020202020204" pitchFamily="34" charset="0"/>
                <a:ea typeface="Times New Roman" panose="02020603050405020304" pitchFamily="18" charset="0"/>
                <a:cs typeface="Arial" panose="020B0604020202020204" pitchFamily="34" charset="0"/>
              </a:rPr>
              <a:t>Competencias profesionales:</a:t>
            </a:r>
            <a:r>
              <a:rPr lang="es-MX" sz="1400" dirty="0">
                <a:latin typeface="Century Gothic" panose="020B0502020202020204" pitchFamily="34" charset="0"/>
                <a:ea typeface="Times New Roman" panose="02020603050405020304" pitchFamily="18" charset="0"/>
                <a:cs typeface="Arial" panose="020B0604020202020204" pitchFamily="34" charset="0"/>
              </a:rPr>
              <a:t> Diseña planeaciones didácticas sus conocimientos pedagógicos y disciplinares para responder a las necesidades del contexto en el marco del plan y programas de estudio de educación básica.</a:t>
            </a:r>
            <a:endParaRPr lang="es-MX" sz="1400" dirty="0" smtClean="0">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s-MX" sz="1400" b="1" dirty="0">
                <a:latin typeface="Century Gothic" panose="020B0502020202020204" pitchFamily="34" charset="0"/>
                <a:ea typeface="Times New Roman" panose="02020603050405020304" pitchFamily="18" charset="0"/>
                <a:cs typeface="Arial" panose="020B0604020202020204" pitchFamily="34" charset="0"/>
              </a:rPr>
              <a:t>Competencias del Curso II</a:t>
            </a:r>
            <a:r>
              <a:rPr lang="es-MX" sz="1400" dirty="0">
                <a:latin typeface="Century Gothic" panose="020B0502020202020204" pitchFamily="34" charset="0"/>
                <a:ea typeface="Times New Roman" panose="02020603050405020304" pitchFamily="18" charset="0"/>
                <a:cs typeface="Arial" panose="020B0604020202020204" pitchFamily="34" charset="0"/>
              </a:rPr>
              <a:t>: Realiza actividades lúdicas que estimulen las habilidades motrices de los niños a través de una base motriz adecuada a su edad, grado de desarrollo corporal y motor</a:t>
            </a:r>
            <a:endParaRPr lang="es-MX"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001267191"/>
              </p:ext>
            </p:extLst>
          </p:nvPr>
        </p:nvGraphicFramePr>
        <p:xfrm>
          <a:off x="265609" y="2014877"/>
          <a:ext cx="11386458" cy="4415160"/>
        </p:xfrm>
        <a:graphic>
          <a:graphicData uri="http://schemas.openxmlformats.org/drawingml/2006/table">
            <a:tbl>
              <a:tblPr firstRow="1" bandRow="1">
                <a:tableStyleId>{5C22544A-7EE6-4342-B048-85BDC9FD1C3A}</a:tableStyleId>
              </a:tblPr>
              <a:tblGrid>
                <a:gridCol w="3830217">
                  <a:extLst>
                    <a:ext uri="{9D8B030D-6E8A-4147-A177-3AD203B41FA5}">
                      <a16:colId xmlns:a16="http://schemas.microsoft.com/office/drawing/2014/main" val="3575723052"/>
                    </a:ext>
                  </a:extLst>
                </a:gridCol>
                <a:gridCol w="2549659">
                  <a:extLst>
                    <a:ext uri="{9D8B030D-6E8A-4147-A177-3AD203B41FA5}">
                      <a16:colId xmlns:a16="http://schemas.microsoft.com/office/drawing/2014/main" val="3987217882"/>
                    </a:ext>
                  </a:extLst>
                </a:gridCol>
                <a:gridCol w="1557988">
                  <a:extLst>
                    <a:ext uri="{9D8B030D-6E8A-4147-A177-3AD203B41FA5}">
                      <a16:colId xmlns:a16="http://schemas.microsoft.com/office/drawing/2014/main" val="2539047992"/>
                    </a:ext>
                  </a:extLst>
                </a:gridCol>
                <a:gridCol w="3448594">
                  <a:extLst>
                    <a:ext uri="{9D8B030D-6E8A-4147-A177-3AD203B41FA5}">
                      <a16:colId xmlns:a16="http://schemas.microsoft.com/office/drawing/2014/main" val="4140095307"/>
                    </a:ext>
                  </a:extLst>
                </a:gridCol>
              </a:tblGrid>
              <a:tr h="401711">
                <a:tc gridSpan="4">
                  <a:txBody>
                    <a:bodyPr/>
                    <a:lstStyle/>
                    <a:p>
                      <a:pPr algn="ctr">
                        <a:lnSpc>
                          <a:spcPct val="115000"/>
                        </a:lnSpc>
                        <a:spcAft>
                          <a:spcPts val="0"/>
                        </a:spcAft>
                        <a:tabLst>
                          <a:tab pos="1868170" algn="l"/>
                        </a:tabLst>
                      </a:pPr>
                      <a:r>
                        <a:rPr lang="es-MX" sz="1200" kern="1200" dirty="0">
                          <a:effectLst/>
                          <a:latin typeface="Century Gothic" panose="020B0502020202020204" pitchFamily="34" charset="0"/>
                        </a:rPr>
                        <a:t>Título de la Unidad Didáctica</a:t>
                      </a:r>
                      <a:endParaRPr lang="es-MX" sz="1200" dirty="0">
                        <a:effectLst/>
                        <a:latin typeface="Century Gothic" panose="020B0502020202020204" pitchFamily="34" charset="0"/>
                      </a:endParaRPr>
                    </a:p>
                    <a:p>
                      <a:pPr algn="ctr">
                        <a:lnSpc>
                          <a:spcPct val="115000"/>
                        </a:lnSpc>
                        <a:spcAft>
                          <a:spcPts val="0"/>
                        </a:spcAft>
                        <a:tabLst>
                          <a:tab pos="1868170" algn="l"/>
                        </a:tabLst>
                      </a:pPr>
                      <a:r>
                        <a:rPr lang="es-MX" sz="1200" kern="1200" dirty="0">
                          <a:effectLst/>
                          <a:latin typeface="Century Gothic" panose="020B0502020202020204" pitchFamily="34" charset="0"/>
                        </a:rPr>
                        <a:t>SIGUIENDO</a:t>
                      </a:r>
                      <a:r>
                        <a:rPr lang="es-MX" sz="1200" dirty="0">
                          <a:effectLst/>
                          <a:latin typeface="Century Gothic" panose="020B0502020202020204" pitchFamily="34" charset="0"/>
                        </a:rPr>
                        <a:t> PISTAS DE LOS NÚMEROS.</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192" marR="8192" marT="4096" marB="4096"/>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95079443"/>
                  </a:ext>
                </a:extLst>
              </a:tr>
              <a:tr h="401711">
                <a:tc gridSpan="4">
                  <a:txBody>
                    <a:bodyPr/>
                    <a:lstStyle/>
                    <a:p>
                      <a:pPr>
                        <a:lnSpc>
                          <a:spcPct val="115000"/>
                        </a:lnSpc>
                        <a:spcAft>
                          <a:spcPts val="0"/>
                        </a:spcAft>
                      </a:pPr>
                      <a:r>
                        <a:rPr lang="es-MX" sz="1200" kern="1200">
                          <a:effectLst/>
                          <a:latin typeface="Century Gothic" panose="020B0502020202020204" pitchFamily="34" charset="0"/>
                        </a:rPr>
                        <a:t>Propósito de la Unidad Didáctica: Identificar y ejecutar movimientos de locomoción, manipulación y estabilidad en diversas situaciones, juegos y actividades para favorecer su confianza. </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192" marR="8192" marT="4096" marB="4096"/>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655966723"/>
                  </a:ext>
                </a:extLst>
              </a:tr>
              <a:tr h="204693">
                <a:tc gridSpan="4">
                  <a:txBody>
                    <a:bodyPr/>
                    <a:lstStyle/>
                    <a:p>
                      <a:pPr>
                        <a:lnSpc>
                          <a:spcPct val="115000"/>
                        </a:lnSpc>
                        <a:spcAft>
                          <a:spcPts val="0"/>
                        </a:spcAft>
                      </a:pPr>
                      <a:r>
                        <a:rPr lang="es-MX" sz="1200">
                          <a:effectLst/>
                          <a:latin typeface="Century Gothic" panose="020B0502020202020204" pitchFamily="34" charset="0"/>
                        </a:rPr>
                        <a:t>Intención Pedagógica: Desarrollar las capacidades socio motrices para favorecer el trabajo colaborativo, a través de  actividades  recreativas.</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192" marR="8192" marT="4096" marB="4096"/>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35645307"/>
                  </a:ext>
                </a:extLst>
              </a:tr>
              <a:tr h="237081">
                <a:tc gridSpan="4">
                  <a:txBody>
                    <a:bodyPr/>
                    <a:lstStyle/>
                    <a:p>
                      <a:pPr>
                        <a:lnSpc>
                          <a:spcPct val="115000"/>
                        </a:lnSpc>
                        <a:spcAft>
                          <a:spcPts val="0"/>
                        </a:spcAft>
                      </a:pPr>
                      <a:r>
                        <a:rPr lang="es-MX" sz="1200" dirty="0" smtClean="0">
                          <a:effectLst/>
                          <a:latin typeface="Century Gothic" panose="020B0502020202020204" pitchFamily="34" charset="0"/>
                          <a:ea typeface="Times New Roman" panose="02020603050405020304" pitchFamily="18" charset="0"/>
                          <a:cs typeface="Times New Roman" panose="02020603050405020304" pitchFamily="18" charset="0"/>
                        </a:rPr>
                        <a:t>Vinculación con</a:t>
                      </a:r>
                      <a:r>
                        <a:rPr lang="es-MX" sz="1200" baseline="0" dirty="0" smtClean="0">
                          <a:effectLst/>
                          <a:latin typeface="Century Gothic" panose="020B0502020202020204" pitchFamily="34" charset="0"/>
                          <a:ea typeface="Times New Roman" panose="02020603050405020304" pitchFamily="18" charset="0"/>
                          <a:cs typeface="Times New Roman" panose="02020603050405020304" pitchFamily="18" charset="0"/>
                        </a:rPr>
                        <a:t> Aprendizaje de campo de formación académica: </a:t>
                      </a:r>
                      <a:r>
                        <a:rPr lang="es-MX" sz="1200" b="1" baseline="0" dirty="0" smtClean="0">
                          <a:effectLst/>
                          <a:latin typeface="Century Gothic" panose="020B0502020202020204" pitchFamily="34" charset="0"/>
                          <a:ea typeface="Times New Roman" panose="02020603050405020304" pitchFamily="18" charset="0"/>
                          <a:cs typeface="Times New Roman" panose="02020603050405020304" pitchFamily="18" charset="0"/>
                        </a:rPr>
                        <a:t>Exploración del mundo natural y social </a:t>
                      </a:r>
                      <a:endParaRPr lang="es-MX"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192" marR="8192" marT="4096" marB="4096">
                    <a:solidFill>
                      <a:srgbClr val="FFC000"/>
                    </a:solidFill>
                  </a:tcPr>
                </a:tc>
                <a:tc hMerge="1">
                  <a:txBody>
                    <a:bodyPr/>
                    <a:lstStyle/>
                    <a:p>
                      <a:endParaRPr lang="es-MX"/>
                    </a:p>
                  </a:txBody>
                  <a:tcPr/>
                </a:tc>
                <a:tc hMerge="1">
                  <a:txBody>
                    <a:bodyPr/>
                    <a:lstStyle/>
                    <a:p>
                      <a:pPr>
                        <a:lnSpc>
                          <a:spcPct val="115000"/>
                        </a:lnSpc>
                        <a:spcAft>
                          <a:spcPts val="1000"/>
                        </a:spcAft>
                      </a:pP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MX"/>
                    </a:p>
                  </a:txBody>
                  <a:tcPr/>
                </a:tc>
                <a:extLst>
                  <a:ext uri="{0D108BD9-81ED-4DB2-BD59-A6C34878D82A}">
                    <a16:rowId xmlns:a16="http://schemas.microsoft.com/office/drawing/2014/main" val="2352697525"/>
                  </a:ext>
                </a:extLst>
              </a:tr>
              <a:tr h="204693">
                <a:tc grid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MX" sz="1200" dirty="0" smtClean="0">
                          <a:effectLst/>
                          <a:latin typeface="Century Gothic" panose="020B0502020202020204" pitchFamily="34" charset="0"/>
                          <a:ea typeface="Times New Roman" panose="02020603050405020304" pitchFamily="18" charset="0"/>
                          <a:cs typeface="Times New Roman" panose="02020603050405020304" pitchFamily="18" charset="0"/>
                        </a:rPr>
                        <a:t>Aprendizaje esperado: </a:t>
                      </a:r>
                      <a:r>
                        <a:rPr lang="es-MX" sz="1200" b="1" dirty="0" smtClean="0">
                          <a:effectLst/>
                          <a:latin typeface="Century Gothic" panose="020B0502020202020204" pitchFamily="34" charset="0"/>
                        </a:rPr>
                        <a:t>Explica los beneficios de los servicios con que se cuenta en su localidad</a:t>
                      </a:r>
                      <a:endParaRPr lang="es-MX" sz="1200" b="1"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8192" marR="8192" marT="4096" marB="4096">
                    <a:solidFill>
                      <a:srgbClr val="FFC00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001427022"/>
                  </a:ext>
                </a:extLst>
              </a:tr>
              <a:tr h="204693">
                <a:tc gridSpan="2">
                  <a:txBody>
                    <a:bodyPr/>
                    <a:lstStyle/>
                    <a:p>
                      <a:pPr>
                        <a:lnSpc>
                          <a:spcPct val="115000"/>
                        </a:lnSpc>
                        <a:spcAft>
                          <a:spcPts val="0"/>
                        </a:spcAft>
                      </a:pPr>
                      <a:r>
                        <a:rPr lang="es-MX" sz="1200" kern="1200" dirty="0">
                          <a:effectLst/>
                          <a:latin typeface="Century Gothic" panose="020B0502020202020204" pitchFamily="34" charset="0"/>
                        </a:rPr>
                        <a:t>Área de Desarrollo Personal y Social: Educación Física.</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192" marR="8192" marT="4096" marB="4096"/>
                </a:tc>
                <a:tc hMerge="1">
                  <a:txBody>
                    <a:bodyPr/>
                    <a:lstStyle/>
                    <a:p>
                      <a:endParaRPr lang="es-MX"/>
                    </a:p>
                  </a:txBody>
                  <a:tcPr/>
                </a:tc>
                <a:tc gridSpan="2">
                  <a:txBody>
                    <a:bodyPr/>
                    <a:lstStyle/>
                    <a:p>
                      <a:pPr>
                        <a:lnSpc>
                          <a:spcPct val="115000"/>
                        </a:lnSpc>
                        <a:spcAft>
                          <a:spcPts val="1000"/>
                        </a:spcAft>
                      </a:pPr>
                      <a:r>
                        <a:rPr lang="es-MX" sz="1200" dirty="0">
                          <a:effectLst/>
                          <a:latin typeface="Century Gothic" panose="020B0502020202020204" pitchFamily="34" charset="0"/>
                        </a:rPr>
                        <a:t> Estrategia Didáctica: Circuito motriz.            Organización: Grupal</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MX"/>
                    </a:p>
                  </a:txBody>
                  <a:tcPr/>
                </a:tc>
                <a:extLst>
                  <a:ext uri="{0D108BD9-81ED-4DB2-BD59-A6C34878D82A}">
                    <a16:rowId xmlns:a16="http://schemas.microsoft.com/office/drawing/2014/main" val="584407006"/>
                  </a:ext>
                </a:extLst>
              </a:tr>
              <a:tr h="204693">
                <a:tc gridSpan="4">
                  <a:txBody>
                    <a:bodyPr/>
                    <a:lstStyle/>
                    <a:p>
                      <a:pPr algn="ctr">
                        <a:lnSpc>
                          <a:spcPct val="115000"/>
                        </a:lnSpc>
                        <a:spcAft>
                          <a:spcPts val="0"/>
                        </a:spcAft>
                      </a:pPr>
                      <a:r>
                        <a:rPr lang="es-MX" sz="1200" kern="1200" dirty="0">
                          <a:effectLst/>
                          <a:latin typeface="Century Gothic" panose="020B0502020202020204" pitchFamily="34" charset="0"/>
                        </a:rPr>
                        <a:t>Aprendizajes Esperados</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192" marR="8192" marT="4096" marB="4096"/>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181663249"/>
                  </a:ext>
                </a:extLst>
              </a:tr>
              <a:tr h="204693">
                <a:tc>
                  <a:txBody>
                    <a:bodyPr/>
                    <a:lstStyle/>
                    <a:p>
                      <a:pPr algn="ctr">
                        <a:lnSpc>
                          <a:spcPct val="115000"/>
                        </a:lnSpc>
                        <a:spcAft>
                          <a:spcPts val="0"/>
                        </a:spcAft>
                      </a:pPr>
                      <a:r>
                        <a:rPr lang="es-MX" sz="1200" kern="1200">
                          <a:effectLst/>
                          <a:latin typeface="Century Gothic" panose="020B0502020202020204" pitchFamily="34" charset="0"/>
                        </a:rPr>
                        <a:t>Desarrollo de la Motricidad</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192" marR="8192" marT="4096" marB="4096"/>
                </a:tc>
                <a:tc gridSpan="2">
                  <a:txBody>
                    <a:bodyPr/>
                    <a:lstStyle/>
                    <a:p>
                      <a:pPr algn="ctr">
                        <a:lnSpc>
                          <a:spcPct val="115000"/>
                        </a:lnSpc>
                        <a:spcAft>
                          <a:spcPts val="0"/>
                        </a:spcAft>
                      </a:pPr>
                      <a:r>
                        <a:rPr lang="es-MX" sz="1200" kern="1200" dirty="0">
                          <a:effectLst/>
                          <a:latin typeface="Century Gothic" panose="020B0502020202020204" pitchFamily="34" charset="0"/>
                        </a:rPr>
                        <a:t>Integración de la Corporeidad</a:t>
                      </a:r>
                      <a:endParaRPr lang="es-MX" sz="12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192" marR="8192" marT="4096" marB="4096"/>
                </a:tc>
                <a:tc hMerge="1">
                  <a:txBody>
                    <a:bodyPr/>
                    <a:lstStyle/>
                    <a:p>
                      <a:endParaRPr lang="es-MX"/>
                    </a:p>
                  </a:txBody>
                  <a:tcPr/>
                </a:tc>
                <a:tc>
                  <a:txBody>
                    <a:bodyPr/>
                    <a:lstStyle/>
                    <a:p>
                      <a:pPr algn="ctr">
                        <a:lnSpc>
                          <a:spcPct val="115000"/>
                        </a:lnSpc>
                        <a:spcAft>
                          <a:spcPts val="0"/>
                        </a:spcAft>
                      </a:pPr>
                      <a:r>
                        <a:rPr lang="es-MX" sz="1200" kern="1200">
                          <a:effectLst/>
                          <a:latin typeface="Century Gothic" panose="020B0502020202020204" pitchFamily="34" charset="0"/>
                        </a:rPr>
                        <a:t>Creatividad en la Acción Motriz</a:t>
                      </a:r>
                      <a:endParaRPr lang="es-MX" sz="12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8192" marR="8192" marT="4096" marB="4096"/>
                </a:tc>
                <a:extLst>
                  <a:ext uri="{0D108BD9-81ED-4DB2-BD59-A6C34878D82A}">
                    <a16:rowId xmlns:a16="http://schemas.microsoft.com/office/drawing/2014/main" val="2445375453"/>
                  </a:ext>
                </a:extLst>
              </a:tr>
              <a:tr h="2335018">
                <a:tc>
                  <a:txBody>
                    <a:bodyPr/>
                    <a:lstStyle/>
                    <a:p>
                      <a:pPr marL="171450" lvl="0" indent="-171450" algn="l">
                        <a:lnSpc>
                          <a:spcPct val="115000"/>
                        </a:lnSpc>
                        <a:spcAft>
                          <a:spcPts val="0"/>
                        </a:spcAft>
                        <a:buFont typeface="Arial" panose="020B0604020202020204" pitchFamily="34" charset="0"/>
                        <a:buChar char="•"/>
                        <a:tabLst>
                          <a:tab pos="457200" algn="l"/>
                        </a:tabLst>
                      </a:pPr>
                      <a:r>
                        <a:rPr lang="es-ES" sz="1200" kern="1200" dirty="0">
                          <a:effectLst/>
                          <a:latin typeface="Century Gothic" panose="020B0502020202020204" pitchFamily="34" charset="0"/>
                        </a:rPr>
                        <a:t>Realiza movimientos de locomoción, manipulación y estabilidad por medio de juegos individuales y </a:t>
                      </a:r>
                      <a:r>
                        <a:rPr lang="es-ES" sz="1200" kern="1200" dirty="0" smtClean="0">
                          <a:effectLst/>
                          <a:latin typeface="Century Gothic" panose="020B0502020202020204" pitchFamily="34" charset="0"/>
                        </a:rPr>
                        <a:t>colectivos</a:t>
                      </a:r>
                    </a:p>
                    <a:p>
                      <a:pPr marL="171450" lvl="0" indent="-171450" algn="l">
                        <a:lnSpc>
                          <a:spcPct val="100000"/>
                        </a:lnSpc>
                        <a:spcAft>
                          <a:spcPts val="0"/>
                        </a:spcAft>
                        <a:buFont typeface="Arial" panose="020B0604020202020204" pitchFamily="34" charset="0"/>
                        <a:buChar char="•"/>
                        <a:tabLst>
                          <a:tab pos="457200" algn="l"/>
                        </a:tabLst>
                      </a:pPr>
                      <a:r>
                        <a:rPr lang="es-ES" sz="1200" b="1" u="sng" dirty="0" smtClean="0">
                          <a:solidFill>
                            <a:srgbClr val="0070C0"/>
                          </a:solidFill>
                          <a:effectLst>
                            <a:outerShdw blurRad="38100" dist="38100" dir="2700000" algn="tl">
                              <a:srgbClr val="000000">
                                <a:alpha val="43137"/>
                              </a:srgbClr>
                            </a:outerShdw>
                          </a:effectLst>
                          <a:latin typeface="Century Gothic" panose="020B0502020202020204" pitchFamily="34" charset="0"/>
                        </a:rPr>
                        <a:t>Utiliza </a:t>
                      </a:r>
                      <a:r>
                        <a:rPr lang="es-ES" sz="1200" b="1" u="sng" dirty="0">
                          <a:solidFill>
                            <a:srgbClr val="0070C0"/>
                          </a:solidFill>
                          <a:effectLst>
                            <a:outerShdw blurRad="38100" dist="38100" dir="2700000" algn="tl">
                              <a:srgbClr val="000000">
                                <a:alpha val="43137"/>
                              </a:srgbClr>
                            </a:outerShdw>
                          </a:effectLst>
                          <a:latin typeface="Century Gothic" panose="020B0502020202020204" pitchFamily="34" charset="0"/>
                        </a:rPr>
                        <a:t>herramientas, instrumentos y materiales en actividades que requieren de control y precisión en sus movimientos.</a:t>
                      </a:r>
                      <a:endParaRPr lang="es-MX" sz="1200" b="1" u="sng" dirty="0">
                        <a:solidFill>
                          <a:srgbClr val="0070C0"/>
                        </a:solidFill>
                        <a:effectLst>
                          <a:outerShdw blurRad="38100" dist="38100" dir="2700000" algn="tl">
                            <a:srgbClr val="000000">
                              <a:alpha val="43137"/>
                            </a:srgbClr>
                          </a:outerShdw>
                        </a:effectLst>
                        <a:latin typeface="Century Gothic" panose="020B0502020202020204" pitchFamily="34" charset="0"/>
                      </a:endParaRPr>
                    </a:p>
                  </a:txBody>
                  <a:tcPr marL="8192" marR="8192" marT="4096" marB="4096"/>
                </a:tc>
                <a:tc gridSpan="2">
                  <a:txBody>
                    <a:bodyPr/>
                    <a:lstStyle/>
                    <a:p>
                      <a:pPr marL="171450" lvl="0" indent="-171450" algn="l">
                        <a:lnSpc>
                          <a:spcPct val="115000"/>
                        </a:lnSpc>
                        <a:spcAft>
                          <a:spcPts val="0"/>
                        </a:spcAft>
                        <a:buFont typeface="Arial" panose="020B0604020202020204" pitchFamily="34" charset="0"/>
                        <a:buChar char="•"/>
                        <a:tabLst>
                          <a:tab pos="457200" algn="l"/>
                        </a:tabLst>
                      </a:pPr>
                      <a:r>
                        <a:rPr lang="es-ES" sz="1200" b="1" u="sng" dirty="0">
                          <a:solidFill>
                            <a:srgbClr val="0070C0"/>
                          </a:solidFill>
                          <a:effectLst>
                            <a:outerShdw blurRad="38100" dist="38100" dir="2700000" algn="tl">
                              <a:srgbClr val="000000">
                                <a:alpha val="43137"/>
                              </a:srgbClr>
                            </a:outerShdw>
                          </a:effectLst>
                          <a:latin typeface="Century Gothic" panose="020B0502020202020204" pitchFamily="34" charset="0"/>
                        </a:rPr>
                        <a:t>Identifica sus posibilidades expresivas y motrices en actividades que </a:t>
                      </a:r>
                      <a:r>
                        <a:rPr lang="es-ES" sz="1200" b="1" u="sng" dirty="0" smtClean="0">
                          <a:solidFill>
                            <a:srgbClr val="0070C0"/>
                          </a:solidFill>
                          <a:effectLst>
                            <a:outerShdw blurRad="38100" dist="38100" dir="2700000" algn="tl">
                              <a:srgbClr val="000000">
                                <a:alpha val="43137"/>
                              </a:srgbClr>
                            </a:outerShdw>
                          </a:effectLst>
                          <a:latin typeface="Century Gothic" panose="020B0502020202020204" pitchFamily="34" charset="0"/>
                        </a:rPr>
                        <a:t>implican </a:t>
                      </a:r>
                      <a:r>
                        <a:rPr lang="es-ES" sz="1200" b="1" u="sng" dirty="0">
                          <a:solidFill>
                            <a:srgbClr val="0070C0"/>
                          </a:solidFill>
                          <a:effectLst>
                            <a:outerShdw blurRad="38100" dist="38100" dir="2700000" algn="tl">
                              <a:srgbClr val="000000">
                                <a:alpha val="43137"/>
                              </a:srgbClr>
                            </a:outerShdw>
                          </a:effectLst>
                          <a:latin typeface="Century Gothic" panose="020B0502020202020204" pitchFamily="34" charset="0"/>
                        </a:rPr>
                        <a:t>organización espacio-temporal, lateralidad, equilibrio y </a:t>
                      </a:r>
                      <a:r>
                        <a:rPr lang="es-ES" sz="1200" b="1" u="sng" dirty="0" smtClean="0">
                          <a:solidFill>
                            <a:srgbClr val="0070C0"/>
                          </a:solidFill>
                          <a:effectLst>
                            <a:outerShdw blurRad="38100" dist="38100" dir="2700000" algn="tl">
                              <a:srgbClr val="000000">
                                <a:alpha val="43137"/>
                              </a:srgbClr>
                            </a:outerShdw>
                          </a:effectLst>
                          <a:latin typeface="Century Gothic" panose="020B0502020202020204" pitchFamily="34" charset="0"/>
                        </a:rPr>
                        <a:t>coordinación.</a:t>
                      </a:r>
                      <a:endParaRPr lang="es-MX" sz="1200" b="1" u="sng" dirty="0" smtClean="0">
                        <a:solidFill>
                          <a:srgbClr val="0070C0"/>
                        </a:solidFill>
                        <a:effectLst>
                          <a:outerShdw blurRad="38100" dist="38100" dir="2700000" algn="tl">
                            <a:srgbClr val="000000">
                              <a:alpha val="43137"/>
                            </a:srgbClr>
                          </a:outerShdw>
                        </a:effectLst>
                        <a:latin typeface="Century Gothic" panose="020B0502020202020204" pitchFamily="34" charset="0"/>
                      </a:endParaRPr>
                    </a:p>
                    <a:p>
                      <a:pPr marL="171450" lvl="0" indent="-171450" algn="l">
                        <a:lnSpc>
                          <a:spcPct val="115000"/>
                        </a:lnSpc>
                        <a:spcAft>
                          <a:spcPts val="0"/>
                        </a:spcAft>
                        <a:buFont typeface="Arial" panose="020B0604020202020204" pitchFamily="34" charset="0"/>
                        <a:buChar char="•"/>
                        <a:tabLst>
                          <a:tab pos="457200" algn="l"/>
                        </a:tabLst>
                      </a:pPr>
                      <a:r>
                        <a:rPr lang="es-ES" sz="1200" kern="1200" dirty="0" smtClean="0">
                          <a:effectLst/>
                          <a:latin typeface="Century Gothic" panose="020B0502020202020204" pitchFamily="34" charset="0"/>
                        </a:rPr>
                        <a:t>Reconoce </a:t>
                      </a:r>
                      <a:r>
                        <a:rPr lang="es-ES" sz="1200" kern="1200" dirty="0">
                          <a:effectLst/>
                          <a:latin typeface="Century Gothic" panose="020B0502020202020204" pitchFamily="34" charset="0"/>
                        </a:rPr>
                        <a:t>las características </a:t>
                      </a:r>
                      <a:r>
                        <a:rPr lang="es-ES" sz="1200" kern="1200" dirty="0" smtClean="0">
                          <a:effectLst/>
                          <a:latin typeface="Century Gothic" panose="020B0502020202020204" pitchFamily="34" charset="0"/>
                        </a:rPr>
                        <a:t>que</a:t>
                      </a:r>
                      <a:r>
                        <a:rPr lang="es-ES" sz="1200" kern="1200" baseline="0" dirty="0" smtClean="0">
                          <a:effectLst/>
                          <a:latin typeface="Century Gothic" panose="020B0502020202020204" pitchFamily="34" charset="0"/>
                        </a:rPr>
                        <a:t> l</a:t>
                      </a:r>
                      <a:r>
                        <a:rPr lang="es-ES" sz="1200" kern="1200" dirty="0" smtClean="0">
                          <a:effectLst/>
                          <a:latin typeface="Century Gothic" panose="020B0502020202020204" pitchFamily="34" charset="0"/>
                        </a:rPr>
                        <a:t>o identifican y diferencian de los  demás en actividades  y juegos.</a:t>
                      </a:r>
                      <a:endParaRPr lang="es-MX" sz="1200" dirty="0">
                        <a:effectLst/>
                        <a:latin typeface="Century Gothic" panose="020B0502020202020204" pitchFamily="34" charset="0"/>
                        <a:cs typeface="Times New Roman" panose="02020603050405020304" pitchFamily="18" charset="0"/>
                      </a:endParaRPr>
                    </a:p>
                  </a:txBody>
                  <a:tcPr marL="8192" marR="8192" marT="4096" marB="4096"/>
                </a:tc>
                <a:tc hMerge="1">
                  <a:txBody>
                    <a:bodyPr/>
                    <a:lstStyle/>
                    <a:p>
                      <a:endParaRPr lang="es-MX"/>
                    </a:p>
                  </a:txBody>
                  <a:tcPr/>
                </a:tc>
                <a:tc>
                  <a:txBody>
                    <a:bodyPr/>
                    <a:lstStyle/>
                    <a:p>
                      <a:pPr marL="171450" lvl="0" indent="-171450" algn="l">
                        <a:lnSpc>
                          <a:spcPct val="115000"/>
                        </a:lnSpc>
                        <a:spcAft>
                          <a:spcPts val="0"/>
                        </a:spcAft>
                        <a:buFont typeface="Arial" panose="020B0604020202020204" pitchFamily="34" charset="0"/>
                        <a:buChar char="•"/>
                        <a:tabLst>
                          <a:tab pos="457200" algn="l"/>
                        </a:tabLst>
                      </a:pPr>
                      <a:r>
                        <a:rPr lang="es-ES" sz="1200" b="1" u="sng" kern="1200" dirty="0">
                          <a:solidFill>
                            <a:srgbClr val="0070C0"/>
                          </a:solidFill>
                          <a:effectLst/>
                          <a:latin typeface="Century Gothic" panose="020B0502020202020204" pitchFamily="34" charset="0"/>
                        </a:rPr>
                        <a:t>Propone distintas respuestas motrices y expresivas ante un mismo problema en actividades lúdicas</a:t>
                      </a:r>
                      <a:r>
                        <a:rPr lang="es-ES" sz="1200" u="sng" kern="1200" dirty="0">
                          <a:effectLst/>
                          <a:latin typeface="Century Gothic" panose="020B0502020202020204" pitchFamily="34" charset="0"/>
                        </a:rPr>
                        <a:t>.</a:t>
                      </a:r>
                      <a:endParaRPr lang="es-MX" sz="1200" u="sng" dirty="0">
                        <a:effectLst/>
                        <a:latin typeface="Century Gothic" panose="020B0502020202020204" pitchFamily="34" charset="0"/>
                      </a:endParaRPr>
                    </a:p>
                    <a:p>
                      <a:pPr marL="171450" lvl="0" indent="-171450" algn="l">
                        <a:lnSpc>
                          <a:spcPct val="115000"/>
                        </a:lnSpc>
                        <a:spcAft>
                          <a:spcPts val="0"/>
                        </a:spcAft>
                        <a:buFont typeface="Arial" panose="020B0604020202020204" pitchFamily="34" charset="0"/>
                        <a:buChar char="•"/>
                        <a:tabLst>
                          <a:tab pos="457200" algn="l"/>
                        </a:tabLst>
                      </a:pPr>
                      <a:r>
                        <a:rPr lang="es-ES" sz="1200" dirty="0">
                          <a:latin typeface="Century Gothic" panose="020B0502020202020204" pitchFamily="34" charset="0"/>
                        </a:rPr>
                        <a:t>Reconoce formas de participación e interacción en juegos y actividades físicas a partir de normas básicas de </a:t>
                      </a:r>
                      <a:r>
                        <a:rPr lang="es-ES" sz="1200" dirty="0" smtClean="0">
                          <a:latin typeface="Century Gothic" panose="020B0502020202020204" pitchFamily="34" charset="0"/>
                        </a:rPr>
                        <a:t>convivencia</a:t>
                      </a:r>
                      <a:endParaRPr lang="es-MX" sz="1200" dirty="0">
                        <a:effectLst/>
                        <a:latin typeface="Century Gothic" panose="020B0502020202020204" pitchFamily="34" charset="0"/>
                      </a:endParaRPr>
                    </a:p>
                    <a:p>
                      <a:pPr marL="740410" algn="just">
                        <a:lnSpc>
                          <a:spcPct val="115000"/>
                        </a:lnSpc>
                        <a:spcAft>
                          <a:spcPts val="0"/>
                        </a:spcAft>
                      </a:pPr>
                      <a:r>
                        <a:rPr lang="es-MX" sz="1200" kern="1200" dirty="0">
                          <a:effectLst/>
                          <a:latin typeface="Century Gothic" panose="020B0502020202020204" pitchFamily="34" charset="0"/>
                        </a:rPr>
                        <a:t> </a:t>
                      </a:r>
                      <a:endParaRPr lang="es-MX" sz="1200" dirty="0">
                        <a:effectLst/>
                        <a:latin typeface="Century Gothic" panose="020B0502020202020204" pitchFamily="34" charset="0"/>
                        <a:cs typeface="Times New Roman" panose="02020603050405020304" pitchFamily="18" charset="0"/>
                      </a:endParaRPr>
                    </a:p>
                  </a:txBody>
                  <a:tcPr marL="8192" marR="8192" marT="4096" marB="4096"/>
                </a:tc>
                <a:extLst>
                  <a:ext uri="{0D108BD9-81ED-4DB2-BD59-A6C34878D82A}">
                    <a16:rowId xmlns:a16="http://schemas.microsoft.com/office/drawing/2014/main" val="597182972"/>
                  </a:ext>
                </a:extLst>
              </a:tr>
            </a:tbl>
          </a:graphicData>
        </a:graphic>
      </p:graphicFrame>
    </p:spTree>
    <p:extLst>
      <p:ext uri="{BB962C8B-B14F-4D97-AF65-F5344CB8AC3E}">
        <p14:creationId xmlns:p14="http://schemas.microsoft.com/office/powerpoint/2010/main" val="229355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101397580"/>
              </p:ext>
            </p:extLst>
          </p:nvPr>
        </p:nvGraphicFramePr>
        <p:xfrm>
          <a:off x="1833290" y="2183111"/>
          <a:ext cx="8551545" cy="3705384"/>
        </p:xfrm>
        <a:graphic>
          <a:graphicData uri="http://schemas.openxmlformats.org/drawingml/2006/table">
            <a:tbl>
              <a:tblPr firstRow="1" firstCol="1" bandRow="1">
                <a:tableStyleId>{5C22544A-7EE6-4342-B048-85BDC9FD1C3A}</a:tableStyleId>
              </a:tblPr>
              <a:tblGrid>
                <a:gridCol w="991042">
                  <a:extLst>
                    <a:ext uri="{9D8B030D-6E8A-4147-A177-3AD203B41FA5}">
                      <a16:colId xmlns:a16="http://schemas.microsoft.com/office/drawing/2014/main" val="993181156"/>
                    </a:ext>
                  </a:extLst>
                </a:gridCol>
                <a:gridCol w="1801027">
                  <a:extLst>
                    <a:ext uri="{9D8B030D-6E8A-4147-A177-3AD203B41FA5}">
                      <a16:colId xmlns:a16="http://schemas.microsoft.com/office/drawing/2014/main" val="1941221665"/>
                    </a:ext>
                  </a:extLst>
                </a:gridCol>
                <a:gridCol w="1621242">
                  <a:extLst>
                    <a:ext uri="{9D8B030D-6E8A-4147-A177-3AD203B41FA5}">
                      <a16:colId xmlns:a16="http://schemas.microsoft.com/office/drawing/2014/main" val="2915085446"/>
                    </a:ext>
                  </a:extLst>
                </a:gridCol>
                <a:gridCol w="1438916">
                  <a:extLst>
                    <a:ext uri="{9D8B030D-6E8A-4147-A177-3AD203B41FA5}">
                      <a16:colId xmlns:a16="http://schemas.microsoft.com/office/drawing/2014/main" val="938792563"/>
                    </a:ext>
                  </a:extLst>
                </a:gridCol>
                <a:gridCol w="1438916">
                  <a:extLst>
                    <a:ext uri="{9D8B030D-6E8A-4147-A177-3AD203B41FA5}">
                      <a16:colId xmlns:a16="http://schemas.microsoft.com/office/drawing/2014/main" val="1419133840"/>
                    </a:ext>
                  </a:extLst>
                </a:gridCol>
                <a:gridCol w="1260402">
                  <a:extLst>
                    <a:ext uri="{9D8B030D-6E8A-4147-A177-3AD203B41FA5}">
                      <a16:colId xmlns:a16="http://schemas.microsoft.com/office/drawing/2014/main" val="3089195663"/>
                    </a:ext>
                  </a:extLst>
                </a:gridCol>
              </a:tblGrid>
              <a:tr h="272706">
                <a:tc>
                  <a:txBody>
                    <a:bodyPr/>
                    <a:lstStyle/>
                    <a:p>
                      <a:pPr algn="ctr">
                        <a:lnSpc>
                          <a:spcPct val="107000"/>
                        </a:lnSpc>
                        <a:spcAft>
                          <a:spcPts val="0"/>
                        </a:spcAft>
                      </a:pPr>
                      <a:r>
                        <a:rPr lang="es-MX" sz="1200" dirty="0">
                          <a:effectLst/>
                          <a:latin typeface="Century Gothic" panose="020B0502020202020204" pitchFamily="34" charset="0"/>
                        </a:rPr>
                        <a:t>HORA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a:effectLst/>
                          <a:latin typeface="Century Gothic" panose="020B0502020202020204" pitchFamily="34" charset="0"/>
                        </a:rPr>
                        <a:t>LUNES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a:effectLst/>
                          <a:latin typeface="Century Gothic" panose="020B0502020202020204" pitchFamily="34" charset="0"/>
                        </a:rPr>
                        <a:t>MARTES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a:effectLst/>
                          <a:latin typeface="Century Gothic" panose="020B0502020202020204" pitchFamily="34" charset="0"/>
                        </a:rPr>
                        <a:t>MIERCOLES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a:effectLst/>
                          <a:latin typeface="Century Gothic" panose="020B0502020202020204" pitchFamily="34" charset="0"/>
                        </a:rPr>
                        <a:t>JUEVES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a:effectLst/>
                          <a:latin typeface="Century Gothic" panose="020B0502020202020204" pitchFamily="34" charset="0"/>
                        </a:rPr>
                        <a:t>VIERNES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extLst>
                  <a:ext uri="{0D108BD9-81ED-4DB2-BD59-A6C34878D82A}">
                    <a16:rowId xmlns:a16="http://schemas.microsoft.com/office/drawing/2014/main" val="757548488"/>
                  </a:ext>
                </a:extLst>
              </a:tr>
              <a:tr h="447040">
                <a:tc>
                  <a:txBody>
                    <a:bodyPr/>
                    <a:lstStyle/>
                    <a:p>
                      <a:pPr>
                        <a:lnSpc>
                          <a:spcPct val="107000"/>
                        </a:lnSpc>
                        <a:spcAft>
                          <a:spcPts val="0"/>
                        </a:spcAft>
                      </a:pPr>
                      <a:r>
                        <a:rPr lang="es-MX" sz="1200" dirty="0">
                          <a:effectLst/>
                          <a:latin typeface="Century Gothic" panose="020B0502020202020204" pitchFamily="34" charset="0"/>
                        </a:rPr>
                        <a:t>8:00 8:20</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a:effectLst/>
                          <a:latin typeface="Century Gothic" panose="020B0502020202020204" pitchFamily="34" charset="0"/>
                        </a:rPr>
                        <a:t>Honores a la Bandera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FF99"/>
                    </a:solidFill>
                  </a:tcPr>
                </a:tc>
                <a:tc>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Acomodemos herramientas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smtClean="0">
                          <a:effectLst/>
                          <a:latin typeface="Century Gothic" panose="020B0502020202020204" pitchFamily="34" charset="0"/>
                        </a:rPr>
                        <a:t>Bomberos </a:t>
                      </a: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smtClean="0">
                          <a:effectLst/>
                          <a:latin typeface="Century Gothic" panose="020B0502020202020204" pitchFamily="34" charset="0"/>
                        </a:rPr>
                        <a:t>¡Adivina!</a:t>
                      </a: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algn="ctr">
                        <a:lnSpc>
                          <a:spcPct val="107000"/>
                        </a:lnSpc>
                        <a:spcAft>
                          <a:spcPts val="0"/>
                        </a:spcAft>
                      </a:pP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161925" algn="l"/>
                        </a:tabLst>
                      </a:pPr>
                      <a:r>
                        <a:rPr lang="es-MX" sz="1200" dirty="0" smtClean="0">
                          <a:effectLst/>
                          <a:latin typeface="Century Gothic" panose="020B0502020202020204" pitchFamily="34" charset="0"/>
                        </a:rPr>
                        <a:t>Jugando con las profesiones </a:t>
                      </a: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5383101"/>
                  </a:ext>
                </a:extLst>
              </a:tr>
              <a:tr h="0">
                <a:tc>
                  <a:txBody>
                    <a:bodyPr/>
                    <a:lstStyle/>
                    <a:p>
                      <a:pPr>
                        <a:lnSpc>
                          <a:spcPct val="107000"/>
                        </a:lnSpc>
                        <a:spcAft>
                          <a:spcPts val="0"/>
                        </a:spcAft>
                      </a:pPr>
                      <a:r>
                        <a:rPr lang="es-MX" sz="1200" dirty="0">
                          <a:effectLst/>
                          <a:latin typeface="Century Gothic" panose="020B0502020202020204" pitchFamily="34" charset="0"/>
                        </a:rPr>
                        <a:t>8:20  8:40</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smtClean="0">
                          <a:effectLst/>
                          <a:latin typeface="Century Gothic" panose="020B0502020202020204" pitchFamily="34" charset="0"/>
                        </a:rPr>
                        <a:t>Recordemos </a:t>
                      </a: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200" dirty="0" smtClean="0">
                          <a:effectLst/>
                          <a:latin typeface="Century Gothic" panose="020B0502020202020204" pitchFamily="34" charset="0"/>
                        </a:rPr>
                        <a:t>¡Seamos servidores públicos!</a:t>
                      </a:r>
                      <a:endParaRPr lang="es-MX" sz="1200" dirty="0">
                        <a:effectLst/>
                        <a:latin typeface="Century Gothic" panose="020B0502020202020204" pitchFamily="34" charset="0"/>
                      </a:endParaRPr>
                    </a:p>
                  </a:txBody>
                  <a:tcPr marL="68580" marR="68580" marT="0" marB="0"/>
                </a:tc>
                <a:tc rowSpan="4">
                  <a:txBody>
                    <a:bodyPr/>
                    <a:lstStyle/>
                    <a:p>
                      <a:pPr algn="ctr">
                        <a:lnSpc>
                          <a:spcPct val="107000"/>
                        </a:lnSpc>
                        <a:spcAft>
                          <a:spcPts val="0"/>
                        </a:spcAft>
                      </a:pPr>
                      <a:r>
                        <a:rPr lang="es-MX" sz="1200" dirty="0" smtClean="0">
                          <a:effectLst/>
                          <a:latin typeface="Century Gothic" panose="020B0502020202020204" pitchFamily="34" charset="0"/>
                        </a:rPr>
                        <a:t>Apaguemos el fuego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rowSpan="4">
                  <a:txBody>
                    <a:bodyPr/>
                    <a:lstStyle/>
                    <a:p>
                      <a:pPr algn="ctr">
                        <a:lnSpc>
                          <a:spcPct val="107000"/>
                        </a:lnSpc>
                        <a:spcAft>
                          <a:spcPts val="0"/>
                        </a:spcAft>
                      </a:pPr>
                      <a:r>
                        <a:rPr lang="es-MX" sz="1200" dirty="0">
                          <a:effectLst/>
                          <a:latin typeface="Century Gothic" panose="020B0502020202020204" pitchFamily="34" charset="0"/>
                        </a:rPr>
                        <a:t> </a:t>
                      </a:r>
                      <a:r>
                        <a:rPr lang="es-MX" sz="1200" baseline="0" dirty="0" smtClean="0">
                          <a:effectLst/>
                          <a:latin typeface="Century Gothic" panose="020B0502020202020204" pitchFamily="34" charset="0"/>
                        </a:rPr>
                        <a:t> </a:t>
                      </a:r>
                    </a:p>
                    <a:p>
                      <a:pPr algn="ctr">
                        <a:lnSpc>
                          <a:spcPct val="107000"/>
                        </a:lnSpc>
                        <a:spcAft>
                          <a:spcPts val="0"/>
                        </a:spcAft>
                      </a:pPr>
                      <a:r>
                        <a:rPr lang="es-MX" sz="1200" baseline="0" dirty="0" smtClean="0">
                          <a:effectLst/>
                          <a:latin typeface="Century Gothic" panose="020B0502020202020204" pitchFamily="34" charset="0"/>
                        </a:rPr>
                        <a:t>Circuito motor </a:t>
                      </a:r>
                    </a:p>
                    <a:p>
                      <a:pPr algn="ctr">
                        <a:lnSpc>
                          <a:spcPct val="107000"/>
                        </a:lnSpc>
                        <a:spcAft>
                          <a:spcPts val="0"/>
                        </a:spcAft>
                      </a:pPr>
                      <a:r>
                        <a:rPr lang="es-MX" sz="1200" baseline="0" dirty="0" smtClean="0">
                          <a:effectLst/>
                          <a:latin typeface="Century Gothic" panose="020B0502020202020204" pitchFamily="34" charset="0"/>
                          <a:ea typeface="Calibri" panose="020F0502020204030204" pitchFamily="34" charset="0"/>
                          <a:cs typeface="Times New Roman" panose="02020603050405020304" pitchFamily="18" charset="0"/>
                        </a:rPr>
                        <a:t>“Los bomberos”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8567418"/>
                  </a:ext>
                </a:extLst>
              </a:tr>
              <a:tr h="383890">
                <a:tc rowSpan="2">
                  <a:txBody>
                    <a:bodyPr/>
                    <a:lstStyle/>
                    <a:p>
                      <a:pPr>
                        <a:lnSpc>
                          <a:spcPct val="107000"/>
                        </a:lnSpc>
                        <a:spcAft>
                          <a:spcPts val="0"/>
                        </a:spcAft>
                      </a:pPr>
                      <a:r>
                        <a:rPr lang="es-MX" sz="1200" dirty="0">
                          <a:effectLst/>
                          <a:latin typeface="Century Gothic" panose="020B0502020202020204" pitchFamily="34" charset="0"/>
                        </a:rPr>
                        <a:t>8:40 9:00</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row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¿En que trabaja papá y mamá?</a:t>
                      </a:r>
                      <a:endParaRPr lang="es-MX"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tabLst>
                          <a:tab pos="161925" algn="l"/>
                        </a:tabLs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475606"/>
                  </a:ext>
                </a:extLst>
              </a:tr>
              <a:tr h="0">
                <a:tc vMerge="1">
                  <a:txBody>
                    <a:bodyPr/>
                    <a:lstStyle/>
                    <a:p>
                      <a:endParaRPr lang="es-MX"/>
                    </a:p>
                  </a:txBody>
                  <a:tcPr/>
                </a:tc>
                <a:tc vMerge="1">
                  <a:txBody>
                    <a:bodyPr/>
                    <a:lstStyle/>
                    <a:p>
                      <a:endParaRPr lang="es-MX"/>
                    </a:p>
                  </a:txBody>
                  <a:tcPr/>
                </a:tc>
                <a:tc rowSpan="3">
                  <a:txBody>
                    <a:bodyPr/>
                    <a:lstStyle/>
                    <a:p>
                      <a:pPr algn="ctr">
                        <a:lnSpc>
                          <a:spcPct val="107000"/>
                        </a:lnSpc>
                        <a:spcAft>
                          <a:spcPts val="0"/>
                        </a:spcAft>
                      </a:pPr>
                      <a:r>
                        <a:rPr lang="es-MX" sz="1200" dirty="0" smtClean="0">
                          <a:effectLst/>
                          <a:latin typeface="Century Gothic" panose="020B0502020202020204" pitchFamily="34" charset="0"/>
                          <a:ea typeface="Calibri" panose="020F0502020204030204" pitchFamily="34" charset="0"/>
                          <a:cs typeface="Times New Roman" panose="02020603050405020304" pitchFamily="18" charset="0"/>
                        </a:rPr>
                        <a:t>¿Que usa cada uno?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822876182"/>
                  </a:ext>
                </a:extLst>
              </a:tr>
              <a:tr h="149746">
                <a:tc rowSpan="2">
                  <a:txBody>
                    <a:bodyPr/>
                    <a:lstStyle/>
                    <a:p>
                      <a:pPr>
                        <a:lnSpc>
                          <a:spcPct val="107000"/>
                        </a:lnSpc>
                        <a:spcAft>
                          <a:spcPts val="0"/>
                        </a:spcAft>
                      </a:pPr>
                      <a:r>
                        <a:rPr lang="es-MX" sz="1200" dirty="0">
                          <a:effectLst/>
                          <a:latin typeface="Century Gothic" panose="020B0502020202020204" pitchFamily="34" charset="0"/>
                        </a:rPr>
                        <a:t>9:00 9:20</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rowSpan="2">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Médicos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780777"/>
                  </a:ext>
                </a:extLst>
              </a:tr>
              <a:tr h="241668">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Video de los bomberos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Rompecabezas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Abrir</a:t>
                      </a:r>
                      <a:r>
                        <a:rPr lang="es-MX" sz="1200" baseline="0" dirty="0" smtClean="0">
                          <a:effectLst/>
                          <a:latin typeface="Century Gothic" panose="020B0502020202020204" pitchFamily="34" charset="0"/>
                        </a:rPr>
                        <a:t> cartas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5177000"/>
                  </a:ext>
                </a:extLst>
              </a:tr>
              <a:tr h="0">
                <a:tc>
                  <a:txBody>
                    <a:bodyPr/>
                    <a:lstStyle/>
                    <a:p>
                      <a:pPr>
                        <a:lnSpc>
                          <a:spcPct val="107000"/>
                        </a:lnSpc>
                        <a:spcAft>
                          <a:spcPts val="0"/>
                        </a:spcAft>
                      </a:pPr>
                      <a:r>
                        <a:rPr lang="es-MX" sz="1200" dirty="0">
                          <a:effectLst/>
                          <a:latin typeface="Century Gothic" panose="020B0502020202020204" pitchFamily="34" charset="0"/>
                        </a:rPr>
                        <a:t>9:20 9:40</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smtClean="0">
                          <a:effectLst/>
                          <a:latin typeface="Century Gothic" panose="020B0502020202020204" pitchFamily="34" charset="0"/>
                          <a:ea typeface="Calibri" panose="020F0502020204030204" pitchFamily="34" charset="0"/>
                          <a:cs typeface="Times New Roman" panose="02020603050405020304" pitchFamily="18" charset="0"/>
                        </a:rPr>
                        <a:t>Herramientas de un doctor</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Ayudemos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7000"/>
                        </a:lnSpc>
                        <a:spcAft>
                          <a:spcPts val="0"/>
                        </a:spcAft>
                      </a:pPr>
                      <a:endParaRPr lang="es-MX" sz="1200" dirty="0" smtClean="0">
                        <a:effectLst/>
                        <a:latin typeface="Century Gothic" panose="020B0502020202020204" pitchFamily="34" charset="0"/>
                      </a:endParaRPr>
                    </a:p>
                    <a:p>
                      <a:pPr algn="ctr">
                        <a:lnSpc>
                          <a:spcPct val="107000"/>
                        </a:lnSpc>
                        <a:spcAft>
                          <a:spcPts val="0"/>
                        </a:spcAft>
                      </a:pPr>
                      <a:r>
                        <a:rPr lang="es-MX" sz="1200" dirty="0" smtClean="0">
                          <a:effectLst/>
                          <a:latin typeface="Century Gothic" panose="020B0502020202020204" pitchFamily="34" charset="0"/>
                        </a:rPr>
                        <a:t>Gorrito de bombero </a:t>
                      </a:r>
                      <a:endParaRPr lang="es-MX"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Ruleta de profesiones</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7000"/>
                        </a:lnSpc>
                        <a:spcAft>
                          <a:spcPts val="0"/>
                        </a:spcAft>
                      </a:pP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200" dirty="0" smtClean="0">
                          <a:effectLst/>
                          <a:latin typeface="Century Gothic" panose="020B0502020202020204" pitchFamily="34" charset="0"/>
                        </a:rPr>
                        <a:t>Volvamos</a:t>
                      </a:r>
                      <a:r>
                        <a:rPr lang="es-MX" sz="1200" baseline="0" dirty="0" smtClean="0">
                          <a:effectLst/>
                          <a:latin typeface="Century Gothic" panose="020B0502020202020204" pitchFamily="34" charset="0"/>
                        </a:rPr>
                        <a:t> a ser chef</a:t>
                      </a: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472090"/>
                  </a:ext>
                </a:extLst>
              </a:tr>
              <a:tr h="78118">
                <a:tc rowSpan="2">
                  <a:txBody>
                    <a:bodyPr/>
                    <a:lstStyle/>
                    <a:p>
                      <a:pPr>
                        <a:lnSpc>
                          <a:spcPct val="107000"/>
                        </a:lnSpc>
                        <a:spcAft>
                          <a:spcPts val="0"/>
                        </a:spcAft>
                      </a:pPr>
                      <a:r>
                        <a:rPr lang="es-MX" sz="1200" dirty="0">
                          <a:effectLst/>
                          <a:latin typeface="Century Gothic" panose="020B0502020202020204" pitchFamily="34" charset="0"/>
                        </a:rPr>
                        <a:t>9:40 10:00</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row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200" dirty="0" smtClean="0">
                          <a:effectLst/>
                          <a:latin typeface="Century Gothic" panose="020B0502020202020204" pitchFamily="34" charset="0"/>
                        </a:rPr>
                        <a:t>¿Qué</a:t>
                      </a:r>
                      <a:r>
                        <a:rPr lang="es-MX" sz="1200" baseline="0" dirty="0" smtClean="0">
                          <a:effectLst/>
                          <a:latin typeface="Century Gothic" panose="020B0502020202020204" pitchFamily="34" charset="0"/>
                        </a:rPr>
                        <a:t> va en su maletín?</a:t>
                      </a:r>
                      <a:r>
                        <a:rPr lang="es-MX" sz="1200" dirty="0" smtClean="0">
                          <a:effectLst/>
                          <a:latin typeface="Century Gothic" panose="020B0502020202020204" pitchFamily="34" charset="0"/>
                        </a:rPr>
                        <a:t> </a:t>
                      </a: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s-MX" sz="1200" dirty="0" smtClean="0">
                          <a:effectLst/>
                          <a:latin typeface="Century Gothic" panose="020B0502020202020204" pitchFamily="34" charset="0"/>
                        </a:rPr>
                        <a:t>¿Qué</a:t>
                      </a:r>
                      <a:r>
                        <a:rPr lang="es-MX" sz="1200" baseline="0" dirty="0" smtClean="0">
                          <a:effectLst/>
                          <a:latin typeface="Century Gothic" panose="020B0502020202020204" pitchFamily="34" charset="0"/>
                        </a:rPr>
                        <a:t> hace un cartero?</a:t>
                      </a: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0459592"/>
                  </a:ext>
                </a:extLst>
              </a:tr>
              <a:tr h="313296">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200" dirty="0" smtClean="0">
                          <a:effectLst/>
                          <a:latin typeface="Century Gothic" panose="020B0502020202020204" pitchFamily="34" charset="0"/>
                        </a:rPr>
                        <a:t>científico </a:t>
                      </a:r>
                      <a:endParaRPr lang="es-MX"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5831846"/>
                  </a:ext>
                </a:extLst>
              </a:tr>
              <a:tr h="0">
                <a:tc>
                  <a:txBody>
                    <a:bodyPr/>
                    <a:lstStyle/>
                    <a:p>
                      <a:pPr>
                        <a:lnSpc>
                          <a:spcPct val="107000"/>
                        </a:lnSpc>
                        <a:spcAft>
                          <a:spcPts val="0"/>
                        </a:spcAft>
                      </a:pPr>
                      <a:r>
                        <a:rPr lang="es-MX" sz="1200" dirty="0">
                          <a:effectLst/>
                          <a:latin typeface="Century Gothic" panose="020B0502020202020204" pitchFamily="34" charset="0"/>
                        </a:rPr>
                        <a:t>10:00 10:45</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smtClean="0">
                          <a:effectLst/>
                          <a:latin typeface="Century Gothic" panose="020B0502020202020204" pitchFamily="34" charset="0"/>
                        </a:rPr>
                        <a:t>Números coloridos </a:t>
                      </a: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latin typeface="Century Gothic" panose="020B0502020202020204" pitchFamily="34" charset="0"/>
                        </a:rPr>
                        <a:t>Muisca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r>
                        <a:rPr lang="es-MX" sz="1200" dirty="0">
                          <a:effectLst/>
                          <a:latin typeface="Century Gothic" panose="020B0502020202020204" pitchFamily="34" charset="0"/>
                        </a:rPr>
                        <a:t>Música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gn="ctr">
                        <a:lnSpc>
                          <a:spcPct val="107000"/>
                        </a:lnSpc>
                        <a:spcAft>
                          <a:spcPts val="0"/>
                        </a:spcAft>
                      </a:pPr>
                      <a:r>
                        <a:rPr lang="es-MX" sz="1200" dirty="0">
                          <a:effectLst/>
                          <a:latin typeface="Century Gothic" panose="020B0502020202020204" pitchFamily="34" charset="0"/>
                        </a:rPr>
                        <a:t>Educación física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66FFCC"/>
                    </a:solidFill>
                  </a:tcPr>
                </a:tc>
                <a:tc>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Me</a:t>
                      </a:r>
                      <a:r>
                        <a:rPr lang="es-MX" sz="1200" baseline="0" dirty="0" smtClean="0">
                          <a:effectLst/>
                          <a:latin typeface="Century Gothic" panose="020B0502020202020204" pitchFamily="34" charset="0"/>
                        </a:rPr>
                        <a:t> gustaría..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6092249"/>
                  </a:ext>
                </a:extLst>
              </a:tr>
              <a:tr h="0">
                <a:tc>
                  <a:txBody>
                    <a:bodyPr/>
                    <a:lstStyle/>
                    <a:p>
                      <a:pPr>
                        <a:lnSpc>
                          <a:spcPct val="107000"/>
                        </a:lnSpc>
                        <a:spcAft>
                          <a:spcPts val="0"/>
                        </a:spcAft>
                      </a:pPr>
                      <a:r>
                        <a:rPr lang="es-MX" sz="1200" dirty="0">
                          <a:effectLst/>
                          <a:latin typeface="Century Gothic" panose="020B0502020202020204" pitchFamily="34" charset="0"/>
                        </a:rPr>
                        <a:t>10:45 11:15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a:effectLst/>
                          <a:latin typeface="Century Gothic" panose="020B0502020202020204" pitchFamily="34" charset="0"/>
                        </a:rPr>
                        <a:t>Receso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Aft>
                          <a:spcPts val="0"/>
                        </a:spcAft>
                      </a:pPr>
                      <a:r>
                        <a:rPr lang="es-MX" sz="1200" dirty="0">
                          <a:effectLst/>
                          <a:latin typeface="Century Gothic" panose="020B0502020202020204" pitchFamily="34" charset="0"/>
                        </a:rPr>
                        <a:t>Receso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Aft>
                          <a:spcPts val="0"/>
                        </a:spcAft>
                      </a:pPr>
                      <a:r>
                        <a:rPr lang="es-MX" sz="1200" dirty="0">
                          <a:effectLst/>
                          <a:latin typeface="Century Gothic" panose="020B0502020202020204" pitchFamily="34" charset="0"/>
                        </a:rPr>
                        <a:t>Receso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Aft>
                          <a:spcPts val="0"/>
                        </a:spcAft>
                      </a:pPr>
                      <a:r>
                        <a:rPr lang="es-MX" sz="1200" dirty="0">
                          <a:effectLst/>
                          <a:latin typeface="Century Gothic" panose="020B0502020202020204" pitchFamily="34" charset="0"/>
                        </a:rPr>
                        <a:t>Receso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gn="ctr">
                        <a:lnSpc>
                          <a:spcPct val="107000"/>
                        </a:lnSpc>
                        <a:spcAft>
                          <a:spcPts val="0"/>
                        </a:spcAft>
                      </a:pPr>
                      <a:r>
                        <a:rPr lang="es-MX" sz="1200" dirty="0">
                          <a:effectLst/>
                          <a:latin typeface="Century Gothic" panose="020B0502020202020204" pitchFamily="34" charset="0"/>
                        </a:rPr>
                        <a:t>Receso</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967573425"/>
                  </a:ext>
                </a:extLst>
              </a:tr>
              <a:tr h="217805">
                <a:tc>
                  <a:txBody>
                    <a:bodyPr/>
                    <a:lstStyle/>
                    <a:p>
                      <a:pPr>
                        <a:lnSpc>
                          <a:spcPct val="107000"/>
                        </a:lnSpc>
                        <a:spcAft>
                          <a:spcPts val="0"/>
                        </a:spcAft>
                      </a:pPr>
                      <a:r>
                        <a:rPr lang="es-MX" sz="1200" dirty="0">
                          <a:effectLst/>
                          <a:latin typeface="Century Gothic" panose="020B0502020202020204" pitchFamily="34" charset="0"/>
                        </a:rPr>
                        <a:t>11:15 12:00</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dirty="0">
                          <a:effectLst/>
                          <a:latin typeface="Century Gothic" panose="020B0502020202020204" pitchFamily="34" charset="0"/>
                        </a:rPr>
                        <a:t>Educación Física</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66FFCC"/>
                    </a:solidFill>
                  </a:tcPr>
                </a:tc>
                <a:tc>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Cartas para mis amigos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smtClean="0">
                          <a:effectLst/>
                          <a:latin typeface="Century Gothic" panose="020B0502020202020204" pitchFamily="34" charset="0"/>
                        </a:rPr>
                        <a:t>¡Fuego! </a:t>
                      </a:r>
                      <a:endParaRPr lang="es-MX"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latin typeface="Century Gothic" panose="020B0502020202020204" pitchFamily="34" charset="0"/>
                        </a:rPr>
                        <a:t> </a:t>
                      </a:r>
                      <a:r>
                        <a:rPr lang="es-MX" sz="1200" dirty="0" smtClean="0">
                          <a:effectLst/>
                          <a:latin typeface="Century Gothic" panose="020B0502020202020204" pitchFamily="34" charset="0"/>
                        </a:rPr>
                        <a:t>Experimentando </a:t>
                      </a:r>
                      <a:endParaRPr lang="es-MX" sz="1200" dirty="0">
                        <a:effectLst/>
                        <a:latin typeface="Century Gothic" panose="020B0502020202020204" pitchFamily="34" charset="0"/>
                      </a:endParaRPr>
                    </a:p>
                    <a:p>
                      <a:pPr>
                        <a:lnSpc>
                          <a:spcPct val="107000"/>
                        </a:lnSpc>
                        <a:spcAft>
                          <a:spcPts val="0"/>
                        </a:spcAft>
                      </a:pP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smtClean="0">
                          <a:effectLst/>
                          <a:latin typeface="Century Gothic" panose="020B0502020202020204" pitchFamily="34" charset="0"/>
                          <a:ea typeface="Calibri" panose="020F0502020204030204" pitchFamily="34" charset="0"/>
                          <a:cs typeface="Times New Roman" panose="02020603050405020304" pitchFamily="18" charset="0"/>
                        </a:rPr>
                        <a:t>Cierre</a:t>
                      </a:r>
                      <a:r>
                        <a:rPr lang="es-MX" sz="1200" baseline="0" dirty="0" smtClean="0">
                          <a:effectLst/>
                          <a:latin typeface="Century Gothic" panose="020B0502020202020204" pitchFamily="34" charset="0"/>
                          <a:ea typeface="Calibri" panose="020F0502020204030204" pitchFamily="34" charset="0"/>
                          <a:cs typeface="Times New Roman" panose="02020603050405020304" pitchFamily="18" charset="0"/>
                        </a:rPr>
                        <a:t> de situación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2913700"/>
                  </a:ext>
                </a:extLst>
              </a:tr>
              <a:tr h="0">
                <a:tc>
                  <a:txBody>
                    <a:bodyPr/>
                    <a:lstStyle/>
                    <a:p>
                      <a:pPr>
                        <a:lnSpc>
                          <a:spcPct val="107000"/>
                        </a:lnSpc>
                        <a:spcAft>
                          <a:spcPts val="0"/>
                        </a:spcAft>
                      </a:pPr>
                      <a:r>
                        <a:rPr lang="es-MX" sz="1200" dirty="0">
                          <a:effectLst/>
                          <a:latin typeface="Century Gothic" panose="020B0502020202020204" pitchFamily="34" charset="0"/>
                        </a:rPr>
                        <a:t>12:15 1:15</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CC99FF"/>
                    </a:solidFill>
                  </a:tcPr>
                </a:tc>
                <a:tc>
                  <a:txBody>
                    <a:bodyPr/>
                    <a:lstStyle/>
                    <a:p>
                      <a:pPr algn="ctr">
                        <a:lnSpc>
                          <a:spcPct val="107000"/>
                        </a:lnSpc>
                        <a:spcAft>
                          <a:spcPts val="0"/>
                        </a:spcAft>
                      </a:pPr>
                      <a:r>
                        <a:rPr lang="es-MX" sz="1200">
                          <a:effectLst/>
                          <a:latin typeface="Century Gothic" panose="020B0502020202020204" pitchFamily="34" charset="0"/>
                        </a:rPr>
                        <a:t> </a:t>
                      </a:r>
                      <a:endParaRPr lang="es-MX"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200" dirty="0">
                          <a:effectLst/>
                          <a:latin typeface="Century Gothic" panose="020B0502020202020204" pitchFamily="34" charset="0"/>
                        </a:rPr>
                        <a:t>Club</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33CCFF"/>
                    </a:solidFill>
                  </a:tcPr>
                </a:tc>
                <a:tc>
                  <a:txBody>
                    <a:bodyPr/>
                    <a:lstStyle/>
                    <a:p>
                      <a:pPr algn="ctr">
                        <a:lnSpc>
                          <a:spcPct val="107000"/>
                        </a:lnSpc>
                        <a:spcAft>
                          <a:spcPts val="0"/>
                        </a:spcAft>
                      </a:pPr>
                      <a:r>
                        <a:rPr lang="es-MX" sz="1200" dirty="0">
                          <a:effectLst/>
                          <a:latin typeface="Century Gothic" panose="020B0502020202020204" pitchFamily="34" charset="0"/>
                        </a:rPr>
                        <a:t>Club</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33CCFF"/>
                    </a:solidFill>
                  </a:tcPr>
                </a:tc>
                <a:tc>
                  <a:txBody>
                    <a:bodyPr/>
                    <a:lstStyle/>
                    <a:p>
                      <a:pPr algn="ctr">
                        <a:lnSpc>
                          <a:spcPct val="107000"/>
                        </a:lnSpc>
                        <a:spcAft>
                          <a:spcPts val="0"/>
                        </a:spcAft>
                      </a:pPr>
                      <a:r>
                        <a:rPr lang="es-MX" sz="1200" dirty="0">
                          <a:effectLst/>
                          <a:latin typeface="Century Gothic" panose="020B0502020202020204" pitchFamily="34" charset="0"/>
                        </a:rPr>
                        <a:t>Club</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solidFill>
                      <a:srgbClr val="33CCFF"/>
                    </a:solidFill>
                  </a:tcPr>
                </a:tc>
                <a:tc>
                  <a:txBody>
                    <a:bodyPr/>
                    <a:lstStyle/>
                    <a:p>
                      <a:pPr algn="ctr">
                        <a:lnSpc>
                          <a:spcPct val="107000"/>
                        </a:lnSpc>
                        <a:spcAft>
                          <a:spcPts val="0"/>
                        </a:spcAft>
                      </a:pPr>
                      <a:r>
                        <a:rPr lang="es-MX" sz="1200" dirty="0">
                          <a:effectLst/>
                          <a:latin typeface="Century Gothic" panose="020B0502020202020204" pitchFamily="34" charset="0"/>
                        </a:rPr>
                        <a:t> </a:t>
                      </a:r>
                      <a:endParaRPr lang="es-MX"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4888883"/>
                  </a:ext>
                </a:extLst>
              </a:tr>
            </a:tbl>
          </a:graphicData>
        </a:graphic>
      </p:graphicFrame>
      <p:sp>
        <p:nvSpPr>
          <p:cNvPr id="3" name="CuadroTexto 2"/>
          <p:cNvSpPr txBox="1"/>
          <p:nvPr/>
        </p:nvSpPr>
        <p:spPr>
          <a:xfrm>
            <a:off x="4958809" y="1306142"/>
            <a:ext cx="3066865" cy="369332"/>
          </a:xfrm>
          <a:prstGeom prst="rect">
            <a:avLst/>
          </a:prstGeom>
          <a:noFill/>
        </p:spPr>
        <p:txBody>
          <a:bodyPr wrap="none" rtlCol="0">
            <a:spAutoFit/>
          </a:bodyPr>
          <a:lstStyle/>
          <a:p>
            <a:r>
              <a:rPr lang="es-MX" b="1" dirty="0" smtClean="0">
                <a:effectLst>
                  <a:outerShdw blurRad="38100" dist="38100" dir="2700000" algn="tl">
                    <a:srgbClr val="000000">
                      <a:alpha val="43137"/>
                    </a:srgbClr>
                  </a:outerShdw>
                </a:effectLst>
                <a:latin typeface="Century Gothic" panose="020B0502020202020204" pitchFamily="34" charset="0"/>
              </a:rPr>
              <a:t>CRONOGRAMA SEMANAL</a:t>
            </a:r>
            <a:endParaRPr lang="es-MX" b="1" dirty="0">
              <a:effectLst>
                <a:outerShdw blurRad="38100" dist="38100" dir="2700000" algn="tl">
                  <a:srgbClr val="000000">
                    <a:alpha val="43137"/>
                  </a:srgbClr>
                </a:outerShdw>
              </a:effectLst>
              <a:latin typeface="Century Gothic" panose="020B0502020202020204" pitchFamily="34" charset="0"/>
            </a:endParaRPr>
          </a:p>
        </p:txBody>
      </p:sp>
      <p:sp>
        <p:nvSpPr>
          <p:cNvPr id="4" name="Bisel 3"/>
          <p:cNvSpPr/>
          <p:nvPr/>
        </p:nvSpPr>
        <p:spPr>
          <a:xfrm>
            <a:off x="1502230" y="1105511"/>
            <a:ext cx="2717074" cy="901337"/>
          </a:xfrm>
          <a:prstGeom prst="bevel">
            <a:avLst/>
          </a:prstGeom>
          <a:solidFill>
            <a:srgbClr val="33C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latin typeface="Century Gothic" panose="020B0502020202020204" pitchFamily="34" charset="0"/>
              </a:rPr>
              <a:t>Segunda semana </a:t>
            </a:r>
          </a:p>
          <a:p>
            <a:pPr algn="ctr"/>
            <a:r>
              <a:rPr lang="es-MX" b="1" dirty="0" smtClean="0">
                <a:effectLst>
                  <a:outerShdw blurRad="38100" dist="38100" dir="2700000" algn="tl">
                    <a:srgbClr val="000000">
                      <a:alpha val="43137"/>
                    </a:srgbClr>
                  </a:outerShdw>
                </a:effectLst>
                <a:latin typeface="Century Gothic" panose="020B0502020202020204" pitchFamily="34" charset="0"/>
              </a:rPr>
              <a:t>27-31 de Mayo </a:t>
            </a:r>
            <a:endParaRPr lang="es-MX" b="1" dirty="0">
              <a:effectLst>
                <a:outerShdw blurRad="38100" dist="38100" dir="2700000" algn="tl">
                  <a:srgbClr val="000000">
                    <a:alpha val="43137"/>
                  </a:srgbClr>
                </a:outerShdw>
              </a:effectLst>
              <a:latin typeface="Century Gothic" panose="020B0502020202020204" pitchFamily="34" charset="0"/>
            </a:endParaRPr>
          </a:p>
        </p:txBody>
      </p:sp>
      <p:pic>
        <p:nvPicPr>
          <p:cNvPr id="1026" name="Picture 2" descr="Resultado de imagen para melonheadz profesione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0" y="222679"/>
            <a:ext cx="1714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4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52012462"/>
              </p:ext>
            </p:extLst>
          </p:nvPr>
        </p:nvGraphicFramePr>
        <p:xfrm>
          <a:off x="548640" y="262730"/>
          <a:ext cx="10881360" cy="6056989"/>
        </p:xfrm>
        <a:graphic>
          <a:graphicData uri="http://schemas.openxmlformats.org/drawingml/2006/table">
            <a:tbl>
              <a:tblPr firstRow="1" bandRow="1">
                <a:tableStyleId>{00A15C55-8517-42AA-B614-E9B94910E393}</a:tableStyleId>
              </a:tblPr>
              <a:tblGrid>
                <a:gridCol w="1750423">
                  <a:extLst>
                    <a:ext uri="{9D8B030D-6E8A-4147-A177-3AD203B41FA5}">
                      <a16:colId xmlns:a16="http://schemas.microsoft.com/office/drawing/2014/main" val="890374598"/>
                    </a:ext>
                  </a:extLst>
                </a:gridCol>
                <a:gridCol w="1946366">
                  <a:extLst>
                    <a:ext uri="{9D8B030D-6E8A-4147-A177-3AD203B41FA5}">
                      <a16:colId xmlns:a16="http://schemas.microsoft.com/office/drawing/2014/main" val="1734171233"/>
                    </a:ext>
                  </a:extLst>
                </a:gridCol>
                <a:gridCol w="1737360">
                  <a:extLst>
                    <a:ext uri="{9D8B030D-6E8A-4147-A177-3AD203B41FA5}">
                      <a16:colId xmlns:a16="http://schemas.microsoft.com/office/drawing/2014/main" val="2271280175"/>
                    </a:ext>
                  </a:extLst>
                </a:gridCol>
                <a:gridCol w="5447211">
                  <a:extLst>
                    <a:ext uri="{9D8B030D-6E8A-4147-A177-3AD203B41FA5}">
                      <a16:colId xmlns:a16="http://schemas.microsoft.com/office/drawing/2014/main" val="2401169179"/>
                    </a:ext>
                  </a:extLst>
                </a:gridCol>
              </a:tblGrid>
              <a:tr h="546258">
                <a:tc gridSpan="4">
                  <a:txBody>
                    <a:bodyPr/>
                    <a:lstStyle/>
                    <a:p>
                      <a:pPr algn="ctr"/>
                      <a:r>
                        <a:rPr lang="es-MX" dirty="0" smtClean="0">
                          <a:effectLst>
                            <a:outerShdw blurRad="38100" dist="38100" dir="2700000" algn="tl">
                              <a:srgbClr val="000000">
                                <a:alpha val="43137"/>
                              </a:srgbClr>
                            </a:outerShdw>
                          </a:effectLst>
                        </a:rPr>
                        <a:t>DESARROLLO </a:t>
                      </a:r>
                      <a:endParaRPr lang="es-MX" dirty="0">
                        <a:effectLst>
                          <a:outerShdw blurRad="38100" dist="38100" dir="2700000" algn="tl">
                            <a:srgbClr val="000000">
                              <a:alpha val="43137"/>
                            </a:srgbClr>
                          </a:outerShdw>
                        </a:effectLst>
                      </a:endParaRPr>
                    </a:p>
                  </a:txBody>
                  <a:tcPr>
                    <a:solidFill>
                      <a:srgbClr val="FF9999"/>
                    </a:solidFill>
                  </a:tcPr>
                </a:tc>
                <a:tc hMerge="1">
                  <a:txBody>
                    <a:bodyPr/>
                    <a:lstStyle/>
                    <a:p>
                      <a:endParaRPr lang="es-MX" dirty="0"/>
                    </a:p>
                  </a:txBody>
                  <a:tcPr>
                    <a:solidFill>
                      <a:srgbClr val="FF9999"/>
                    </a:solidFill>
                  </a:tcPr>
                </a:tc>
                <a:tc hMerge="1">
                  <a:txBody>
                    <a:bodyPr/>
                    <a:lstStyle/>
                    <a:p>
                      <a:endParaRPr lang="es-MX" dirty="0"/>
                    </a:p>
                  </a:txBody>
                  <a:tcPr>
                    <a:solidFill>
                      <a:srgbClr val="FF9999"/>
                    </a:solidFill>
                  </a:tcPr>
                </a:tc>
                <a:tc hMerge="1">
                  <a:txBody>
                    <a:bodyPr/>
                    <a:lstStyle/>
                    <a:p>
                      <a:endParaRPr lang="es-MX" dirty="0"/>
                    </a:p>
                  </a:txBody>
                  <a:tcPr>
                    <a:solidFill>
                      <a:srgbClr val="FF9999"/>
                    </a:solidFill>
                  </a:tcPr>
                </a:tc>
                <a:extLst>
                  <a:ext uri="{0D108BD9-81ED-4DB2-BD59-A6C34878D82A}">
                    <a16:rowId xmlns:a16="http://schemas.microsoft.com/office/drawing/2014/main" val="2036919109"/>
                  </a:ext>
                </a:extLst>
              </a:tr>
              <a:tr h="546258">
                <a:tc>
                  <a:txBody>
                    <a:bodyPr/>
                    <a:lstStyle/>
                    <a:p>
                      <a:pPr algn="ctr"/>
                      <a:r>
                        <a:rPr lang="es-MX" sz="1400" b="1" dirty="0" smtClean="0">
                          <a:effectLst>
                            <a:outerShdw blurRad="38100" dist="38100" dir="2700000" algn="tl">
                              <a:srgbClr val="000000">
                                <a:alpha val="43137"/>
                              </a:srgbClr>
                            </a:outerShdw>
                          </a:effectLst>
                          <a:latin typeface="Century Gothic" panose="020B0502020202020204" pitchFamily="34" charset="0"/>
                        </a:rPr>
                        <a:t>ESTACIÓN </a:t>
                      </a:r>
                      <a:endParaRPr lang="es-MX" sz="1400" b="1" dirty="0">
                        <a:effectLst>
                          <a:outerShdw blurRad="38100" dist="38100" dir="2700000" algn="tl">
                            <a:srgbClr val="000000">
                              <a:alpha val="43137"/>
                            </a:srgbClr>
                          </a:outerShdw>
                        </a:effectLst>
                        <a:latin typeface="Century Gothic" panose="020B0502020202020204" pitchFamily="34" charset="0"/>
                      </a:endParaRPr>
                    </a:p>
                  </a:txBody>
                  <a:tcPr>
                    <a:solidFill>
                      <a:schemeClr val="accent4">
                        <a:lumMod val="40000"/>
                        <a:lumOff val="60000"/>
                      </a:schemeClr>
                    </a:solidFill>
                  </a:tcPr>
                </a:tc>
                <a:tc>
                  <a:txBody>
                    <a:bodyPr/>
                    <a:lstStyle/>
                    <a:p>
                      <a:pPr algn="ctr"/>
                      <a:r>
                        <a:rPr lang="es-MX" sz="1400" b="1" dirty="0" smtClean="0">
                          <a:effectLst>
                            <a:outerShdw blurRad="38100" dist="38100" dir="2700000" algn="tl">
                              <a:srgbClr val="000000">
                                <a:alpha val="43137"/>
                              </a:srgbClr>
                            </a:outerShdw>
                          </a:effectLst>
                          <a:latin typeface="Century Gothic" panose="020B0502020202020204" pitchFamily="34" charset="0"/>
                        </a:rPr>
                        <a:t>NOMBRE </a:t>
                      </a:r>
                      <a:endParaRPr lang="es-MX" sz="1400" b="1" dirty="0">
                        <a:effectLst>
                          <a:outerShdw blurRad="38100" dist="38100" dir="2700000" algn="tl">
                            <a:srgbClr val="000000">
                              <a:alpha val="43137"/>
                            </a:srgbClr>
                          </a:outerShdw>
                        </a:effectLst>
                        <a:latin typeface="Century Gothic" panose="020B0502020202020204" pitchFamily="34" charset="0"/>
                      </a:endParaRPr>
                    </a:p>
                  </a:txBody>
                  <a:tcPr>
                    <a:solidFill>
                      <a:schemeClr val="accent4">
                        <a:lumMod val="40000"/>
                        <a:lumOff val="60000"/>
                      </a:schemeClr>
                    </a:solidFill>
                  </a:tcPr>
                </a:tc>
                <a:tc>
                  <a:txBody>
                    <a:bodyPr/>
                    <a:lstStyle/>
                    <a:p>
                      <a:pPr algn="ctr"/>
                      <a:r>
                        <a:rPr lang="es-MX" sz="1400" b="1" dirty="0" smtClean="0">
                          <a:effectLst>
                            <a:outerShdw blurRad="38100" dist="38100" dir="2700000" algn="tl">
                              <a:srgbClr val="000000">
                                <a:alpha val="43137"/>
                              </a:srgbClr>
                            </a:outerShdw>
                          </a:effectLst>
                          <a:latin typeface="Century Gothic" panose="020B0502020202020204" pitchFamily="34" charset="0"/>
                        </a:rPr>
                        <a:t>MATERIALES</a:t>
                      </a:r>
                      <a:endParaRPr lang="es-MX" sz="1400" b="1" dirty="0">
                        <a:effectLst>
                          <a:outerShdw blurRad="38100" dist="38100" dir="2700000" algn="tl">
                            <a:srgbClr val="000000">
                              <a:alpha val="43137"/>
                            </a:srgbClr>
                          </a:outerShdw>
                        </a:effectLst>
                        <a:latin typeface="Century Gothic" panose="020B0502020202020204" pitchFamily="34" charset="0"/>
                      </a:endParaRPr>
                    </a:p>
                  </a:txBody>
                  <a:tcPr>
                    <a:solidFill>
                      <a:schemeClr val="accent4">
                        <a:lumMod val="40000"/>
                        <a:lumOff val="60000"/>
                      </a:schemeClr>
                    </a:solidFill>
                  </a:tcPr>
                </a:tc>
                <a:tc>
                  <a:txBody>
                    <a:bodyPr/>
                    <a:lstStyle/>
                    <a:p>
                      <a:pPr algn="ctr"/>
                      <a:r>
                        <a:rPr lang="es-MX" sz="1400" b="1" dirty="0" smtClean="0">
                          <a:effectLst>
                            <a:outerShdw blurRad="38100" dist="38100" dir="2700000" algn="tl">
                              <a:srgbClr val="000000">
                                <a:alpha val="43137"/>
                              </a:srgbClr>
                            </a:outerShdw>
                          </a:effectLst>
                          <a:latin typeface="Century Gothic" panose="020B0502020202020204" pitchFamily="34" charset="0"/>
                        </a:rPr>
                        <a:t>DESCRIPCIÓN </a:t>
                      </a:r>
                      <a:endParaRPr lang="es-MX" sz="1400" b="1" dirty="0">
                        <a:effectLst>
                          <a:outerShdw blurRad="38100" dist="38100" dir="2700000" algn="tl">
                            <a:srgbClr val="000000">
                              <a:alpha val="43137"/>
                            </a:srgbClr>
                          </a:outerShdw>
                        </a:effectLst>
                        <a:latin typeface="Century Gothic" panose="020B0502020202020204" pitchFamily="34" charset="0"/>
                      </a:endParaRPr>
                    </a:p>
                  </a:txBody>
                  <a:tcPr>
                    <a:solidFill>
                      <a:schemeClr val="accent4">
                        <a:lumMod val="40000"/>
                        <a:lumOff val="60000"/>
                      </a:schemeClr>
                    </a:solidFill>
                  </a:tcPr>
                </a:tc>
                <a:extLst>
                  <a:ext uri="{0D108BD9-81ED-4DB2-BD59-A6C34878D82A}">
                    <a16:rowId xmlns:a16="http://schemas.microsoft.com/office/drawing/2014/main" val="2493786815"/>
                  </a:ext>
                </a:extLst>
              </a:tr>
              <a:tr h="1427408">
                <a:tc>
                  <a:txBody>
                    <a:bodyPr/>
                    <a:lstStyle/>
                    <a:p>
                      <a:endParaRPr lang="es-MX" sz="1400" dirty="0">
                        <a:latin typeface="Century Gothic" panose="020B0502020202020204" pitchFamily="34" charset="0"/>
                      </a:endParaRPr>
                    </a:p>
                  </a:txBody>
                  <a:tcPr/>
                </a:tc>
                <a:tc>
                  <a:txBody>
                    <a:bodyPr/>
                    <a:lstStyle/>
                    <a:p>
                      <a:pPr algn="ctr"/>
                      <a:r>
                        <a:rPr lang="es-MX" sz="1400" dirty="0" smtClean="0">
                          <a:latin typeface="Century Gothic" panose="020B0502020202020204" pitchFamily="34" charset="0"/>
                        </a:rPr>
                        <a:t> </a:t>
                      </a:r>
                    </a:p>
                    <a:p>
                      <a:pPr algn="ctr"/>
                      <a:r>
                        <a:rPr lang="es-MX" sz="1400" dirty="0" smtClean="0">
                          <a:latin typeface="Century Gothic" panose="020B0502020202020204" pitchFamily="34" charset="0"/>
                        </a:rPr>
                        <a:t>Apaguemos el fuego </a:t>
                      </a:r>
                      <a:endParaRPr lang="es-MX" sz="1400" dirty="0">
                        <a:latin typeface="Century Gothic" panose="020B0502020202020204" pitchFamily="34" charset="0"/>
                      </a:endParaRPr>
                    </a:p>
                  </a:txBody>
                  <a:tcPr/>
                </a:tc>
                <a:tc>
                  <a:txBody>
                    <a:bodyPr/>
                    <a:lstStyle/>
                    <a:p>
                      <a:r>
                        <a:rPr lang="es-MX" sz="1400" dirty="0" smtClean="0">
                          <a:latin typeface="Century Gothic" panose="020B0502020202020204" pitchFamily="34" charset="0"/>
                        </a:rPr>
                        <a:t>Pelotas </a:t>
                      </a:r>
                    </a:p>
                    <a:p>
                      <a:r>
                        <a:rPr lang="es-MX" sz="1400" dirty="0" smtClean="0">
                          <a:latin typeface="Century Gothic" panose="020B0502020202020204" pitchFamily="34" charset="0"/>
                        </a:rPr>
                        <a:t>Edificio de</a:t>
                      </a:r>
                      <a:r>
                        <a:rPr lang="es-MX" sz="1400" baseline="0" dirty="0" smtClean="0">
                          <a:latin typeface="Century Gothic" panose="020B0502020202020204" pitchFamily="34" charset="0"/>
                        </a:rPr>
                        <a:t> cartón con fuego</a:t>
                      </a:r>
                      <a:endParaRPr lang="es-MX" sz="1400" dirty="0">
                        <a:latin typeface="Century Gothic" panose="020B0502020202020204" pitchFamily="34" charset="0"/>
                      </a:endParaRPr>
                    </a:p>
                  </a:txBody>
                  <a:tcPr/>
                </a:tc>
                <a:tc>
                  <a:txBody>
                    <a:bodyPr/>
                    <a:lstStyle/>
                    <a:p>
                      <a:r>
                        <a:rPr lang="es-MX" sz="1400" dirty="0" smtClean="0">
                          <a:latin typeface="Century Gothic" panose="020B0502020202020204" pitchFamily="34" charset="0"/>
                        </a:rPr>
                        <a:t>Con pelotas trataran de tumbar las llamas de fuego que hay en cada ventana del edificio,</a:t>
                      </a:r>
                      <a:r>
                        <a:rPr lang="es-MX" sz="1400" baseline="0" dirty="0" smtClean="0">
                          <a:latin typeface="Century Gothic" panose="020B0502020202020204" pitchFamily="34" charset="0"/>
                        </a:rPr>
                        <a:t> será en equipos de 4 personas para que todos alcancen a participar </a:t>
                      </a:r>
                      <a:endParaRPr lang="es-MX" sz="1400" dirty="0">
                        <a:latin typeface="Century Gothic" panose="020B0502020202020204" pitchFamily="34" charset="0"/>
                      </a:endParaRPr>
                    </a:p>
                  </a:txBody>
                  <a:tcPr/>
                </a:tc>
                <a:extLst>
                  <a:ext uri="{0D108BD9-81ED-4DB2-BD59-A6C34878D82A}">
                    <a16:rowId xmlns:a16="http://schemas.microsoft.com/office/drawing/2014/main" val="3957550490"/>
                  </a:ext>
                </a:extLst>
              </a:tr>
              <a:tr h="1123921">
                <a:tc>
                  <a:txBody>
                    <a:bodyPr/>
                    <a:lstStyle/>
                    <a:p>
                      <a:endParaRPr lang="es-MX" sz="1400" dirty="0">
                        <a:latin typeface="Century Gothic" panose="020B0502020202020204" pitchFamily="34" charset="0"/>
                      </a:endParaRPr>
                    </a:p>
                  </a:txBody>
                  <a:tcPr/>
                </a:tc>
                <a:tc>
                  <a:txBody>
                    <a:bodyPr/>
                    <a:lstStyle/>
                    <a:p>
                      <a:r>
                        <a:rPr lang="es-MX" sz="1400" dirty="0" smtClean="0">
                          <a:latin typeface="Century Gothic" panose="020B0502020202020204" pitchFamily="34" charset="0"/>
                        </a:rPr>
                        <a:t>     </a:t>
                      </a:r>
                    </a:p>
                    <a:p>
                      <a:endParaRPr lang="es-MX" sz="1400" dirty="0" smtClean="0">
                        <a:latin typeface="Century Gothic" panose="020B0502020202020204" pitchFamily="34" charset="0"/>
                      </a:endParaRPr>
                    </a:p>
                    <a:p>
                      <a:pPr algn="ctr"/>
                      <a:r>
                        <a:rPr lang="es-MX" sz="1400" dirty="0" smtClean="0">
                          <a:latin typeface="Century Gothic" panose="020B0502020202020204" pitchFamily="34" charset="0"/>
                        </a:rPr>
                        <a:t>Esquivemos </a:t>
                      </a:r>
                      <a:endParaRPr lang="es-MX" sz="1400" dirty="0">
                        <a:latin typeface="Century Gothic" panose="020B0502020202020204" pitchFamily="34" charset="0"/>
                      </a:endParaRPr>
                    </a:p>
                  </a:txBody>
                  <a:tcPr/>
                </a:tc>
                <a:tc>
                  <a:txBody>
                    <a:bodyPr/>
                    <a:lstStyle/>
                    <a:p>
                      <a:r>
                        <a:rPr lang="es-MX" sz="1400" dirty="0" smtClean="0">
                          <a:latin typeface="Century Gothic" panose="020B0502020202020204" pitchFamily="34" charset="0"/>
                        </a:rPr>
                        <a:t>Conos </a:t>
                      </a:r>
                      <a:endParaRPr lang="es-MX" sz="1400" dirty="0">
                        <a:latin typeface="Century Gothic" panose="020B0502020202020204" pitchFamily="34" charset="0"/>
                      </a:endParaRPr>
                    </a:p>
                  </a:txBody>
                  <a:tcPr/>
                </a:tc>
                <a:tc>
                  <a:txBody>
                    <a:bodyPr/>
                    <a:lstStyle/>
                    <a:p>
                      <a:r>
                        <a:rPr lang="es-MX" sz="1400" baseline="0" dirty="0" smtClean="0">
                          <a:latin typeface="Century Gothic" panose="020B0502020202020204" pitchFamily="34" charset="0"/>
                        </a:rPr>
                        <a:t>Cada cono simulara fuego y tendrán que esquivarlos sin tocar o derrumbar uno, de lo contrario vuelve a empezar </a:t>
                      </a:r>
                      <a:endParaRPr lang="es-MX" sz="1400" dirty="0">
                        <a:latin typeface="Century Gothic" panose="020B0502020202020204" pitchFamily="34" charset="0"/>
                      </a:endParaRPr>
                    </a:p>
                  </a:txBody>
                  <a:tcPr/>
                </a:tc>
                <a:extLst>
                  <a:ext uri="{0D108BD9-81ED-4DB2-BD59-A6C34878D82A}">
                    <a16:rowId xmlns:a16="http://schemas.microsoft.com/office/drawing/2014/main" val="64305555"/>
                  </a:ext>
                </a:extLst>
              </a:tr>
              <a:tr h="1305771">
                <a:tc>
                  <a:txBody>
                    <a:bodyPr/>
                    <a:lstStyle/>
                    <a:p>
                      <a:endParaRPr lang="es-MX" sz="1400" dirty="0">
                        <a:latin typeface="Century Gothic" panose="020B0502020202020204" pitchFamily="34" charset="0"/>
                      </a:endParaRPr>
                    </a:p>
                  </a:txBody>
                  <a:tcPr/>
                </a:tc>
                <a:tc>
                  <a:txBody>
                    <a:bodyPr/>
                    <a:lstStyle/>
                    <a:p>
                      <a:endParaRPr lang="es-MX" sz="1400" dirty="0" smtClean="0">
                        <a:latin typeface="Century Gothic" panose="020B0502020202020204" pitchFamily="34" charset="0"/>
                      </a:endParaRPr>
                    </a:p>
                    <a:p>
                      <a:pPr algn="ctr"/>
                      <a:r>
                        <a:rPr lang="es-MX" sz="1400" dirty="0" smtClean="0">
                          <a:latin typeface="Century Gothic" panose="020B0502020202020204" pitchFamily="34" charset="0"/>
                        </a:rPr>
                        <a:t> ¡No</a:t>
                      </a:r>
                      <a:r>
                        <a:rPr lang="es-MX" sz="1400" baseline="0" dirty="0" smtClean="0">
                          <a:latin typeface="Century Gothic" panose="020B0502020202020204" pitchFamily="34" charset="0"/>
                        </a:rPr>
                        <a:t> te caigas!</a:t>
                      </a:r>
                      <a:endParaRPr lang="es-MX" sz="1400" dirty="0">
                        <a:latin typeface="Century Gothic" panose="020B0502020202020204" pitchFamily="34" charset="0"/>
                      </a:endParaRPr>
                    </a:p>
                  </a:txBody>
                  <a:tcPr/>
                </a:tc>
                <a:tc>
                  <a:txBody>
                    <a:bodyPr/>
                    <a:lstStyle/>
                    <a:p>
                      <a:r>
                        <a:rPr lang="es-MX" sz="1400" dirty="0" smtClean="0">
                          <a:latin typeface="Century Gothic" panose="020B0502020202020204" pitchFamily="34" charset="0"/>
                        </a:rPr>
                        <a:t>Cuerda</a:t>
                      </a:r>
                      <a:r>
                        <a:rPr lang="es-MX" sz="1400" baseline="0" dirty="0" smtClean="0">
                          <a:latin typeface="Century Gothic" panose="020B0502020202020204" pitchFamily="34" charset="0"/>
                        </a:rPr>
                        <a:t> </a:t>
                      </a:r>
                    </a:p>
                    <a:p>
                      <a:r>
                        <a:rPr lang="es-MX" sz="1400" baseline="0" dirty="0" smtClean="0">
                          <a:latin typeface="Century Gothic" panose="020B0502020202020204" pitchFamily="34" charset="0"/>
                        </a:rPr>
                        <a:t>Peluche de gatito </a:t>
                      </a:r>
                      <a:endParaRPr lang="es-MX" sz="1400" dirty="0">
                        <a:latin typeface="Century Gothic" panose="020B0502020202020204" pitchFamily="34" charset="0"/>
                      </a:endParaRPr>
                    </a:p>
                  </a:txBody>
                  <a:tcPr/>
                </a:tc>
                <a:tc>
                  <a:txBody>
                    <a:bodyPr/>
                    <a:lstStyle/>
                    <a:p>
                      <a:r>
                        <a:rPr lang="es-MX" sz="1400" dirty="0" smtClean="0">
                          <a:latin typeface="Century Gothic" panose="020B0502020202020204" pitchFamily="34" charset="0"/>
                        </a:rPr>
                        <a:t>Pasara encima de la cuerda manteniendo equilibrio para poder llegar al otro extremo y así rescatar al gatito en peligro y regresar al</a:t>
                      </a:r>
                      <a:r>
                        <a:rPr lang="es-MX" sz="1400" baseline="0" dirty="0" smtClean="0">
                          <a:latin typeface="Century Gothic" panose="020B0502020202020204" pitchFamily="34" charset="0"/>
                        </a:rPr>
                        <a:t> lugar seguro </a:t>
                      </a:r>
                      <a:endParaRPr lang="es-MX" sz="1400" dirty="0">
                        <a:latin typeface="Century Gothic" panose="020B0502020202020204" pitchFamily="34" charset="0"/>
                      </a:endParaRPr>
                    </a:p>
                  </a:txBody>
                  <a:tcPr/>
                </a:tc>
                <a:extLst>
                  <a:ext uri="{0D108BD9-81ED-4DB2-BD59-A6C34878D82A}">
                    <a16:rowId xmlns:a16="http://schemas.microsoft.com/office/drawing/2014/main" val="2516241672"/>
                  </a:ext>
                </a:extLst>
              </a:tr>
              <a:tr h="1107373">
                <a:tc>
                  <a:txBody>
                    <a:bodyPr/>
                    <a:lstStyle/>
                    <a:p>
                      <a:endParaRPr lang="es-MX" sz="1400" dirty="0">
                        <a:latin typeface="Century Gothic" panose="020B0502020202020204" pitchFamily="34" charset="0"/>
                      </a:endParaRPr>
                    </a:p>
                  </a:txBody>
                  <a:tcPr/>
                </a:tc>
                <a:tc>
                  <a:txBody>
                    <a:bodyPr/>
                    <a:lstStyle/>
                    <a:p>
                      <a:endParaRPr lang="es-MX" sz="1400" smtClean="0">
                        <a:latin typeface="Century Gothic" panose="020B0502020202020204" pitchFamily="34" charset="0"/>
                      </a:endParaRPr>
                    </a:p>
                    <a:p>
                      <a:pPr algn="ctr"/>
                      <a:r>
                        <a:rPr lang="es-MX" sz="1400" smtClean="0">
                          <a:latin typeface="Century Gothic" panose="020B0502020202020204" pitchFamily="34" charset="0"/>
                        </a:rPr>
                        <a:t>Juntemos el agua </a:t>
                      </a:r>
                      <a:endParaRPr lang="es-MX" sz="1400" dirty="0">
                        <a:latin typeface="Century Gothic" panose="020B0502020202020204" pitchFamily="34" charset="0"/>
                      </a:endParaRPr>
                    </a:p>
                  </a:txBody>
                  <a:tcPr/>
                </a:tc>
                <a:tc>
                  <a:txBody>
                    <a:bodyPr/>
                    <a:lstStyle/>
                    <a:p>
                      <a:r>
                        <a:rPr lang="es-MX" sz="1400" dirty="0" smtClean="0">
                          <a:latin typeface="Century Gothic" panose="020B0502020202020204" pitchFamily="34" charset="0"/>
                        </a:rPr>
                        <a:t>Globos con harina</a:t>
                      </a:r>
                    </a:p>
                    <a:p>
                      <a:r>
                        <a:rPr lang="es-MX" sz="1400" dirty="0" smtClean="0">
                          <a:latin typeface="Century Gothic" panose="020B0502020202020204" pitchFamily="34" charset="0"/>
                        </a:rPr>
                        <a:t>Canasto </a:t>
                      </a:r>
                      <a:endParaRPr lang="es-MX" sz="1400" dirty="0">
                        <a:latin typeface="Century Gothic" panose="020B0502020202020204" pitchFamily="34" charset="0"/>
                      </a:endParaRPr>
                    </a:p>
                  </a:txBody>
                  <a:tcPr/>
                </a:tc>
                <a:tc>
                  <a:txBody>
                    <a:bodyPr/>
                    <a:lstStyle/>
                    <a:p>
                      <a:r>
                        <a:rPr lang="es-MX" sz="1400" dirty="0" smtClean="0">
                          <a:latin typeface="Century Gothic" panose="020B0502020202020204" pitchFamily="34" charset="0"/>
                        </a:rPr>
                        <a:t>Se dividirá en dos filas para que se vayan pasando los globos y así dejarlos en el canasto</a:t>
                      </a:r>
                      <a:r>
                        <a:rPr lang="es-MX" sz="1400" baseline="0" dirty="0" smtClean="0">
                          <a:latin typeface="Century Gothic" panose="020B0502020202020204" pitchFamily="34" charset="0"/>
                        </a:rPr>
                        <a:t> </a:t>
                      </a:r>
                      <a:endParaRPr lang="es-MX" sz="1400" dirty="0">
                        <a:latin typeface="Century Gothic" panose="020B0502020202020204" pitchFamily="34" charset="0"/>
                      </a:endParaRPr>
                    </a:p>
                  </a:txBody>
                  <a:tcPr/>
                </a:tc>
                <a:extLst>
                  <a:ext uri="{0D108BD9-81ED-4DB2-BD59-A6C34878D82A}">
                    <a16:rowId xmlns:a16="http://schemas.microsoft.com/office/drawing/2014/main" val="1969679650"/>
                  </a:ext>
                </a:extLst>
              </a:tr>
            </a:tbl>
          </a:graphicData>
        </a:graphic>
      </p:graphicFrame>
      <p:pic>
        <p:nvPicPr>
          <p:cNvPr id="3" name="Imagen 2"/>
          <p:cNvPicPr>
            <a:picLocks noChangeAspect="1"/>
          </p:cNvPicPr>
          <p:nvPr/>
        </p:nvPicPr>
        <p:blipFill>
          <a:blip r:embed="rId2"/>
          <a:stretch>
            <a:fillRect/>
          </a:stretch>
        </p:blipFill>
        <p:spPr>
          <a:xfrm>
            <a:off x="927463" y="1430382"/>
            <a:ext cx="1019020" cy="1156064"/>
          </a:xfrm>
          <a:prstGeom prst="rect">
            <a:avLst/>
          </a:prstGeom>
        </p:spPr>
      </p:pic>
      <p:pic>
        <p:nvPicPr>
          <p:cNvPr id="6148" name="Picture 4" descr="Resultado de imagen para cuer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96" y="4061087"/>
            <a:ext cx="1033917" cy="10339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globos con ag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595" y="5224148"/>
            <a:ext cx="1401317" cy="90084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stretch>
            <a:fillRect/>
          </a:stretch>
        </p:blipFill>
        <p:spPr>
          <a:xfrm>
            <a:off x="677413" y="2929676"/>
            <a:ext cx="1471680" cy="824422"/>
          </a:xfrm>
          <a:prstGeom prst="rect">
            <a:avLst/>
          </a:prstGeom>
        </p:spPr>
      </p:pic>
      <p:sp>
        <p:nvSpPr>
          <p:cNvPr id="6" name="Rectángulo 5"/>
          <p:cNvSpPr/>
          <p:nvPr/>
        </p:nvSpPr>
        <p:spPr>
          <a:xfrm>
            <a:off x="712595" y="2124781"/>
            <a:ext cx="1396921"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 </a:t>
            </a:r>
            <a:r>
              <a:rPr lang="es-ES" sz="2000" b="0" cap="none" spc="0" dirty="0" smtClean="0">
                <a:ln w="0"/>
                <a:solidFill>
                  <a:schemeClr val="tx1"/>
                </a:solidFill>
                <a:effectLst>
                  <a:outerShdw blurRad="38100" dist="19050" dir="2700000" algn="tl" rotWithShape="0">
                    <a:schemeClr val="dk1">
                      <a:alpha val="40000"/>
                    </a:schemeClr>
                  </a:outerShdw>
                </a:effectLst>
              </a:rPr>
              <a:t>Estación 1</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9" name="Rectángulo 8"/>
          <p:cNvSpPr/>
          <p:nvPr/>
        </p:nvSpPr>
        <p:spPr>
          <a:xfrm>
            <a:off x="712594" y="3182594"/>
            <a:ext cx="1396921"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 </a:t>
            </a:r>
            <a:r>
              <a:rPr lang="es-ES" sz="2000" b="0" cap="none" spc="0" dirty="0" smtClean="0">
                <a:ln w="0"/>
                <a:solidFill>
                  <a:schemeClr val="tx1"/>
                </a:solidFill>
                <a:effectLst>
                  <a:outerShdw blurRad="38100" dist="19050" dir="2700000" algn="tl" rotWithShape="0">
                    <a:schemeClr val="dk1">
                      <a:alpha val="40000"/>
                    </a:schemeClr>
                  </a:outerShdw>
                </a:effectLst>
              </a:rPr>
              <a:t>Estación 2</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0" name="Rectángulo 9"/>
          <p:cNvSpPr/>
          <p:nvPr/>
        </p:nvSpPr>
        <p:spPr>
          <a:xfrm>
            <a:off x="660460" y="4417732"/>
            <a:ext cx="1396921"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 </a:t>
            </a:r>
            <a:r>
              <a:rPr lang="es-ES" sz="2000" b="0" cap="none" spc="0" dirty="0" smtClean="0">
                <a:ln w="0"/>
                <a:solidFill>
                  <a:schemeClr val="tx1"/>
                </a:solidFill>
                <a:effectLst>
                  <a:outerShdw blurRad="38100" dist="19050" dir="2700000" algn="tl" rotWithShape="0">
                    <a:schemeClr val="dk1">
                      <a:alpha val="40000"/>
                    </a:schemeClr>
                  </a:outerShdw>
                </a:effectLst>
              </a:rPr>
              <a:t>Estación 3</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1" name="Rectángulo 10"/>
          <p:cNvSpPr/>
          <p:nvPr/>
        </p:nvSpPr>
        <p:spPr>
          <a:xfrm>
            <a:off x="696988" y="5637538"/>
            <a:ext cx="1396921"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 </a:t>
            </a:r>
            <a:r>
              <a:rPr lang="es-ES" sz="2000" b="0" cap="none" spc="0" dirty="0" smtClean="0">
                <a:ln w="0"/>
                <a:solidFill>
                  <a:schemeClr val="tx1"/>
                </a:solidFill>
                <a:effectLst>
                  <a:outerShdw blurRad="38100" dist="19050" dir="2700000" algn="tl" rotWithShape="0">
                    <a:schemeClr val="dk1">
                      <a:alpha val="40000"/>
                    </a:schemeClr>
                  </a:outerShdw>
                </a:effectLst>
              </a:rPr>
              <a:t>Estación 4</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9774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801" y="163859"/>
            <a:ext cx="11726090" cy="6642844"/>
          </a:xfrm>
          <a:prstGeom prst="rect">
            <a:avLst/>
          </a:prstGeom>
        </p:spPr>
        <p:txBody>
          <a:bodyPr wrap="square">
            <a:spAutoFit/>
          </a:bodyPr>
          <a:lstStyle/>
          <a:p>
            <a:pPr>
              <a:lnSpc>
                <a:spcPct val="150000"/>
              </a:lnSpc>
              <a:spcAft>
                <a:spcPts val="1000"/>
              </a:spcAft>
            </a:pPr>
            <a:r>
              <a:rPr lang="es-MX" sz="1600" b="1" dirty="0">
                <a:latin typeface="Century Gothic" panose="020B0502020202020204" pitchFamily="34" charset="0"/>
                <a:ea typeface="Times New Roman" panose="02020603050405020304" pitchFamily="18" charset="0"/>
                <a:cs typeface="Arial" panose="020B0604020202020204" pitchFamily="34" charset="0"/>
              </a:rPr>
              <a:t>Inicio: </a:t>
            </a:r>
            <a:r>
              <a:rPr lang="es-MX" sz="1600" dirty="0">
                <a:latin typeface="Century Gothic" panose="020B0502020202020204" pitchFamily="34" charset="0"/>
                <a:ea typeface="Times New Roman" panose="02020603050405020304" pitchFamily="18" charset="0"/>
                <a:cs typeface="Arial" panose="020B0604020202020204" pitchFamily="34" charset="0"/>
              </a:rPr>
              <a:t>Se divide a los alumnos en equipos de </a:t>
            </a:r>
            <a:r>
              <a:rPr lang="es-MX" sz="1600" dirty="0" smtClean="0">
                <a:latin typeface="Century Gothic" panose="020B0502020202020204" pitchFamily="34" charset="0"/>
                <a:ea typeface="Times New Roman" panose="02020603050405020304" pitchFamily="18" charset="0"/>
                <a:cs typeface="Arial" panose="020B0604020202020204" pitchFamily="34" charset="0"/>
              </a:rPr>
              <a:t>4 </a:t>
            </a:r>
            <a:r>
              <a:rPr lang="es-MX" sz="1600" dirty="0">
                <a:latin typeface="Century Gothic" panose="020B0502020202020204" pitchFamily="34" charset="0"/>
                <a:ea typeface="Times New Roman" panose="02020603050405020304" pitchFamily="18" charset="0"/>
                <a:cs typeface="Arial" panose="020B0604020202020204" pitchFamily="34" charset="0"/>
              </a:rPr>
              <a:t>integrantes y </a:t>
            </a:r>
            <a:r>
              <a:rPr lang="es-MX" sz="1600" dirty="0" smtClean="0">
                <a:latin typeface="Century Gothic" panose="020B0502020202020204" pitchFamily="34" charset="0"/>
                <a:ea typeface="Times New Roman" panose="02020603050405020304" pitchFamily="18" charset="0"/>
                <a:cs typeface="Arial" panose="020B0604020202020204" pitchFamily="34" charset="0"/>
              </a:rPr>
              <a:t>atiende explicación </a:t>
            </a:r>
            <a:r>
              <a:rPr lang="es-MX" sz="1600" dirty="0">
                <a:latin typeface="Century Gothic" panose="020B0502020202020204" pitchFamily="34" charset="0"/>
                <a:ea typeface="Times New Roman" panose="02020603050405020304" pitchFamily="18" charset="0"/>
                <a:cs typeface="Arial" panose="020B0604020202020204" pitchFamily="34" charset="0"/>
              </a:rPr>
              <a:t>de cómo se realizará </a:t>
            </a:r>
            <a:r>
              <a:rPr lang="es-MX" sz="1600" dirty="0" smtClean="0">
                <a:latin typeface="Century Gothic" panose="020B0502020202020204" pitchFamily="34" charset="0"/>
                <a:ea typeface="Times New Roman" panose="02020603050405020304" pitchFamily="18" charset="0"/>
                <a:cs typeface="Arial" panose="020B0604020202020204" pitchFamily="34" charset="0"/>
              </a:rPr>
              <a:t>la actividad</a:t>
            </a:r>
          </a:p>
          <a:p>
            <a:pPr>
              <a:lnSpc>
                <a:spcPct val="150000"/>
              </a:lnSpc>
              <a:spcAft>
                <a:spcPts val="1000"/>
              </a:spcAft>
            </a:pPr>
            <a:r>
              <a:rPr lang="es-MX" sz="1600" b="1" dirty="0" smtClean="0">
                <a:latin typeface="Century Gothic" panose="020B0502020202020204" pitchFamily="34" charset="0"/>
                <a:ea typeface="Times New Roman" panose="02020603050405020304" pitchFamily="18" charset="0"/>
                <a:cs typeface="Arial" panose="020B0604020202020204" pitchFamily="34" charset="0"/>
              </a:rPr>
              <a:t>Desarrollo</a:t>
            </a:r>
            <a:r>
              <a:rPr lang="es-MX" sz="1600" b="1" dirty="0">
                <a:latin typeface="Century Gothic" panose="020B0502020202020204" pitchFamily="34" charset="0"/>
                <a:ea typeface="Times New Roman" panose="02020603050405020304" pitchFamily="18" charset="0"/>
                <a:cs typeface="Arial" panose="020B0604020202020204" pitchFamily="34" charset="0"/>
              </a:rPr>
              <a:t>: </a:t>
            </a:r>
            <a:r>
              <a:rPr lang="es-MX" sz="1600" dirty="0" smtClean="0">
                <a:latin typeface="Century Gothic" panose="020B0502020202020204" pitchFamily="34" charset="0"/>
                <a:ea typeface="Times New Roman" panose="02020603050405020304" pitchFamily="18" charset="0"/>
                <a:cs typeface="Arial" panose="020B0604020202020204" pitchFamily="34" charset="0"/>
              </a:rPr>
              <a:t>Pasa al patio y se le explica como será el recorrido y las reglas que tiene cada estación, solo tendrán 5 min para poder cumplir la estación, de lo contrario vuelven hasta que los demás compañeros hayan cumplido la estación, así sucesivamente </a:t>
            </a:r>
          </a:p>
          <a:p>
            <a:pPr>
              <a:lnSpc>
                <a:spcPct val="150000"/>
              </a:lnSpc>
              <a:spcAft>
                <a:spcPts val="1000"/>
              </a:spcAft>
            </a:pPr>
            <a:r>
              <a:rPr lang="es-MX" sz="1600" b="1" dirty="0" smtClean="0">
                <a:latin typeface="Century Gothic" panose="020B0502020202020204" pitchFamily="34" charset="0"/>
                <a:ea typeface="Times New Roman" panose="02020603050405020304" pitchFamily="18" charset="0"/>
                <a:cs typeface="Arial" panose="020B0604020202020204" pitchFamily="34" charset="0"/>
              </a:rPr>
              <a:t>Cierre</a:t>
            </a:r>
            <a:r>
              <a:rPr lang="es-MX" sz="1600" b="1" dirty="0">
                <a:latin typeface="Century Gothic" panose="020B0502020202020204" pitchFamily="34" charset="0"/>
                <a:ea typeface="Times New Roman" panose="02020603050405020304" pitchFamily="18" charset="0"/>
                <a:cs typeface="Arial" panose="020B0604020202020204" pitchFamily="34" charset="0"/>
              </a:rPr>
              <a:t>: </a:t>
            </a:r>
            <a:r>
              <a:rPr lang="es-MX" sz="1600" dirty="0">
                <a:latin typeface="Century Gothic" panose="020B0502020202020204" pitchFamily="34" charset="0"/>
                <a:ea typeface="Times New Roman" panose="02020603050405020304" pitchFamily="18" charset="0"/>
                <a:cs typeface="Arial" panose="020B0604020202020204" pitchFamily="34" charset="0"/>
              </a:rPr>
              <a:t>Responde a las siguientes preguntas </a:t>
            </a:r>
            <a:r>
              <a:rPr lang="es-MX" sz="1600" dirty="0" smtClean="0">
                <a:latin typeface="Century Gothic" panose="020B0502020202020204" pitchFamily="34" charset="0"/>
                <a:ea typeface="Times New Roman" panose="02020603050405020304" pitchFamily="18" charset="0"/>
                <a:cs typeface="Arial" panose="020B0604020202020204" pitchFamily="34" charset="0"/>
              </a:rPr>
              <a:t>¿Qué estación fue mas divertida y cual mas complicada? ¿será igual o mas difícil el trabajo de un bombero</a:t>
            </a:r>
            <a:r>
              <a:rPr lang="es-MX" sz="1600" dirty="0" smtClean="0">
                <a:latin typeface="Century Gothic" panose="020B0502020202020204" pitchFamily="34" charset="0"/>
                <a:ea typeface="Times New Roman" panose="02020603050405020304" pitchFamily="18" charset="0"/>
                <a:cs typeface="Arial" panose="020B0604020202020204" pitchFamily="34" charset="0"/>
              </a:rPr>
              <a:t>?</a:t>
            </a:r>
          </a:p>
          <a:p>
            <a:pPr>
              <a:lnSpc>
                <a:spcPct val="150000"/>
              </a:lnSpc>
              <a:spcAft>
                <a:spcPts val="1000"/>
              </a:spcAft>
            </a:pPr>
            <a:r>
              <a:rPr lang="es-MX" sz="1600" dirty="0" smtClean="0">
                <a:latin typeface="Century Gothic" panose="020B0502020202020204" pitchFamily="34" charset="0"/>
                <a:ea typeface="Times New Roman" panose="02020603050405020304" pitchFamily="18" charset="0"/>
                <a:cs typeface="Arial" panose="020B0604020202020204" pitchFamily="34" charset="0"/>
              </a:rPr>
              <a:t>Relajación y recuperación, entrega de incentivos </a:t>
            </a:r>
            <a:endParaRPr lang="es-MX" sz="1600" dirty="0" smtClean="0">
              <a:latin typeface="Century Gothic" panose="020B0502020202020204" pitchFamily="34" charset="0"/>
              <a:ea typeface="Times New Roman" panose="02020603050405020304" pitchFamily="18" charset="0"/>
              <a:cs typeface="Arial" panose="020B0604020202020204" pitchFamily="34" charset="0"/>
            </a:endParaRPr>
          </a:p>
          <a:p>
            <a:pPr>
              <a:lnSpc>
                <a:spcPct val="150000"/>
              </a:lnSpc>
              <a:spcAft>
                <a:spcPts val="1000"/>
              </a:spcAft>
            </a:pPr>
            <a:r>
              <a:rPr lang="es-MX" sz="1600" b="1" dirty="0" smtClean="0">
                <a:latin typeface="Century Gothic" panose="020B0502020202020204" pitchFamily="34" charset="0"/>
                <a:ea typeface="Times New Roman" panose="02020603050405020304" pitchFamily="18" charset="0"/>
                <a:cs typeface="Arial" panose="020B0604020202020204" pitchFamily="34" charset="0"/>
              </a:rPr>
              <a:t>Evaluación</a:t>
            </a:r>
            <a:r>
              <a:rPr lang="es-MX" sz="1600" b="1" dirty="0">
                <a:latin typeface="Century Gothic" panose="020B0502020202020204" pitchFamily="34" charset="0"/>
                <a:ea typeface="Times New Roman" panose="02020603050405020304" pitchFamily="18" charset="0"/>
                <a:cs typeface="Arial" panose="020B0604020202020204" pitchFamily="34" charset="0"/>
              </a:rPr>
              <a:t>: </a:t>
            </a:r>
            <a:endParaRPr lang="es-MX"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MX" sz="1600" dirty="0">
                <a:latin typeface="Century Gothic" panose="020B0502020202020204" pitchFamily="34" charset="0"/>
                <a:ea typeface="Times New Roman" panose="02020603050405020304" pitchFamily="18" charset="0"/>
                <a:cs typeface="Arial" panose="020B0604020202020204" pitchFamily="34" charset="0"/>
              </a:rPr>
              <a:t>¿Lograron realizar las actividades motoras que se requerían durante el desarrollo del Rally? </a:t>
            </a:r>
            <a:endParaRPr lang="es-MX"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MX" sz="1600" dirty="0">
                <a:latin typeface="Century Gothic" panose="020B0502020202020204" pitchFamily="34" charset="0"/>
                <a:ea typeface="Times New Roman" panose="02020603050405020304" pitchFamily="18" charset="0"/>
                <a:cs typeface="Arial" panose="020B0604020202020204" pitchFamily="34" charset="0"/>
              </a:rPr>
              <a:t>¿Mostraron interés o gusto por la realización del ejercicio físico requerido en el desarrollo del Rally? </a:t>
            </a:r>
            <a:endParaRPr lang="es-MX"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MX" sz="1600" dirty="0" smtClean="0">
                <a:latin typeface="Century Gothic" panose="020B0502020202020204" pitchFamily="34" charset="0"/>
                <a:ea typeface="Times New Roman" panose="02020603050405020304" pitchFamily="18" charset="0"/>
                <a:cs typeface="Arial" panose="020B0604020202020204" pitchFamily="34" charset="0"/>
              </a:rPr>
              <a:t>Se respeto el material </a:t>
            </a:r>
          </a:p>
          <a:p>
            <a:pPr marL="342900" lvl="0" indent="-342900" algn="just">
              <a:lnSpc>
                <a:spcPct val="150000"/>
              </a:lnSpc>
              <a:spcAft>
                <a:spcPts val="0"/>
              </a:spcAft>
              <a:buFont typeface="Wingdings" panose="05000000000000000000" pitchFamily="2" charset="2"/>
              <a:buChar char=""/>
            </a:pPr>
            <a:r>
              <a:rPr lang="es-MX" sz="1600" dirty="0" smtClean="0">
                <a:latin typeface="Century Gothic" panose="020B0502020202020204" pitchFamily="34" charset="0"/>
                <a:ea typeface="Times New Roman" panose="02020603050405020304" pitchFamily="18" charset="0"/>
                <a:cs typeface="Arial" panose="020B0604020202020204" pitchFamily="34" charset="0"/>
              </a:rPr>
              <a:t>Encontró el propósito que tenia casa estación </a:t>
            </a:r>
          </a:p>
          <a:p>
            <a:pPr marL="342900" lvl="0" indent="-342900" algn="just">
              <a:lnSpc>
                <a:spcPct val="150000"/>
              </a:lnSpc>
              <a:spcAft>
                <a:spcPts val="0"/>
              </a:spcAft>
              <a:buFont typeface="Wingdings" panose="05000000000000000000" pitchFamily="2" charset="2"/>
              <a:buChar char=""/>
            </a:pPr>
            <a:r>
              <a:rPr lang="es-MX" sz="1600" dirty="0" smtClean="0">
                <a:latin typeface="Century Gothic" panose="020B0502020202020204" pitchFamily="34" charset="0"/>
                <a:ea typeface="Times New Roman" panose="02020603050405020304" pitchFamily="18" charset="0"/>
                <a:cs typeface="Arial" panose="020B0604020202020204" pitchFamily="34" charset="0"/>
              </a:rPr>
              <a:t>¿</a:t>
            </a:r>
            <a:r>
              <a:rPr lang="es-MX" sz="1600" dirty="0">
                <a:latin typeface="Century Gothic" panose="020B0502020202020204" pitchFamily="34" charset="0"/>
                <a:ea typeface="Times New Roman" panose="02020603050405020304" pitchFamily="18" charset="0"/>
                <a:cs typeface="Arial" panose="020B0604020202020204" pitchFamily="34" charset="0"/>
              </a:rPr>
              <a:t>Lograron respetar el tiempo de cada estación?</a:t>
            </a:r>
            <a:endParaRPr lang="es-MX" sz="16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s-MX" sz="1600" dirty="0">
                <a:latin typeface="Century Gothic" panose="020B0502020202020204" pitchFamily="34" charset="0"/>
                <a:ea typeface="Times New Roman" panose="02020603050405020304" pitchFamily="18" charset="0"/>
                <a:cs typeface="Arial" panose="020B0604020202020204" pitchFamily="34" charset="0"/>
              </a:rPr>
              <a:t>¿Todos </a:t>
            </a:r>
            <a:r>
              <a:rPr lang="es-MX" sz="1600" dirty="0" smtClean="0">
                <a:latin typeface="Century Gothic" panose="020B0502020202020204" pitchFamily="34" charset="0"/>
                <a:ea typeface="Times New Roman" panose="02020603050405020304" pitchFamily="18" charset="0"/>
                <a:cs typeface="Arial" panose="020B0604020202020204" pitchFamily="34" charset="0"/>
              </a:rPr>
              <a:t>pasaron por </a:t>
            </a:r>
            <a:r>
              <a:rPr lang="es-MX" sz="1600" dirty="0">
                <a:latin typeface="Century Gothic" panose="020B0502020202020204" pitchFamily="34" charset="0"/>
                <a:ea typeface="Times New Roman" panose="02020603050405020304" pitchFamily="18" charset="0"/>
                <a:cs typeface="Arial" panose="020B0604020202020204" pitchFamily="34" charset="0"/>
              </a:rPr>
              <a:t>cada estación? </a:t>
            </a:r>
            <a:endParaRPr lang="es-MX" sz="1600" dirty="0">
              <a:latin typeface="Century Gothic" panose="020B0502020202020204" pitchFamily="34" charset="0"/>
              <a:ea typeface="Times New Roman" panose="02020603050405020304" pitchFamily="18" charset="0"/>
              <a:cs typeface="Arial" panose="020B0604020202020204" pitchFamily="34" charset="0"/>
            </a:endParaRPr>
          </a:p>
          <a:p>
            <a:pPr lvl="0" algn="just">
              <a:lnSpc>
                <a:spcPct val="150000"/>
              </a:lnSpc>
              <a:spcAft>
                <a:spcPts val="0"/>
              </a:spcAft>
            </a:pPr>
            <a:r>
              <a:rPr lang="es-MX" sz="1600" b="1" dirty="0">
                <a:latin typeface="Century Gothic" panose="020B0502020202020204" pitchFamily="34" charset="0"/>
                <a:ea typeface="Times New Roman" panose="02020603050405020304" pitchFamily="18" charset="0"/>
              </a:rPr>
              <a:t>Adecuaciones Curriculares: </a:t>
            </a:r>
            <a:endParaRPr lang="es-MX" sz="1600" b="1" dirty="0" smtClean="0">
              <a:latin typeface="Century Gothic" panose="020B0502020202020204" pitchFamily="34" charset="0"/>
              <a:ea typeface="Times New Roman" panose="02020603050405020304" pitchFamily="18" charset="0"/>
            </a:endParaRPr>
          </a:p>
          <a:p>
            <a:pPr lvl="0" algn="just">
              <a:lnSpc>
                <a:spcPct val="150000"/>
              </a:lnSpc>
              <a:spcAft>
                <a:spcPts val="0"/>
              </a:spcAft>
            </a:pPr>
            <a:r>
              <a:rPr lang="es-MX" sz="1600" dirty="0" smtClean="0">
                <a:latin typeface="Century Gothic" panose="020B0502020202020204" pitchFamily="34" charset="0"/>
                <a:ea typeface="Times New Roman" panose="02020603050405020304" pitchFamily="18" charset="0"/>
              </a:rPr>
              <a:t>Adaptar </a:t>
            </a:r>
            <a:r>
              <a:rPr lang="es-MX" sz="1600" dirty="0">
                <a:latin typeface="Century Gothic" panose="020B0502020202020204" pitchFamily="34" charset="0"/>
                <a:ea typeface="Times New Roman" panose="02020603050405020304" pitchFamily="18" charset="0"/>
              </a:rPr>
              <a:t>las actividades con alumnos con alumnos con alguna NEE u otro tipo de requerimiento.</a:t>
            </a:r>
            <a:endParaRPr lang="es-MX" sz="16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0937061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1135</Words>
  <Application>Microsoft Office PowerPoint</Application>
  <PresentationFormat>Panorámica</PresentationFormat>
  <Paragraphs>163</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Century Gothic</vt:lpstr>
      <vt:lpstr>Times New Roman</vt:lpstr>
      <vt:lpstr>Wingdings</vt:lpstr>
      <vt:lpstr>Tema de Office</vt:lpstr>
      <vt:lpstr>Presentación de PowerPoint</vt:lpstr>
      <vt:lpstr>Presentación de PowerPoint</vt:lpstr>
      <vt:lpstr>FUNDAMENTACION TEORICA </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Morales</dc:creator>
  <cp:lastModifiedBy>Karen Morales</cp:lastModifiedBy>
  <cp:revision>12</cp:revision>
  <dcterms:created xsi:type="dcterms:W3CDTF">2019-05-07T04:43:46Z</dcterms:created>
  <dcterms:modified xsi:type="dcterms:W3CDTF">2019-05-13T21:47:19Z</dcterms:modified>
</cp:coreProperties>
</file>