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7" r:id="rId3"/>
    <p:sldId id="260" r:id="rId4"/>
    <p:sldId id="263" r:id="rId5"/>
    <p:sldId id="266" r:id="rId6"/>
    <p:sldId id="268" r:id="rId7"/>
    <p:sldId id="258" r:id="rId8"/>
    <p:sldId id="261" r:id="rId9"/>
    <p:sldId id="267"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2A529-2C04-45FF-AE1A-22EA0789182D}" type="datetimeFigureOut">
              <a:rPr lang="es-MX" smtClean="0"/>
              <a:t>13/05/2019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D84FC-1715-45E9-8EC4-1E918CF57B85}" type="slidenum">
              <a:rPr lang="es-MX" smtClean="0"/>
              <a:t>‹Nº›</a:t>
            </a:fld>
            <a:endParaRPr lang="es-MX"/>
          </a:p>
        </p:txBody>
      </p:sp>
    </p:spTree>
    <p:extLst>
      <p:ext uri="{BB962C8B-B14F-4D97-AF65-F5344CB8AC3E}">
        <p14:creationId xmlns:p14="http://schemas.microsoft.com/office/powerpoint/2010/main" val="125191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eaLnBrk="1" fontAlgn="t" latinLnBrk="0" hangingPunct="1"/>
            <a:endParaRPr lang="es-MX" sz="1200" b="0" i="0" u="none" strike="noStrike"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E5D84FC-1715-45E9-8EC4-1E918CF57B85}" type="slidenum">
              <a:rPr lang="es-MX" smtClean="0"/>
              <a:t>5</a:t>
            </a:fld>
            <a:endParaRPr lang="es-MX"/>
          </a:p>
        </p:txBody>
      </p:sp>
    </p:spTree>
    <p:extLst>
      <p:ext uri="{BB962C8B-B14F-4D97-AF65-F5344CB8AC3E}">
        <p14:creationId xmlns:p14="http://schemas.microsoft.com/office/powerpoint/2010/main" val="256586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156416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112080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310908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396144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388580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37729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285448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258805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93636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274753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F3335A-F62C-494C-B305-1C9D66E745D6}"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39D1959-A7FA-4597-BE17-D51B7175F043}" type="slidenum">
              <a:rPr lang="es-MX" smtClean="0"/>
              <a:t>‹Nº›</a:t>
            </a:fld>
            <a:endParaRPr lang="es-MX"/>
          </a:p>
        </p:txBody>
      </p:sp>
    </p:spTree>
    <p:extLst>
      <p:ext uri="{BB962C8B-B14F-4D97-AF65-F5344CB8AC3E}">
        <p14:creationId xmlns:p14="http://schemas.microsoft.com/office/powerpoint/2010/main" val="100370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3335A-F62C-494C-B305-1C9D66E745D6}" type="datetimeFigureOut">
              <a:rPr lang="es-MX" smtClean="0"/>
              <a:t>13/05/2019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D1959-A7FA-4597-BE17-D51B7175F043}" type="slidenum">
              <a:rPr lang="es-MX" smtClean="0"/>
              <a:t>‹Nº›</a:t>
            </a:fld>
            <a:endParaRPr lang="es-MX"/>
          </a:p>
        </p:txBody>
      </p:sp>
    </p:spTree>
    <p:extLst>
      <p:ext uri="{BB962C8B-B14F-4D97-AF65-F5344CB8AC3E}">
        <p14:creationId xmlns:p14="http://schemas.microsoft.com/office/powerpoint/2010/main" val="94250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7877" y="208306"/>
            <a:ext cx="8352928" cy="6463308"/>
          </a:xfrm>
          <a:prstGeom prst="rect">
            <a:avLst/>
          </a:prstGeom>
        </p:spPr>
        <p:txBody>
          <a:bodyPr wrap="square">
            <a:spAutoFit/>
          </a:bodyPr>
          <a:lstStyle/>
          <a:p>
            <a:pPr algn="ctr">
              <a:lnSpc>
                <a:spcPct val="150000"/>
              </a:lnSpc>
            </a:pPr>
            <a:r>
              <a:rPr lang="es-MX" sz="2400" b="1" dirty="0">
                <a:latin typeface="Times New Roman" pitchFamily="18" charset="0"/>
                <a:cs typeface="Times New Roman" pitchFamily="18" charset="0"/>
              </a:rPr>
              <a:t>Escuela Normal de Educación </a:t>
            </a:r>
            <a:r>
              <a:rPr lang="es-MX" sz="2400" b="1" dirty="0" smtClean="0">
                <a:latin typeface="Times New Roman" pitchFamily="18" charset="0"/>
                <a:cs typeface="Times New Roman" pitchFamily="18" charset="0"/>
              </a:rPr>
              <a:t>Preescolar</a:t>
            </a:r>
          </a:p>
          <a:p>
            <a:pPr algn="ctr">
              <a:lnSpc>
                <a:spcPct val="150000"/>
              </a:lnSpc>
            </a:pPr>
            <a:endParaRPr lang="es-MX" sz="2000" b="1" dirty="0">
              <a:latin typeface="Times New Roman" pitchFamily="18" charset="0"/>
              <a:cs typeface="Times New Roman" pitchFamily="18" charset="0"/>
            </a:endParaRPr>
          </a:p>
          <a:p>
            <a:pPr algn="ctr">
              <a:lnSpc>
                <a:spcPct val="150000"/>
              </a:lnSpc>
            </a:pPr>
            <a:endParaRPr lang="es-MX" sz="2000" b="1" dirty="0" smtClean="0">
              <a:latin typeface="Times New Roman" pitchFamily="18" charset="0"/>
              <a:cs typeface="Times New Roman" pitchFamily="18" charset="0"/>
            </a:endParaRPr>
          </a:p>
          <a:p>
            <a:pPr algn="ctr">
              <a:lnSpc>
                <a:spcPct val="150000"/>
              </a:lnSpc>
            </a:pPr>
            <a:r>
              <a:rPr lang="es-MX" sz="2000" dirty="0" smtClean="0">
                <a:latin typeface="Times New Roman" pitchFamily="18" charset="0"/>
                <a:cs typeface="Times New Roman" pitchFamily="18" charset="0"/>
              </a:rPr>
              <a:t>Curso: Educación Física</a:t>
            </a:r>
          </a:p>
          <a:p>
            <a:pPr algn="ctr">
              <a:lnSpc>
                <a:spcPct val="150000"/>
              </a:lnSpc>
            </a:pPr>
            <a:r>
              <a:rPr lang="es-MX" sz="2000" dirty="0" smtClean="0">
                <a:latin typeface="Times New Roman" pitchFamily="18" charset="0"/>
                <a:cs typeface="Times New Roman" pitchFamily="18" charset="0"/>
              </a:rPr>
              <a:t>Docente: </a:t>
            </a:r>
            <a:r>
              <a:rPr lang="es-MX" sz="2000" dirty="0" err="1" smtClean="0">
                <a:latin typeface="Times New Roman" pitchFamily="18" charset="0"/>
                <a:cs typeface="Times New Roman" pitchFamily="18" charset="0"/>
              </a:rPr>
              <a:t>Yixie</a:t>
            </a:r>
            <a:r>
              <a:rPr lang="es-MX" sz="2000" dirty="0" smtClean="0">
                <a:latin typeface="Times New Roman" pitchFamily="18" charset="0"/>
                <a:cs typeface="Times New Roman" pitchFamily="18" charset="0"/>
              </a:rPr>
              <a:t> </a:t>
            </a:r>
            <a:r>
              <a:rPr lang="es-MX" sz="2000" dirty="0" err="1" smtClean="0">
                <a:latin typeface="Times New Roman" pitchFamily="18" charset="0"/>
                <a:cs typeface="Times New Roman" pitchFamily="18" charset="0"/>
              </a:rPr>
              <a:t>Karelia</a:t>
            </a:r>
            <a:r>
              <a:rPr lang="es-MX" sz="2000" dirty="0" smtClean="0">
                <a:latin typeface="Times New Roman" pitchFamily="18" charset="0"/>
                <a:cs typeface="Times New Roman" pitchFamily="18" charset="0"/>
              </a:rPr>
              <a:t> Laguna Montañez</a:t>
            </a:r>
            <a:endParaRPr lang="es-MX" sz="2000" dirty="0">
              <a:latin typeface="Times New Roman" pitchFamily="18" charset="0"/>
              <a:cs typeface="Times New Roman" pitchFamily="18" charset="0"/>
            </a:endParaRPr>
          </a:p>
          <a:p>
            <a:pPr algn="ctr">
              <a:lnSpc>
                <a:spcPct val="150000"/>
              </a:lnSpc>
            </a:pPr>
            <a:r>
              <a:rPr lang="es-MX" sz="2000" dirty="0">
                <a:latin typeface="Times New Roman" pitchFamily="18" charset="0"/>
                <a:cs typeface="Times New Roman" pitchFamily="18" charset="0"/>
              </a:rPr>
              <a:t>Alumna Practicante: Gabriela Guadalupe Rodríguez Díaz </a:t>
            </a:r>
          </a:p>
          <a:p>
            <a:pPr algn="ctr">
              <a:lnSpc>
                <a:spcPct val="150000"/>
              </a:lnSpc>
            </a:pPr>
            <a:r>
              <a:rPr lang="es-MX" sz="2000" dirty="0">
                <a:latin typeface="Times New Roman" pitchFamily="18" charset="0"/>
                <a:cs typeface="Times New Roman" pitchFamily="18" charset="0"/>
              </a:rPr>
              <a:t>Grado: 2°. Sección: “A”.  Numero de lista: 18</a:t>
            </a:r>
          </a:p>
          <a:p>
            <a:pPr algn="ctr">
              <a:lnSpc>
                <a:spcPct val="150000"/>
              </a:lnSpc>
            </a:pPr>
            <a:endParaRPr lang="es-MX" b="1" dirty="0" smtClean="0">
              <a:latin typeface="Times New Roman" pitchFamily="18" charset="0"/>
              <a:cs typeface="Times New Roman" pitchFamily="18" charset="0"/>
            </a:endParaRPr>
          </a:p>
          <a:p>
            <a:pPr algn="ctr">
              <a:lnSpc>
                <a:spcPct val="150000"/>
              </a:lnSpc>
            </a:pPr>
            <a:r>
              <a:rPr lang="es-MX" sz="2400" b="1" dirty="0" smtClean="0">
                <a:latin typeface="Times New Roman" pitchFamily="18" charset="0"/>
                <a:cs typeface="Times New Roman" pitchFamily="18" charset="0"/>
              </a:rPr>
              <a:t>Circuito de Acción Motriz: Entrenamiento militar.</a:t>
            </a:r>
          </a:p>
          <a:p>
            <a:pPr algn="ctr">
              <a:lnSpc>
                <a:spcPct val="150000"/>
              </a:lnSpc>
            </a:pPr>
            <a:endParaRPr lang="es-MX" dirty="0" smtClean="0">
              <a:latin typeface="Times New Roman" pitchFamily="18" charset="0"/>
              <a:cs typeface="Times New Roman" pitchFamily="18" charset="0"/>
            </a:endParaRPr>
          </a:p>
          <a:p>
            <a:pPr algn="ctr">
              <a:lnSpc>
                <a:spcPct val="150000"/>
              </a:lnSpc>
            </a:pPr>
            <a:r>
              <a:rPr lang="es-MX" dirty="0" smtClean="0">
                <a:latin typeface="Times New Roman" pitchFamily="18" charset="0"/>
                <a:cs typeface="Times New Roman" pitchFamily="18" charset="0"/>
              </a:rPr>
              <a:t>Jardín </a:t>
            </a:r>
            <a:r>
              <a:rPr lang="es-MX" dirty="0">
                <a:latin typeface="Times New Roman" pitchFamily="18" charset="0"/>
                <a:cs typeface="Times New Roman" pitchFamily="18" charset="0"/>
              </a:rPr>
              <a:t>de Niños “Amelia Vitela de García” T.M.</a:t>
            </a:r>
          </a:p>
          <a:p>
            <a:pPr algn="ctr">
              <a:lnSpc>
                <a:spcPct val="150000"/>
              </a:lnSpc>
            </a:pPr>
            <a:r>
              <a:rPr lang="es-MX" dirty="0" smtClean="0">
                <a:latin typeface="Times New Roman" pitchFamily="18" charset="0"/>
                <a:cs typeface="Times New Roman" pitchFamily="18" charset="0"/>
              </a:rPr>
              <a:t>Grado </a:t>
            </a:r>
            <a:r>
              <a:rPr lang="es-MX" dirty="0">
                <a:latin typeface="Times New Roman" pitchFamily="18" charset="0"/>
                <a:cs typeface="Times New Roman" pitchFamily="18" charset="0"/>
              </a:rPr>
              <a:t>en el que realiza las prácticas: 1° (multigrado) </a:t>
            </a:r>
          </a:p>
          <a:p>
            <a:pPr algn="ctr">
              <a:lnSpc>
                <a:spcPct val="150000"/>
              </a:lnSpc>
            </a:pPr>
            <a:r>
              <a:rPr lang="es-MX" dirty="0">
                <a:latin typeface="Times New Roman" pitchFamily="18" charset="0"/>
                <a:cs typeface="Times New Roman" pitchFamily="18" charset="0"/>
              </a:rPr>
              <a:t>Total de niños: </a:t>
            </a:r>
            <a:r>
              <a:rPr lang="es-MX" dirty="0" smtClean="0">
                <a:latin typeface="Times New Roman" pitchFamily="18" charset="0"/>
                <a:cs typeface="Times New Roman" pitchFamily="18" charset="0"/>
              </a:rPr>
              <a:t>30 </a:t>
            </a:r>
            <a:r>
              <a:rPr lang="es-MX" dirty="0">
                <a:latin typeface="Times New Roman" pitchFamily="18" charset="0"/>
                <a:cs typeface="Times New Roman" pitchFamily="18" charset="0"/>
              </a:rPr>
              <a:t>Niños: 15  Niñas: 15 </a:t>
            </a:r>
          </a:p>
          <a:p>
            <a:pPr algn="ctr">
              <a:lnSpc>
                <a:spcPct val="150000"/>
              </a:lnSpc>
            </a:pPr>
            <a:r>
              <a:rPr lang="es-MX" dirty="0" smtClean="0">
                <a:latin typeface="Times New Roman" pitchFamily="18" charset="0"/>
                <a:cs typeface="Times New Roman" pitchFamily="18" charset="0"/>
              </a:rPr>
              <a:t>Jornada </a:t>
            </a:r>
            <a:r>
              <a:rPr lang="es-MX" dirty="0">
                <a:latin typeface="Times New Roman" pitchFamily="18" charset="0"/>
                <a:cs typeface="Times New Roman" pitchFamily="18" charset="0"/>
              </a:rPr>
              <a:t>de Práctica del 20 al 31 de mayo del 2019</a:t>
            </a:r>
          </a:p>
        </p:txBody>
      </p:sp>
      <p:pic>
        <p:nvPicPr>
          <p:cNvPr id="5" name="Imagen 19">
            <a:extLst>
              <a:ext uri="{FF2B5EF4-FFF2-40B4-BE49-F238E27FC236}">
                <a16:creationId xmlns="" xmlns:a16="http://schemas.microsoft.com/office/drawing/2014/main" id="{25835430-D459-45FC-B7B6-67B08FB2D569}"/>
              </a:ext>
            </a:extLst>
          </p:cNvPr>
          <p:cNvPicPr/>
          <p:nvPr/>
        </p:nvPicPr>
        <p:blipFill>
          <a:blip r:embed="rId2">
            <a:extLst>
              <a:ext uri="{28A0092B-C50C-407E-A947-70E740481C1C}">
                <a14:useLocalDpi xmlns:a14="http://schemas.microsoft.com/office/drawing/2010/main" val="0"/>
              </a:ext>
            </a:extLst>
          </a:blip>
          <a:stretch>
            <a:fillRect/>
          </a:stretch>
        </p:blipFill>
        <p:spPr>
          <a:xfrm>
            <a:off x="4048760" y="836712"/>
            <a:ext cx="1011161" cy="936104"/>
          </a:xfrm>
          <a:prstGeom prst="rect">
            <a:avLst/>
          </a:prstGeom>
        </p:spPr>
      </p:pic>
    </p:spTree>
    <p:extLst>
      <p:ext uri="{BB962C8B-B14F-4D97-AF65-F5344CB8AC3E}">
        <p14:creationId xmlns:p14="http://schemas.microsoft.com/office/powerpoint/2010/main" val="5020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1634" y="-1134368"/>
            <a:ext cx="6840737" cy="914399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13186" y="1844824"/>
            <a:ext cx="8517632" cy="1143000"/>
          </a:xfrm>
        </p:spPr>
        <p:txBody>
          <a:bodyPr>
            <a:noAutofit/>
          </a:bodyPr>
          <a:lstStyle/>
          <a:p>
            <a:r>
              <a:rPr lang="es-MX" sz="8000" b="1" dirty="0" smtClean="0">
                <a:ln w="31550" cmpd="sng">
                  <a:solidFill>
                    <a:schemeClr val="tx1"/>
                  </a:solidFill>
                  <a:prstDash val="solid"/>
                </a:ln>
                <a:solidFill>
                  <a:srgbClr val="66FF33"/>
                </a:solidFill>
                <a:latin typeface="Kristen ITC" pitchFamily="66" charset="0"/>
                <a:cs typeface="Times New Roman" pitchFamily="18" charset="0"/>
              </a:rPr>
              <a:t>E</a:t>
            </a:r>
            <a:r>
              <a:rPr lang="es-MX" sz="8000" b="1" dirty="0" smtClean="0">
                <a:ln w="31550" cmpd="sng">
                  <a:solidFill>
                    <a:schemeClr val="tx1"/>
                  </a:solidFill>
                  <a:prstDash val="solid"/>
                </a:ln>
                <a:solidFill>
                  <a:srgbClr val="00B050"/>
                </a:solidFill>
                <a:latin typeface="Kristen ITC" pitchFamily="66" charset="0"/>
                <a:cs typeface="Times New Roman" pitchFamily="18" charset="0"/>
              </a:rPr>
              <a:t>n</a:t>
            </a:r>
            <a:r>
              <a:rPr lang="es-MX" sz="8000" b="1" dirty="0" smtClean="0">
                <a:ln w="31550" cmpd="sng">
                  <a:solidFill>
                    <a:schemeClr val="tx1"/>
                  </a:solidFill>
                  <a:prstDash val="solid"/>
                </a:ln>
                <a:solidFill>
                  <a:srgbClr val="FFFF00"/>
                </a:solidFill>
                <a:latin typeface="Kristen ITC" pitchFamily="66" charset="0"/>
                <a:cs typeface="Times New Roman" pitchFamily="18" charset="0"/>
              </a:rPr>
              <a:t>t</a:t>
            </a:r>
            <a:r>
              <a:rPr lang="es-MX" sz="8000" b="1" dirty="0" smtClean="0">
                <a:ln w="31550" cmpd="sng">
                  <a:solidFill>
                    <a:schemeClr val="tx1"/>
                  </a:solidFill>
                  <a:prstDash val="solid"/>
                </a:ln>
                <a:solidFill>
                  <a:srgbClr val="FFA401"/>
                </a:solidFill>
                <a:latin typeface="Kristen ITC" pitchFamily="66" charset="0"/>
                <a:cs typeface="Times New Roman" pitchFamily="18" charset="0"/>
              </a:rPr>
              <a:t>r</a:t>
            </a:r>
            <a:r>
              <a:rPr lang="es-MX" sz="8000" b="1" dirty="0" smtClean="0">
                <a:ln w="31550" cmpd="sng">
                  <a:solidFill>
                    <a:schemeClr val="tx1"/>
                  </a:solidFill>
                  <a:prstDash val="solid"/>
                </a:ln>
                <a:solidFill>
                  <a:srgbClr val="FF0000"/>
                </a:solidFill>
                <a:latin typeface="Kristen ITC" pitchFamily="66" charset="0"/>
                <a:cs typeface="Times New Roman" pitchFamily="18" charset="0"/>
              </a:rPr>
              <a:t>e</a:t>
            </a:r>
            <a:r>
              <a:rPr lang="es-MX" sz="8000" b="1" dirty="0" smtClean="0">
                <a:ln w="31550" cmpd="sng">
                  <a:solidFill>
                    <a:schemeClr val="tx1"/>
                  </a:solidFill>
                  <a:prstDash val="solid"/>
                </a:ln>
                <a:solidFill>
                  <a:srgbClr val="FF3F8D"/>
                </a:solidFill>
                <a:latin typeface="Kristen ITC" pitchFamily="66" charset="0"/>
                <a:cs typeface="Times New Roman" pitchFamily="18" charset="0"/>
              </a:rPr>
              <a:t>n</a:t>
            </a:r>
            <a:r>
              <a:rPr lang="es-MX" sz="8000" b="1" dirty="0" smtClean="0">
                <a:ln w="31550" cmpd="sng">
                  <a:solidFill>
                    <a:schemeClr val="tx1"/>
                  </a:solidFill>
                  <a:prstDash val="solid"/>
                </a:ln>
                <a:solidFill>
                  <a:srgbClr val="DE74F0"/>
                </a:solidFill>
                <a:latin typeface="Kristen ITC" pitchFamily="66" charset="0"/>
                <a:cs typeface="Times New Roman" pitchFamily="18" charset="0"/>
              </a:rPr>
              <a:t>a</a:t>
            </a:r>
            <a:r>
              <a:rPr lang="es-MX" sz="8000" b="1" dirty="0" smtClean="0">
                <a:ln w="31550" cmpd="sng">
                  <a:solidFill>
                    <a:schemeClr val="tx1"/>
                  </a:solidFill>
                  <a:prstDash val="solid"/>
                </a:ln>
                <a:solidFill>
                  <a:srgbClr val="00B0F0"/>
                </a:solidFill>
                <a:latin typeface="Kristen ITC" pitchFamily="66" charset="0"/>
                <a:cs typeface="Times New Roman" pitchFamily="18" charset="0"/>
              </a:rPr>
              <a:t>m</a:t>
            </a:r>
            <a:r>
              <a:rPr lang="es-MX" sz="8000" b="1" dirty="0" smtClean="0">
                <a:ln w="31550" cmpd="sng">
                  <a:solidFill>
                    <a:schemeClr val="tx1"/>
                  </a:solidFill>
                  <a:prstDash val="solid"/>
                </a:ln>
                <a:solidFill>
                  <a:srgbClr val="3EE5FC"/>
                </a:solidFill>
                <a:latin typeface="Kristen ITC" pitchFamily="66" charset="0"/>
                <a:cs typeface="Times New Roman" pitchFamily="18" charset="0"/>
              </a:rPr>
              <a:t>i</a:t>
            </a:r>
            <a:r>
              <a:rPr lang="es-MX" sz="8000" b="1" dirty="0" smtClean="0">
                <a:ln w="31550" cmpd="sng">
                  <a:solidFill>
                    <a:schemeClr val="tx1"/>
                  </a:solidFill>
                  <a:prstDash val="solid"/>
                </a:ln>
                <a:solidFill>
                  <a:srgbClr val="66FF33"/>
                </a:solidFill>
                <a:latin typeface="Kristen ITC" pitchFamily="66" charset="0"/>
                <a:cs typeface="Times New Roman" pitchFamily="18" charset="0"/>
              </a:rPr>
              <a:t>e</a:t>
            </a:r>
            <a:r>
              <a:rPr lang="es-MX" sz="8000" b="1" dirty="0" smtClean="0">
                <a:ln w="31550" cmpd="sng">
                  <a:solidFill>
                    <a:schemeClr val="tx1"/>
                  </a:solidFill>
                  <a:prstDash val="solid"/>
                </a:ln>
                <a:solidFill>
                  <a:srgbClr val="FFFF00"/>
                </a:solidFill>
                <a:latin typeface="Kristen ITC" pitchFamily="66" charset="0"/>
                <a:cs typeface="Times New Roman" pitchFamily="18" charset="0"/>
              </a:rPr>
              <a:t>n</a:t>
            </a:r>
            <a:r>
              <a:rPr lang="es-MX" sz="8000" b="1" dirty="0" smtClean="0">
                <a:ln w="31550" cmpd="sng">
                  <a:solidFill>
                    <a:schemeClr val="tx1"/>
                  </a:solidFill>
                  <a:prstDash val="solid"/>
                </a:ln>
                <a:solidFill>
                  <a:srgbClr val="FF0000"/>
                </a:solidFill>
                <a:latin typeface="Kristen ITC" pitchFamily="66" charset="0"/>
                <a:cs typeface="Times New Roman" pitchFamily="18" charset="0"/>
              </a:rPr>
              <a:t>t</a:t>
            </a:r>
            <a:r>
              <a:rPr lang="es-MX" sz="8000" b="1" dirty="0" smtClean="0">
                <a:ln w="31550" cmpd="sng">
                  <a:solidFill>
                    <a:schemeClr val="tx1"/>
                  </a:solidFill>
                  <a:prstDash val="solid"/>
                </a:ln>
                <a:solidFill>
                  <a:srgbClr val="FF3F8D"/>
                </a:solidFill>
                <a:latin typeface="Kristen ITC" pitchFamily="66" charset="0"/>
                <a:cs typeface="Times New Roman" pitchFamily="18" charset="0"/>
              </a:rPr>
              <a:t>o </a:t>
            </a:r>
            <a:r>
              <a:rPr lang="es-MX" sz="8000" b="1" dirty="0" smtClean="0">
                <a:ln w="31550" cmpd="sng">
                  <a:solidFill>
                    <a:schemeClr val="tx1"/>
                  </a:solidFill>
                  <a:prstDash val="solid"/>
                </a:ln>
                <a:solidFill>
                  <a:srgbClr val="DE74F0"/>
                </a:solidFill>
                <a:latin typeface="Kristen ITC" pitchFamily="66" charset="0"/>
                <a:cs typeface="Times New Roman" pitchFamily="18" charset="0"/>
              </a:rPr>
              <a:t>m</a:t>
            </a:r>
            <a:r>
              <a:rPr lang="es-MX" sz="8000" b="1" dirty="0" smtClean="0">
                <a:ln w="31550" cmpd="sng">
                  <a:solidFill>
                    <a:schemeClr val="tx1"/>
                  </a:solidFill>
                  <a:prstDash val="solid"/>
                </a:ln>
                <a:solidFill>
                  <a:srgbClr val="00B0F0"/>
                </a:solidFill>
                <a:latin typeface="Kristen ITC" pitchFamily="66" charset="0"/>
                <a:cs typeface="Times New Roman" pitchFamily="18" charset="0"/>
              </a:rPr>
              <a:t>i</a:t>
            </a:r>
            <a:r>
              <a:rPr lang="es-MX" sz="8000" b="1" dirty="0" smtClean="0">
                <a:ln w="31550" cmpd="sng">
                  <a:solidFill>
                    <a:schemeClr val="tx1"/>
                  </a:solidFill>
                  <a:prstDash val="solid"/>
                </a:ln>
                <a:solidFill>
                  <a:srgbClr val="3EE5FC"/>
                </a:solidFill>
                <a:latin typeface="Kristen ITC" pitchFamily="66" charset="0"/>
                <a:cs typeface="Times New Roman" pitchFamily="18" charset="0"/>
              </a:rPr>
              <a:t>l</a:t>
            </a:r>
            <a:r>
              <a:rPr lang="es-MX" sz="8000" b="1" dirty="0" smtClean="0">
                <a:ln w="31550" cmpd="sng">
                  <a:solidFill>
                    <a:schemeClr val="tx1"/>
                  </a:solidFill>
                  <a:prstDash val="solid"/>
                </a:ln>
                <a:solidFill>
                  <a:srgbClr val="66FF33"/>
                </a:solidFill>
                <a:latin typeface="Kristen ITC" pitchFamily="66" charset="0"/>
                <a:cs typeface="Times New Roman" pitchFamily="18" charset="0"/>
              </a:rPr>
              <a:t>i</a:t>
            </a:r>
            <a:r>
              <a:rPr lang="es-MX" sz="8000" b="1" dirty="0" smtClean="0">
                <a:ln w="31550" cmpd="sng">
                  <a:solidFill>
                    <a:schemeClr val="tx1"/>
                  </a:solidFill>
                  <a:prstDash val="solid"/>
                </a:ln>
                <a:solidFill>
                  <a:srgbClr val="FFA401"/>
                </a:solidFill>
                <a:latin typeface="Kristen ITC" pitchFamily="66" charset="0"/>
                <a:cs typeface="Times New Roman" pitchFamily="18" charset="0"/>
              </a:rPr>
              <a:t>t</a:t>
            </a:r>
            <a:r>
              <a:rPr lang="es-MX" sz="8000" b="1" dirty="0" smtClean="0">
                <a:ln w="31550" cmpd="sng">
                  <a:solidFill>
                    <a:schemeClr val="tx1"/>
                  </a:solidFill>
                  <a:prstDash val="solid"/>
                </a:ln>
                <a:solidFill>
                  <a:srgbClr val="FFFF00"/>
                </a:solidFill>
                <a:latin typeface="Kristen ITC" pitchFamily="66" charset="0"/>
                <a:cs typeface="Times New Roman" pitchFamily="18" charset="0"/>
              </a:rPr>
              <a:t>a</a:t>
            </a:r>
            <a:r>
              <a:rPr lang="es-MX" sz="8000" b="1" dirty="0" smtClean="0">
                <a:ln w="31550" cmpd="sng">
                  <a:solidFill>
                    <a:schemeClr val="tx1"/>
                  </a:solidFill>
                  <a:prstDash val="solid"/>
                </a:ln>
                <a:solidFill>
                  <a:srgbClr val="FF0000"/>
                </a:solidFill>
                <a:latin typeface="Kristen ITC" pitchFamily="66" charset="0"/>
                <a:cs typeface="Times New Roman" pitchFamily="18" charset="0"/>
              </a:rPr>
              <a:t>r</a:t>
            </a:r>
            <a:endParaRPr lang="es-MX" sz="8000" b="1" dirty="0">
              <a:ln w="31550" cmpd="sng">
                <a:solidFill>
                  <a:schemeClr val="tx1"/>
                </a:solidFill>
                <a:prstDash val="solid"/>
              </a:ln>
              <a:solidFill>
                <a:schemeClr val="accent6">
                  <a:tint val="15000"/>
                  <a:satMod val="200000"/>
                </a:schemeClr>
              </a:solidFill>
              <a:latin typeface="Kristen ITC" pitchFamily="66" charset="0"/>
              <a:cs typeface="Times New Roman" pitchFamily="18" charset="0"/>
            </a:endParaRPr>
          </a:p>
        </p:txBody>
      </p:sp>
      <p:pic>
        <p:nvPicPr>
          <p:cNvPr id="5122" name="Picture 2" descr="Resultado de imagen para soldados animado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861048"/>
            <a:ext cx="2662136" cy="30103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n relacionada"/>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9000" y1="15949" x2="56500" y2="5316"/>
                        <a14:foregroundMark x1="75500" y1="11139" x2="75500" y2="11139"/>
                        <a14:foregroundMark x1="70500" y1="6835" x2="82000" y2="11646"/>
                        <a14:foregroundMark x1="50500" y1="3038" x2="57000" y2="4304"/>
                        <a14:foregroundMark x1="26000" y1="6329" x2="21500" y2="7595"/>
                        <a14:foregroundMark x1="23000" y1="12405" x2="37500" y2="13418"/>
                        <a14:foregroundMark x1="7000" y1="32911" x2="7000" y2="32911"/>
                        <a14:foregroundMark x1="66000" y1="50380" x2="56500" y2="49873"/>
                        <a14:foregroundMark x1="31000" y1="87848" x2="31000" y2="94177"/>
                        <a14:foregroundMark x1="12000" y1="97722" x2="41000" y2="97722"/>
                        <a14:foregroundMark x1="40000" y1="90380" x2="41000" y2="83797"/>
                        <a14:foregroundMark x1="66500" y1="84051" x2="69500" y2="93418"/>
                        <a14:foregroundMark x1="71000" y1="95949" x2="93000" y2="95949"/>
                      </a14:backgroundRemoval>
                    </a14:imgEffect>
                  </a14:imgLayer>
                </a14:imgProps>
              </a:ext>
              <a:ext uri="{28A0092B-C50C-407E-A947-70E740481C1C}">
                <a14:useLocalDpi xmlns:a14="http://schemas.microsoft.com/office/drawing/2010/main" val="0"/>
              </a:ext>
            </a:extLst>
          </a:blip>
          <a:srcRect/>
          <a:stretch>
            <a:fillRect/>
          </a:stretch>
        </p:blipFill>
        <p:spPr bwMode="auto">
          <a:xfrm>
            <a:off x="4860032" y="3861048"/>
            <a:ext cx="1688976" cy="293192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259632" y="476672"/>
            <a:ext cx="6768752" cy="576064"/>
          </a:xfrm>
          <a:prstGeom prst="rect">
            <a:avLst/>
          </a:prstGeom>
          <a:solidFill>
            <a:srgbClr val="C3F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smtClean="0">
                <a:solidFill>
                  <a:schemeClr val="tx1"/>
                </a:solidFill>
                <a:latin typeface="Times New Roman" pitchFamily="18" charset="0"/>
                <a:cs typeface="Times New Roman" pitchFamily="18" charset="0"/>
              </a:rPr>
              <a:t>Circuito de Acción </a:t>
            </a:r>
            <a:r>
              <a:rPr lang="es-MX" sz="4800" dirty="0">
                <a:solidFill>
                  <a:schemeClr val="tx1"/>
                </a:solidFill>
                <a:latin typeface="Times New Roman" pitchFamily="18" charset="0"/>
                <a:cs typeface="Times New Roman" pitchFamily="18" charset="0"/>
              </a:rPr>
              <a:t>M</a:t>
            </a:r>
            <a:r>
              <a:rPr lang="es-MX" sz="4800" dirty="0" smtClean="0">
                <a:solidFill>
                  <a:schemeClr val="tx1"/>
                </a:solidFill>
                <a:latin typeface="Times New Roman" pitchFamily="18" charset="0"/>
                <a:cs typeface="Times New Roman" pitchFamily="18" charset="0"/>
              </a:rPr>
              <a:t>otriz </a:t>
            </a:r>
            <a:endParaRPr lang="es-MX" sz="4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5548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13186" y="116632"/>
            <a:ext cx="851763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800" b="1" dirty="0" smtClean="0">
                <a:ln w="31550" cmpd="sng">
                  <a:solidFill>
                    <a:schemeClr val="tx1"/>
                  </a:solidFill>
                  <a:prstDash val="solid"/>
                </a:ln>
                <a:solidFill>
                  <a:srgbClr val="92D050"/>
                </a:solidFill>
                <a:latin typeface="Kristen ITC" pitchFamily="66" charset="0"/>
                <a:cs typeface="Times New Roman" pitchFamily="18" charset="0"/>
              </a:rPr>
              <a:t>Fundamentación teórica: Circuito de Acción Motriz </a:t>
            </a:r>
            <a:endParaRPr lang="es-MX" sz="4800" b="1" dirty="0">
              <a:ln w="31550" cmpd="sng">
                <a:solidFill>
                  <a:schemeClr val="tx1"/>
                </a:solidFill>
                <a:prstDash val="solid"/>
              </a:ln>
              <a:solidFill>
                <a:srgbClr val="92D050"/>
              </a:solidFill>
              <a:latin typeface="Kristen ITC" pitchFamily="66" charset="0"/>
              <a:cs typeface="Times New Roman" pitchFamily="18" charset="0"/>
            </a:endParaRPr>
          </a:p>
        </p:txBody>
      </p:sp>
      <p:sp>
        <p:nvSpPr>
          <p:cNvPr id="3" name="2 Rectángulo"/>
          <p:cNvSpPr/>
          <p:nvPr/>
        </p:nvSpPr>
        <p:spPr>
          <a:xfrm>
            <a:off x="313186" y="1836107"/>
            <a:ext cx="8517632" cy="5155257"/>
          </a:xfrm>
          <a:prstGeom prst="rect">
            <a:avLst/>
          </a:prstGeom>
        </p:spPr>
        <p:txBody>
          <a:bodyPr wrap="square">
            <a:spAutoFit/>
          </a:bodyPr>
          <a:lstStyle/>
          <a:p>
            <a:r>
              <a:rPr lang="es-MX" sz="1500" dirty="0">
                <a:latin typeface="Times New Roman" pitchFamily="18" charset="0"/>
                <a:cs typeface="Times New Roman" pitchFamily="18" charset="0"/>
              </a:rPr>
              <a:t>El circuito de acción motriz es una forma de trabajo en la cual realizamos diferentes actividades de forma secuencial en estaciones de trabajo. Sirve para realizar distintas actividades en diferentes momentos dentro de una misma sesión, además que facilita el trabajo simultáneo de los integrantes del grupo, permite la </a:t>
            </a:r>
            <a:r>
              <a:rPr lang="es-MX" sz="1500" dirty="0" smtClean="0">
                <a:latin typeface="Times New Roman" pitchFamily="18" charset="0"/>
                <a:cs typeface="Times New Roman" pitchFamily="18" charset="0"/>
              </a:rPr>
              <a:t>incivilización </a:t>
            </a:r>
            <a:r>
              <a:rPr lang="es-MX" sz="1500" dirty="0">
                <a:latin typeface="Times New Roman" pitchFamily="18" charset="0"/>
                <a:cs typeface="Times New Roman" pitchFamily="18" charset="0"/>
              </a:rPr>
              <a:t>del trabajo</a:t>
            </a:r>
            <a:r>
              <a:rPr lang="es-MX" sz="1500" dirty="0" smtClean="0">
                <a:latin typeface="Times New Roman" pitchFamily="18" charset="0"/>
                <a:cs typeface="Times New Roman" pitchFamily="18" charset="0"/>
              </a:rPr>
              <a:t>.</a:t>
            </a:r>
          </a:p>
          <a:p>
            <a:endParaRPr lang="es-MX" sz="1500" dirty="0">
              <a:latin typeface="Times New Roman" pitchFamily="18" charset="0"/>
              <a:cs typeface="Times New Roman" pitchFamily="18" charset="0"/>
            </a:endParaRPr>
          </a:p>
          <a:p>
            <a:r>
              <a:rPr lang="es-MX" sz="1500" dirty="0">
                <a:latin typeface="Times New Roman" pitchFamily="18" charset="0"/>
                <a:cs typeface="Times New Roman" pitchFamily="18" charset="0"/>
              </a:rPr>
              <a:t>Este condicionamiento se hace a través de ejercicios aeróbicos de alta intensidad. Siendo un circuito, está conformado por una serie de actividades que se ejecutan una seguida de la otra (en secuencia). De acuerdo a algunas terminologías, cada una de las distintas actividades son “estaciones”.</a:t>
            </a:r>
          </a:p>
          <a:p>
            <a:endParaRPr lang="es-MX" sz="1500" dirty="0">
              <a:latin typeface="Times New Roman" pitchFamily="18" charset="0"/>
              <a:cs typeface="Times New Roman" pitchFamily="18" charset="0"/>
            </a:endParaRPr>
          </a:p>
          <a:p>
            <a:r>
              <a:rPr lang="es-MX" sz="1500" dirty="0">
                <a:latin typeface="Times New Roman" pitchFamily="18" charset="0"/>
                <a:cs typeface="Times New Roman" pitchFamily="18" charset="0"/>
              </a:rPr>
              <a:t>Por lo general, cada actividad es de corta duración. Sin embargo, cada una de estas requiere un esfuerzo por parte del que ejecuta el circuito motriz.</a:t>
            </a:r>
          </a:p>
          <a:p>
            <a:endParaRPr lang="es-MX" sz="1500" dirty="0">
              <a:latin typeface="Times New Roman" pitchFamily="18" charset="0"/>
              <a:cs typeface="Times New Roman" pitchFamily="18" charset="0"/>
            </a:endParaRPr>
          </a:p>
          <a:p>
            <a:r>
              <a:rPr lang="es-MX" sz="1500" dirty="0">
                <a:latin typeface="Times New Roman" pitchFamily="18" charset="0"/>
                <a:cs typeface="Times New Roman" pitchFamily="18" charset="0"/>
              </a:rPr>
              <a:t>Este tipo de entrenamiento físico fue desarrollado en el año 1957, en Inglaterra. Sus creadores son R. E. Morgan y G. T. </a:t>
            </a:r>
            <a:r>
              <a:rPr lang="es-MX" sz="1500" dirty="0" err="1">
                <a:latin typeface="Times New Roman" pitchFamily="18" charset="0"/>
                <a:cs typeface="Times New Roman" pitchFamily="18" charset="0"/>
              </a:rPr>
              <a:t>Adamson</a:t>
            </a:r>
            <a:r>
              <a:rPr lang="es-MX" sz="1500" dirty="0">
                <a:latin typeface="Times New Roman" pitchFamily="18" charset="0"/>
                <a:cs typeface="Times New Roman" pitchFamily="18" charset="0"/>
              </a:rPr>
              <a:t> de la Universidad de Leeds.</a:t>
            </a:r>
          </a:p>
          <a:p>
            <a:r>
              <a:rPr lang="es-MX" sz="1500" dirty="0" smtClean="0">
                <a:latin typeface="Times New Roman" pitchFamily="18" charset="0"/>
                <a:cs typeface="Times New Roman" pitchFamily="18" charset="0"/>
              </a:rPr>
              <a:t/>
            </a:r>
            <a:br>
              <a:rPr lang="es-MX" sz="1500" dirty="0" smtClean="0">
                <a:latin typeface="Times New Roman" pitchFamily="18" charset="0"/>
                <a:cs typeface="Times New Roman" pitchFamily="18" charset="0"/>
              </a:rPr>
            </a:br>
            <a:r>
              <a:rPr lang="es-MX" sz="1500" b="1" dirty="0">
                <a:latin typeface="Times New Roman" pitchFamily="18" charset="0"/>
                <a:cs typeface="Times New Roman" pitchFamily="18" charset="0"/>
              </a:rPr>
              <a:t>Organización</a:t>
            </a:r>
            <a:r>
              <a:rPr lang="es-MX" sz="1500" dirty="0">
                <a:latin typeface="Times New Roman" pitchFamily="18" charset="0"/>
                <a:cs typeface="Times New Roman" pitchFamily="18" charset="0"/>
              </a:rPr>
              <a:t>: El grupo se divide en diferentes equipos (5 o 6), asignándoles a cada uno de ellos una estación. Todos los equipos inician el trabajo al mismo tiempo, a la siguiente indicación, después de haber realizado su trabajo se detienen para cambiar de estación. Al cambiar de estación aprovechamos para recuperarnos del esfuerzo. Todo depende de la organización propuesta, ya que algunos profesores piden cambiar de estaciones mediante un trote o una carrera más intensa, con lo cual el esfuerzo se vuelve </a:t>
            </a:r>
            <a:r>
              <a:rPr lang="es-MX" sz="1500" dirty="0" smtClean="0">
                <a:latin typeface="Times New Roman" pitchFamily="18" charset="0"/>
                <a:cs typeface="Times New Roman" pitchFamily="18" charset="0"/>
              </a:rPr>
              <a:t>continuo.</a:t>
            </a:r>
          </a:p>
          <a:p>
            <a:endParaRPr lang="es-MX" sz="1400" dirty="0">
              <a:latin typeface="Times New Roman" pitchFamily="18" charset="0"/>
              <a:cs typeface="Times New Roman" pitchFamily="18" charset="0"/>
            </a:endParaRPr>
          </a:p>
        </p:txBody>
      </p:sp>
    </p:spTree>
    <p:extLst>
      <p:ext uri="{BB962C8B-B14F-4D97-AF65-F5344CB8AC3E}">
        <p14:creationId xmlns:p14="http://schemas.microsoft.com/office/powerpoint/2010/main" val="9423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4111577551"/>
              </p:ext>
            </p:extLst>
          </p:nvPr>
        </p:nvGraphicFramePr>
        <p:xfrm>
          <a:off x="471055" y="1736041"/>
          <a:ext cx="8285018" cy="4501271"/>
        </p:xfrm>
        <a:graphic>
          <a:graphicData uri="http://schemas.openxmlformats.org/drawingml/2006/table">
            <a:tbl>
              <a:tblPr/>
              <a:tblGrid>
                <a:gridCol w="2854036"/>
                <a:gridCol w="1288473"/>
                <a:gridCol w="1427018"/>
                <a:gridCol w="2715491"/>
              </a:tblGrid>
              <a:tr h="41635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0" kern="1200" dirty="0" smtClean="0">
                          <a:solidFill>
                            <a:schemeClr val="tx1"/>
                          </a:solidFill>
                          <a:effectLst/>
                          <a:latin typeface="Times New Roman" pitchFamily="18" charset="0"/>
                          <a:ea typeface="+mn-ea"/>
                          <a:cs typeface="Times New Roman" pitchFamily="18" charset="0"/>
                        </a:rPr>
                        <a:t>Título de la Unidad Didáctica</a:t>
                      </a:r>
                    </a:p>
                    <a:p>
                      <a:pPr algn="ctr"/>
                      <a:r>
                        <a:rPr lang="es-MX" sz="1200" b="1" dirty="0" smtClean="0">
                          <a:latin typeface="Times New Roman" pitchFamily="18" charset="0"/>
                          <a:cs typeface="Times New Roman" pitchFamily="18" charset="0"/>
                        </a:rPr>
                        <a:t>Entrenamiento</a:t>
                      </a:r>
                      <a:r>
                        <a:rPr lang="es-MX" sz="1200" b="1" baseline="0" dirty="0" smtClean="0">
                          <a:latin typeface="Times New Roman" pitchFamily="18" charset="0"/>
                          <a:cs typeface="Times New Roman" pitchFamily="18" charset="0"/>
                        </a:rPr>
                        <a:t> Militar</a:t>
                      </a:r>
                      <a:endParaRPr lang="es-MX" sz="1200" b="1" dirty="0">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498764">
                <a:tc gridSpan="4">
                  <a:txBody>
                    <a:bodyPr/>
                    <a:lstStyle/>
                    <a:p>
                      <a:r>
                        <a:rPr lang="es-MX" sz="1200" b="1" dirty="0" smtClean="0">
                          <a:latin typeface="Times New Roman" pitchFamily="18" charset="0"/>
                          <a:cs typeface="Times New Roman" pitchFamily="18" charset="0"/>
                        </a:rPr>
                        <a:t>Propósito de la Unidad Didáctica: </a:t>
                      </a:r>
                      <a:r>
                        <a:rPr lang="es-MX" sz="1200" dirty="0" smtClean="0">
                          <a:latin typeface="Times New Roman" pitchFamily="18" charset="0"/>
                          <a:cs typeface="Times New Roman" pitchFamily="18" charset="0"/>
                        </a:rPr>
                        <a:t>Ordenar y distinguir diferentes respuestas motrices ante retos y situaciones, individuales y colectivas que implican imaginación y creatividad.</a:t>
                      </a:r>
                      <a:endParaRPr lang="es-MX"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dirty="0"/>
                    </a:p>
                  </a:txBody>
                  <a:tcPr/>
                </a:tc>
              </a:tr>
              <a:tr h="39755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Times New Roman" pitchFamily="18" charset="0"/>
                          <a:ea typeface="+mn-ea"/>
                          <a:cs typeface="Times New Roman" pitchFamily="18" charset="0"/>
                        </a:rPr>
                        <a:t>Intención Pedagógica:  </a:t>
                      </a:r>
                      <a:r>
                        <a:rPr lang="es-MX" sz="1200" b="0" dirty="0" smtClean="0">
                          <a:solidFill>
                            <a:schemeClr val="tx1"/>
                          </a:solidFill>
                          <a:latin typeface="Times New Roman" pitchFamily="18" charset="0"/>
                          <a:cs typeface="Times New Roman" pitchFamily="18" charset="0"/>
                        </a:rPr>
                        <a:t>• Cuenta colecciones no mayores a 20 elementos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651164">
                <a:tc gridSpan="2">
                  <a:txBody>
                    <a:bodyPr/>
                    <a:lstStyle/>
                    <a:p>
                      <a:r>
                        <a:rPr lang="es-MX" sz="1200" b="1" kern="1200" dirty="0" smtClean="0">
                          <a:solidFill>
                            <a:schemeClr val="tx1"/>
                          </a:solidFill>
                          <a:effectLst/>
                          <a:latin typeface="Times New Roman" pitchFamily="18" charset="0"/>
                          <a:ea typeface="+mn-ea"/>
                          <a:cs typeface="Times New Roman" pitchFamily="18" charset="0"/>
                        </a:rPr>
                        <a:t>Área de Desarrollo Personal y Social:    </a:t>
                      </a:r>
                      <a:r>
                        <a:rPr lang="es-MX" sz="1200" b="0" kern="1200" dirty="0" smtClean="0">
                          <a:solidFill>
                            <a:schemeClr val="tx1"/>
                          </a:solidFill>
                          <a:effectLst/>
                          <a:latin typeface="Times New Roman" pitchFamily="18" charset="0"/>
                          <a:ea typeface="+mn-ea"/>
                          <a:cs typeface="Times New Roman" pitchFamily="18" charset="0"/>
                        </a:rPr>
                        <a:t>Educación Física.</a:t>
                      </a:r>
                      <a:endParaRPr lang="es-MX" sz="12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gridSpan="2">
                  <a:txBody>
                    <a:bodyPr/>
                    <a:lstStyle/>
                    <a:p>
                      <a:r>
                        <a:rPr lang="es-MX" sz="1200" b="1" dirty="0" smtClean="0">
                          <a:latin typeface="Times New Roman" pitchFamily="18" charset="0"/>
                          <a:cs typeface="Times New Roman" pitchFamily="18" charset="0"/>
                        </a:rPr>
                        <a:t>Estrategia Didáctica: </a:t>
                      </a:r>
                      <a:r>
                        <a:rPr lang="es-MX" sz="1200" dirty="0" smtClean="0">
                          <a:latin typeface="Times New Roman" pitchFamily="18" charset="0"/>
                          <a:cs typeface="Times New Roman" pitchFamily="18" charset="0"/>
                        </a:rPr>
                        <a:t>Circuito</a:t>
                      </a:r>
                      <a:r>
                        <a:rPr lang="es-MX" sz="1200" baseline="0" dirty="0" smtClean="0">
                          <a:latin typeface="Times New Roman" pitchFamily="18" charset="0"/>
                          <a:cs typeface="Times New Roman" pitchFamily="18" charset="0"/>
                        </a:rPr>
                        <a:t> de acción motriz </a:t>
                      </a:r>
                    </a:p>
                    <a:p>
                      <a:r>
                        <a:rPr lang="es-MX" sz="1200" b="1" dirty="0" smtClean="0">
                          <a:latin typeface="Times New Roman" pitchFamily="18" charset="0"/>
                          <a:cs typeface="Times New Roman" pitchFamily="18" charset="0"/>
                        </a:rPr>
                        <a:t>Organización: </a:t>
                      </a:r>
                      <a:r>
                        <a:rPr lang="es-MX" sz="1200" dirty="0" smtClean="0">
                          <a:latin typeface="Times New Roman" pitchFamily="18" charset="0"/>
                          <a:cs typeface="Times New Roman" pitchFamily="18" charset="0"/>
                        </a:rPr>
                        <a:t>Grupal</a:t>
                      </a:r>
                      <a:endParaRPr lang="es-MX"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r>
              <a:tr h="272760">
                <a:tc gridSpan="4">
                  <a:txBody>
                    <a:bodyPr/>
                    <a:lstStyle/>
                    <a:p>
                      <a:pPr algn="ctr"/>
                      <a:r>
                        <a:rPr lang="es-MX" sz="1200" b="1" dirty="0" smtClean="0">
                          <a:latin typeface="Times New Roman" pitchFamily="18" charset="0"/>
                          <a:cs typeface="Times New Roman" pitchFamily="18" charset="0"/>
                        </a:rPr>
                        <a:t>Aprendizajes esperados </a:t>
                      </a:r>
                      <a:endParaRPr lang="es-MX" sz="1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484909">
                <a:tc>
                  <a:txBody>
                    <a:bodyPr/>
                    <a:lstStyle/>
                    <a:p>
                      <a:pPr algn="ctr">
                        <a:lnSpc>
                          <a:spcPct val="115000"/>
                        </a:lnSpc>
                        <a:spcAft>
                          <a:spcPts val="0"/>
                        </a:spcAft>
                      </a:pPr>
                      <a:r>
                        <a:rPr lang="es-MX" sz="1200" b="1" kern="1200" dirty="0">
                          <a:solidFill>
                            <a:srgbClr val="000000"/>
                          </a:solidFill>
                          <a:effectLst/>
                          <a:latin typeface="Times New Roman" pitchFamily="18" charset="0"/>
                          <a:ea typeface="Times New Roman"/>
                          <a:cs typeface="Times New Roman" pitchFamily="18" charset="0"/>
                        </a:rPr>
                        <a:t>Desarrollo de la Motricidad</a:t>
                      </a:r>
                      <a:endParaRPr lang="es-MX" sz="1200" dirty="0">
                        <a:effectLst/>
                        <a:latin typeface="Times New Roman" pitchFamily="18" charset="0"/>
                        <a:ea typeface="Times New Roman"/>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s-MX" sz="1200" b="1" dirty="0" smtClean="0">
                          <a:latin typeface="Times New Roman" pitchFamily="18" charset="0"/>
                          <a:cs typeface="Times New Roman" pitchFamily="18" charset="0"/>
                        </a:rPr>
                        <a:t>Integración de la Corporeidad</a:t>
                      </a:r>
                    </a:p>
                    <a:p>
                      <a:endParaRPr lang="es-MX"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r>
                        <a:rPr lang="es-MX" sz="1200" b="1" dirty="0" smtClean="0">
                          <a:latin typeface="Times New Roman" pitchFamily="18" charset="0"/>
                          <a:cs typeface="Times New Roman" pitchFamily="18" charset="0"/>
                        </a:rPr>
                        <a:t>Creatividad en la Acción Motriz</a:t>
                      </a:r>
                      <a:endParaRPr lang="es-MX" sz="1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68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Times New Roman" pitchFamily="18" charset="0"/>
                          <a:ea typeface="+mn-ea"/>
                          <a:cs typeface="Times New Roman" pitchFamily="18" charset="0"/>
                        </a:rPr>
                        <a:t>Realiza  movimientos de locomoción, manipulación y estabilidad por medio de juegos individuales y colectivos.</a:t>
                      </a:r>
                      <a:endParaRPr lang="es-MX" sz="1200" kern="1200" dirty="0" smtClean="0">
                        <a:solidFill>
                          <a:schemeClr val="tx1"/>
                        </a:solidFill>
                        <a:effectLst/>
                        <a:latin typeface="Times New Roman" pitchFamily="18" charset="0"/>
                        <a:ea typeface="+mn-ea"/>
                        <a:cs typeface="Times New Roman" pitchFamily="18" charset="0"/>
                      </a:endParaRPr>
                    </a:p>
                    <a:p>
                      <a:pPr marL="285750" indent="-285750">
                        <a:buFont typeface="Arial" pitchFamily="34" charset="0"/>
                        <a:buChar char="•"/>
                      </a:pPr>
                      <a:r>
                        <a:rPr lang="es-ES" sz="1200" kern="1200" dirty="0" smtClean="0">
                          <a:solidFill>
                            <a:schemeClr val="tx1"/>
                          </a:solidFill>
                          <a:effectLst/>
                          <a:latin typeface="Times New Roman" pitchFamily="18" charset="0"/>
                          <a:ea typeface="+mn-ea"/>
                          <a:cs typeface="Times New Roman" pitchFamily="18" charset="0"/>
                        </a:rPr>
                        <a:t>Utiliza herramientas, instrumentos y materiales en actividades que requieren de control y precisión en sus movimientos.</a:t>
                      </a:r>
                      <a:endParaRPr lang="es-MX"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Times New Roman" pitchFamily="18" charset="0"/>
                          <a:ea typeface="+mn-ea"/>
                          <a:cs typeface="Times New Roman" pitchFamily="18" charset="0"/>
                        </a:rPr>
                        <a:t>Identifica sus posibilidades expresivas y motrices en actividades que implican organización espacio-temporal, lateralidad, equilibrio y coordinación.</a:t>
                      </a:r>
                      <a:endParaRPr lang="es-MX" sz="1200" kern="1200" dirty="0" smtClean="0">
                        <a:solidFill>
                          <a:schemeClr val="tx1"/>
                        </a:solidFill>
                        <a:effectLst/>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Times New Roman" pitchFamily="18" charset="0"/>
                          <a:ea typeface="+mn-ea"/>
                          <a:cs typeface="Times New Roman" pitchFamily="18" charset="0"/>
                        </a:rPr>
                        <a:t>Reconoce las características que</a:t>
                      </a:r>
                      <a:r>
                        <a:rPr lang="es-ES" sz="1200" kern="1200" baseline="0" dirty="0" smtClean="0">
                          <a:solidFill>
                            <a:schemeClr val="tx1"/>
                          </a:solidFill>
                          <a:effectLst/>
                          <a:latin typeface="Times New Roman" pitchFamily="18" charset="0"/>
                          <a:ea typeface="+mn-ea"/>
                          <a:cs typeface="Times New Roman" pitchFamily="18" charset="0"/>
                        </a:rPr>
                        <a:t> lo identifican y diferencian de los demás en las actividades y juegos. </a:t>
                      </a:r>
                      <a:endParaRPr lang="es-MX" sz="1200" kern="1200" dirty="0" smtClean="0">
                        <a:solidFill>
                          <a:schemeClr val="tx1"/>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Times New Roman" pitchFamily="18" charset="0"/>
                          <a:ea typeface="+mn-ea"/>
                          <a:cs typeface="Times New Roman" pitchFamily="18" charset="0"/>
                        </a:rPr>
                        <a:t>Propone distintas respuestas motrices y expresivas  ante un mismo problema en actividades lúdicas.</a:t>
                      </a:r>
                      <a:endParaRPr lang="es-MX" sz="1200" kern="1200" dirty="0" smtClean="0">
                        <a:solidFill>
                          <a:schemeClr val="tx1"/>
                        </a:solidFill>
                        <a:effectLst/>
                        <a:latin typeface="Times New Roman" pitchFamily="18" charset="0"/>
                        <a:ea typeface="+mn-ea"/>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kern="1200" dirty="0" smtClean="0">
                          <a:solidFill>
                            <a:schemeClr val="tx1"/>
                          </a:solidFill>
                          <a:effectLst/>
                          <a:latin typeface="Times New Roman" pitchFamily="18" charset="0"/>
                          <a:ea typeface="+mn-ea"/>
                          <a:cs typeface="Times New Roman" pitchFamily="18" charset="0"/>
                        </a:rPr>
                        <a:t>Reconoce formas de participación e interacción en juegos y actividades físicas a partir de normas básicas de convivencia.</a:t>
                      </a:r>
                      <a:endParaRPr lang="es-MX" sz="1200" kern="1200" dirty="0" smtClean="0">
                        <a:solidFill>
                          <a:schemeClr val="tx1"/>
                        </a:solidFill>
                        <a:effectLst/>
                        <a:latin typeface="Times New Roman" pitchFamily="18" charset="0"/>
                        <a:ea typeface="+mn-ea"/>
                        <a:cs typeface="Times New Roman" pitchFamily="18" charset="0"/>
                      </a:endParaRPr>
                    </a:p>
                    <a:p>
                      <a:pPr marL="285750" indent="-285750">
                        <a:buFont typeface="Arial" pitchFamily="34" charset="0"/>
                        <a:buChar char="•"/>
                      </a:pPr>
                      <a:endParaRPr lang="es-MX"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668197" y="332656"/>
            <a:ext cx="777686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MX"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Competencias profesionales:</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Diseña planeaciones didácticas sus conocimientos pedagógicos y disciplinares para responder a las necesidades del contexto en el marco del plan y programas de estudio de educación básica.</a:t>
            </a:r>
            <a:endParaRPr kumimoji="0" lang="es-MX"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MX"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Competencias del Curso II</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Realiza actividades lúdicas que estimulen las habilidades motrices de los niños a través de una base motriz adecuada a su edad, grado de desarrollo corporal y motor</a:t>
            </a:r>
            <a:endParaRPr kumimoji="0" lang="es-MX"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0192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52023345"/>
              </p:ext>
            </p:extLst>
          </p:nvPr>
        </p:nvGraphicFramePr>
        <p:xfrm>
          <a:off x="251520" y="836712"/>
          <a:ext cx="8698656" cy="5832648"/>
        </p:xfrm>
        <a:graphic>
          <a:graphicData uri="http://schemas.openxmlformats.org/drawingml/2006/table">
            <a:tbl>
              <a:tblPr firstRow="1" bandRow="1">
                <a:tableStyleId>{616DA210-FB5B-4158-B5E0-FEB733F419BA}</a:tableStyleId>
              </a:tblPr>
              <a:tblGrid>
                <a:gridCol w="1487927"/>
                <a:gridCol w="1411625"/>
                <a:gridCol w="1449776"/>
                <a:gridCol w="1449776"/>
                <a:gridCol w="1473704"/>
                <a:gridCol w="1425848"/>
              </a:tblGrid>
              <a:tr h="367142">
                <a:tc>
                  <a:txBody>
                    <a:bodyPr/>
                    <a:lstStyle/>
                    <a:p>
                      <a:r>
                        <a:rPr lang="es-MX" sz="1400" dirty="0" smtClean="0">
                          <a:latin typeface="Times New Roman" pitchFamily="18" charset="0"/>
                          <a:cs typeface="Times New Roman" pitchFamily="18" charset="0"/>
                        </a:rPr>
                        <a:t>Hora </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Lunes </a:t>
                      </a:r>
                      <a:r>
                        <a:rPr lang="es-MX" sz="1400" smtClean="0">
                          <a:latin typeface="Times New Roman" pitchFamily="18" charset="0"/>
                          <a:cs typeface="Times New Roman" pitchFamily="18" charset="0"/>
                        </a:rPr>
                        <a:t>27 </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Martes </a:t>
                      </a:r>
                      <a:r>
                        <a:rPr lang="es-MX" sz="1400" dirty="0" smtClean="0">
                          <a:latin typeface="Times New Roman" pitchFamily="18" charset="0"/>
                          <a:cs typeface="Times New Roman" pitchFamily="18" charset="0"/>
                        </a:rPr>
                        <a:t>28</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Miércoles </a:t>
                      </a:r>
                      <a:r>
                        <a:rPr lang="es-MX" sz="1400" dirty="0" smtClean="0">
                          <a:latin typeface="Times New Roman" pitchFamily="18" charset="0"/>
                          <a:cs typeface="Times New Roman" pitchFamily="18" charset="0"/>
                        </a:rPr>
                        <a:t> 29</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Jueves </a:t>
                      </a:r>
                      <a:r>
                        <a:rPr lang="es-MX" sz="1400" dirty="0" smtClean="0">
                          <a:latin typeface="Times New Roman" pitchFamily="18" charset="0"/>
                          <a:cs typeface="Times New Roman" pitchFamily="18" charset="0"/>
                        </a:rPr>
                        <a:t>30</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Viernes</a:t>
                      </a:r>
                      <a:r>
                        <a:rPr lang="es-MX" sz="1400" baseline="0" dirty="0" smtClean="0">
                          <a:latin typeface="Times New Roman" pitchFamily="18" charset="0"/>
                          <a:cs typeface="Times New Roman" pitchFamily="18" charset="0"/>
                        </a:rPr>
                        <a:t> 31</a:t>
                      </a:r>
                      <a:endParaRPr lang="es-MX" sz="1400" dirty="0">
                        <a:latin typeface="Times New Roman" pitchFamily="18" charset="0"/>
                        <a:cs typeface="Times New Roman" pitchFamily="18" charset="0"/>
                      </a:endParaRPr>
                    </a:p>
                  </a:txBody>
                  <a:tcPr>
                    <a:solidFill>
                      <a:srgbClr val="00B0F0"/>
                    </a:solidFill>
                  </a:tcPr>
                </a:tc>
              </a:tr>
              <a:tr h="702207">
                <a:tc>
                  <a:txBody>
                    <a:bodyPr/>
                    <a:lstStyle/>
                    <a:p>
                      <a:r>
                        <a:rPr lang="es-MX" sz="1400" dirty="0" smtClean="0">
                          <a:latin typeface="Times New Roman" pitchFamily="18" charset="0"/>
                          <a:cs typeface="Times New Roman" pitchFamily="18" charset="0"/>
                        </a:rPr>
                        <a:t>9:00</a:t>
                      </a:r>
                      <a:r>
                        <a:rPr lang="es-MX" sz="1400" baseline="0" dirty="0" smtClean="0">
                          <a:latin typeface="Times New Roman" pitchFamily="18" charset="0"/>
                          <a:cs typeface="Times New Roman" pitchFamily="18" charset="0"/>
                        </a:rPr>
                        <a:t> a 9:20</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solidFill>
                            <a:schemeClr val="tx1"/>
                          </a:solidFill>
                          <a:latin typeface="Times New Roman" pitchFamily="18" charset="0"/>
                          <a:cs typeface="Times New Roman" pitchFamily="18" charset="0"/>
                        </a:rPr>
                        <a:t>Activación física </a:t>
                      </a:r>
                      <a:endParaRPr lang="es-MX" sz="14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latin typeface="Times New Roman" pitchFamily="18" charset="0"/>
                          <a:cs typeface="Times New Roman" pitchFamily="18" charset="0"/>
                        </a:rPr>
                        <a:t>Activación física </a:t>
                      </a:r>
                    </a:p>
                    <a:p>
                      <a:endParaRPr lang="es-MX" sz="14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latin typeface="Times New Roman" pitchFamily="18" charset="0"/>
                          <a:cs typeface="Times New Roman" pitchFamily="18" charset="0"/>
                        </a:rPr>
                        <a:t>Activación física </a:t>
                      </a:r>
                    </a:p>
                    <a:p>
                      <a:endParaRPr lang="es-MX" sz="14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latin typeface="Times New Roman" pitchFamily="18" charset="0"/>
                          <a:cs typeface="Times New Roman" pitchFamily="18" charset="0"/>
                        </a:rPr>
                        <a:t>Activación física </a:t>
                      </a:r>
                    </a:p>
                    <a:p>
                      <a:endParaRPr lang="es-MX" sz="14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latin typeface="Times New Roman" pitchFamily="18" charset="0"/>
                          <a:cs typeface="Times New Roman" pitchFamily="18" charset="0"/>
                        </a:rPr>
                        <a:t>Activación física </a:t>
                      </a:r>
                    </a:p>
                    <a:p>
                      <a:endParaRPr lang="es-MX" sz="1400" dirty="0">
                        <a:latin typeface="Times New Roman" pitchFamily="18" charset="0"/>
                        <a:cs typeface="Times New Roman" pitchFamily="18" charset="0"/>
                      </a:endParaRPr>
                    </a:p>
                  </a:txBody>
                  <a:tcPr>
                    <a:solidFill>
                      <a:schemeClr val="accent6">
                        <a:lumMod val="60000"/>
                        <a:lumOff val="40000"/>
                      </a:schemeClr>
                    </a:solidFill>
                  </a:tcPr>
                </a:tc>
              </a:tr>
              <a:tr h="512993">
                <a:tc>
                  <a:txBody>
                    <a:bodyPr/>
                    <a:lstStyle/>
                    <a:p>
                      <a:r>
                        <a:rPr lang="es-MX" sz="1400" dirty="0" smtClean="0">
                          <a:latin typeface="Times New Roman" pitchFamily="18" charset="0"/>
                          <a:cs typeface="Times New Roman" pitchFamily="18" charset="0"/>
                        </a:rPr>
                        <a:t>9:20 a 9:45</a:t>
                      </a:r>
                      <a:endParaRPr lang="es-MX" sz="1400" dirty="0">
                        <a:latin typeface="Times New Roman" pitchFamily="18" charset="0"/>
                        <a:cs typeface="Times New Roman"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dirty="0" smtClean="0">
                          <a:effectLst/>
                          <a:latin typeface="Times New Roman" pitchFamily="18" charset="0"/>
                          <a:ea typeface="Calibri"/>
                          <a:cs typeface="Times New Roman" pitchFamily="18" charset="0"/>
                        </a:rPr>
                        <a:t>Juego</a:t>
                      </a:r>
                      <a:r>
                        <a:rPr lang="es-MX" sz="1400" b="0" baseline="0" dirty="0" smtClean="0">
                          <a:effectLst/>
                          <a:latin typeface="Times New Roman" pitchFamily="18" charset="0"/>
                          <a:ea typeface="Calibri"/>
                          <a:cs typeface="Times New Roman" pitchFamily="18" charset="0"/>
                        </a:rPr>
                        <a:t> educativo: ¿quién es quien?</a:t>
                      </a:r>
                      <a:endParaRPr lang="es-MX" sz="1400" b="0" dirty="0" smtClean="0">
                        <a:effectLst/>
                        <a:latin typeface="Times New Roman" pitchFamily="18" charset="0"/>
                        <a:ea typeface="Calibri"/>
                        <a:cs typeface="Times New Roman" pitchFamily="18" charset="0"/>
                      </a:endParaRPr>
                    </a:p>
                  </a:txBody>
                  <a:tcPr>
                    <a:solidFill>
                      <a:srgbClr val="FFC000"/>
                    </a:solidFill>
                  </a:tcPr>
                </a:tc>
                <a:tc>
                  <a:txBody>
                    <a:bodyPr/>
                    <a:lstStyle/>
                    <a:p>
                      <a:r>
                        <a:rPr lang="es-MX" sz="1400" dirty="0" smtClean="0">
                          <a:latin typeface="Times New Roman" pitchFamily="18" charset="0"/>
                          <a:cs typeface="Times New Roman" pitchFamily="18" charset="0"/>
                        </a:rPr>
                        <a:t>Circuito de</a:t>
                      </a:r>
                      <a:r>
                        <a:rPr lang="es-MX" sz="1400" baseline="0" dirty="0" smtClean="0">
                          <a:latin typeface="Times New Roman" pitchFamily="18" charset="0"/>
                          <a:cs typeface="Times New Roman" pitchFamily="18" charset="0"/>
                        </a:rPr>
                        <a:t> acción motriz: Entrenamiento militar</a:t>
                      </a:r>
                      <a:endParaRPr lang="es-MX" sz="1400" dirty="0">
                        <a:latin typeface="Times New Roman" pitchFamily="18" charset="0"/>
                        <a:cs typeface="Times New Roman" pitchFamily="18" charset="0"/>
                      </a:endParaRPr>
                    </a:p>
                  </a:txBody>
                  <a:tcPr>
                    <a:solidFill>
                      <a:srgbClr val="FF3F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Construyendo como albañiles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aseline="0" dirty="0" smtClean="0">
                        <a:solidFill>
                          <a:schemeClr val="tx1"/>
                        </a:solidFill>
                        <a:latin typeface="Times New Roman" pitchFamily="18" charset="0"/>
                        <a:cs typeface="Times New Roman" pitchFamily="18" charset="0"/>
                      </a:endParaRPr>
                    </a:p>
                  </a:txBody>
                  <a:tcPr>
                    <a:solidFill>
                      <a:srgbClr val="DD85EF"/>
                    </a:solidFill>
                  </a:tcPr>
                </a:tc>
                <a:tc>
                  <a:txBody>
                    <a:bodyPr/>
                    <a:lstStyle/>
                    <a:p>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a:t>
                      </a:r>
                      <a:endParaRPr lang="es-MX" sz="1400" dirty="0">
                        <a:latin typeface="Times New Roman" pitchFamily="18" charset="0"/>
                        <a:cs typeface="Times New Roman" pitchFamily="18" charset="0"/>
                      </a:endParaRPr>
                    </a:p>
                  </a:txBody>
                  <a:tcPr>
                    <a:solidFill>
                      <a:srgbClr val="FF050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Clase de música </a:t>
                      </a:r>
                    </a:p>
                  </a:txBody>
                  <a:tcPr>
                    <a:solidFill>
                      <a:srgbClr val="FFA401"/>
                    </a:solidFill>
                  </a:tcPr>
                </a:tc>
              </a:tr>
              <a:tr h="724225">
                <a:tc>
                  <a:txBody>
                    <a:bodyPr/>
                    <a:lstStyle/>
                    <a:p>
                      <a:r>
                        <a:rPr lang="es-MX" sz="1400" dirty="0" smtClean="0">
                          <a:latin typeface="Times New Roman" pitchFamily="18" charset="0"/>
                          <a:cs typeface="Times New Roman" pitchFamily="18" charset="0"/>
                        </a:rPr>
                        <a:t>9:45 a 10:15</a:t>
                      </a:r>
                      <a:endParaRPr lang="es-MX" sz="1400" dirty="0">
                        <a:latin typeface="Times New Roman" pitchFamily="18" charset="0"/>
                        <a:cs typeface="Times New Roman" pitchFamily="18" charset="0"/>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baseline="0" dirty="0" smtClean="0">
                          <a:effectLst/>
                          <a:latin typeface="Times New Roman" pitchFamily="18" charset="0"/>
                          <a:cs typeface="Times New Roman" pitchFamily="18" charset="0"/>
                        </a:rPr>
                        <a:t>Creando nuestra obra de arte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Lotería</a:t>
                      </a:r>
                      <a:r>
                        <a:rPr lang="es-MX" sz="1400" baseline="0" dirty="0" smtClean="0">
                          <a:latin typeface="Times New Roman" pitchFamily="18" charset="0"/>
                          <a:cs typeface="Times New Roman" pitchFamily="18" charset="0"/>
                        </a:rPr>
                        <a:t> con oficios y profesiones </a:t>
                      </a:r>
                      <a:endParaRPr lang="es-MX"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solidFill>
                          <a:schemeClr val="tx1"/>
                        </a:solidFill>
                        <a:latin typeface="Times New Roman" pitchFamily="18" charset="0"/>
                        <a:cs typeface="Times New Roman" pitchFamily="18" charset="0"/>
                      </a:endParaRPr>
                    </a:p>
                  </a:txBody>
                  <a:tcPr>
                    <a:solidFill>
                      <a:srgbClr val="FF3F8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Contando</a:t>
                      </a:r>
                      <a:r>
                        <a:rPr lang="es-MX" sz="1400" baseline="0" dirty="0" smtClean="0">
                          <a:latin typeface="Times New Roman" pitchFamily="18" charset="0"/>
                          <a:cs typeface="Times New Roman" pitchFamily="18" charset="0"/>
                        </a:rPr>
                        <a:t> a los personajes </a:t>
                      </a:r>
                      <a:endParaRPr lang="es-MX" sz="1400" dirty="0" smtClean="0">
                        <a:latin typeface="Times New Roman" pitchFamily="18" charset="0"/>
                        <a:cs typeface="Times New Roman" pitchFamily="18" charset="0"/>
                      </a:endParaRPr>
                    </a:p>
                  </a:txBody>
                  <a:tcPr>
                    <a:solidFill>
                      <a:srgbClr val="DD85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smtClean="0">
                          <a:solidFill>
                            <a:schemeClr val="tx1"/>
                          </a:solidFill>
                          <a:effectLst/>
                          <a:latin typeface="Times New Roman" pitchFamily="18" charset="0"/>
                          <a:ea typeface="+mn-ea"/>
                          <a:cs typeface="Times New Roman" pitchFamily="18" charset="0"/>
                        </a:rPr>
                        <a:t>“Ayudando</a:t>
                      </a:r>
                      <a:r>
                        <a:rPr lang="es-MX" sz="1400" b="0" kern="1200" baseline="0" dirty="0" smtClean="0">
                          <a:solidFill>
                            <a:schemeClr val="tx1"/>
                          </a:solidFill>
                          <a:effectLst/>
                          <a:latin typeface="Times New Roman" pitchFamily="18" charset="0"/>
                          <a:ea typeface="+mn-ea"/>
                          <a:cs typeface="Times New Roman" pitchFamily="18" charset="0"/>
                        </a:rPr>
                        <a:t> a la maestra Susy</a:t>
                      </a:r>
                      <a:r>
                        <a:rPr lang="es-MX" sz="1400" b="0" kern="1200" dirty="0" smtClean="0">
                          <a:solidFill>
                            <a:schemeClr val="tx1"/>
                          </a:solidFill>
                          <a:effectLst/>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latin typeface="Times New Roman" pitchFamily="18" charset="0"/>
                        <a:cs typeface="Times New Roman" pitchFamily="18" charset="0"/>
                      </a:endParaRP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Clasificando: oficios y profesiones </a:t>
                      </a:r>
                    </a:p>
                  </a:txBody>
                  <a:tcPr>
                    <a:solidFill>
                      <a:srgbClr val="FF66FF"/>
                    </a:solidFill>
                  </a:tcPr>
                </a:tc>
              </a:tr>
              <a:tr h="367142">
                <a:tc>
                  <a:txBody>
                    <a:bodyPr/>
                    <a:lstStyle/>
                    <a:p>
                      <a:r>
                        <a:rPr lang="es-MX" sz="1400" dirty="0" smtClean="0">
                          <a:latin typeface="Times New Roman" pitchFamily="18" charset="0"/>
                          <a:cs typeface="Times New Roman" pitchFamily="18" charset="0"/>
                        </a:rPr>
                        <a:t>10:15 a 10:30 </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LONCHE</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00FF00"/>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chemeClr val="bg1"/>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rgbClr val="DD85EF"/>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chemeClr val="bg1"/>
                    </a:solidFill>
                  </a:tcPr>
                </a:tc>
                <a:tc>
                  <a:txBody>
                    <a:bodyPr/>
                    <a:lstStyle/>
                    <a:p>
                      <a:endParaRPr lang="es-MX" sz="1400" b="0" dirty="0">
                        <a:solidFill>
                          <a:schemeClr val="bg1"/>
                        </a:solidFill>
                        <a:latin typeface="Times New Roman" pitchFamily="18" charset="0"/>
                        <a:cs typeface="Times New Roman" pitchFamily="18" charset="0"/>
                      </a:endParaRPr>
                    </a:p>
                  </a:txBody>
                  <a:tcPr>
                    <a:noFill/>
                  </a:tcPr>
                </a:tc>
              </a:tr>
              <a:tr h="338165">
                <a:tc>
                  <a:txBody>
                    <a:bodyPr/>
                    <a:lstStyle/>
                    <a:p>
                      <a:r>
                        <a:rPr lang="es-MX" sz="1400" dirty="0" smtClean="0">
                          <a:latin typeface="Times New Roman" pitchFamily="18" charset="0"/>
                          <a:cs typeface="Times New Roman" pitchFamily="18" charset="0"/>
                        </a:rPr>
                        <a:t>10:30 a</a:t>
                      </a:r>
                      <a:r>
                        <a:rPr lang="es-MX" sz="1400" baseline="0" dirty="0" smtClean="0">
                          <a:latin typeface="Times New Roman" pitchFamily="18" charset="0"/>
                          <a:cs typeface="Times New Roman" pitchFamily="18" charset="0"/>
                        </a:rPr>
                        <a:t> 11:00</a:t>
                      </a:r>
                      <a:endParaRPr lang="es-MX" sz="1400" dirty="0">
                        <a:latin typeface="Times New Roman" pitchFamily="18" charset="0"/>
                        <a:cs typeface="Times New Roman" pitchFamily="18" charset="0"/>
                      </a:endParaRPr>
                    </a:p>
                  </a:txBody>
                  <a:tcPr>
                    <a:solidFill>
                      <a:srgbClr val="00B0F0"/>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00FF00"/>
                    </a:solidFill>
                  </a:tcPr>
                </a:tc>
                <a:tc>
                  <a:txBody>
                    <a:bodyPr/>
                    <a:lstStyle/>
                    <a:p>
                      <a:r>
                        <a:rPr lang="es-MX" sz="1400" dirty="0" smtClean="0">
                          <a:latin typeface="Times New Roman" pitchFamily="18" charset="0"/>
                          <a:cs typeface="Times New Roman" pitchFamily="18" charset="0"/>
                        </a:rPr>
                        <a:t>RECREO</a:t>
                      </a:r>
                      <a:endParaRPr lang="es-MX" sz="1400" dirty="0">
                        <a:latin typeface="Times New Roman" pitchFamily="18" charset="0"/>
                        <a:cs typeface="Times New Roman" pitchFamily="18" charset="0"/>
                      </a:endParaRPr>
                    </a:p>
                  </a:txBody>
                  <a:tcPr>
                    <a:solidFill>
                      <a:srgbClr val="FFFF75"/>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DD85EF"/>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FF75"/>
                    </a:solidFill>
                  </a:tcPr>
                </a:tc>
                <a:tc>
                  <a:txBody>
                    <a:bodyPr/>
                    <a:lstStyle/>
                    <a:p>
                      <a:endParaRPr lang="es-MX" sz="1400" b="0" dirty="0">
                        <a:solidFill>
                          <a:schemeClr val="bg1"/>
                        </a:solidFill>
                        <a:latin typeface="Times New Roman" pitchFamily="18" charset="0"/>
                        <a:cs typeface="Times New Roman" pitchFamily="18" charset="0"/>
                      </a:endParaRPr>
                    </a:p>
                  </a:txBody>
                  <a:tcPr>
                    <a:noFill/>
                  </a:tcPr>
                </a:tc>
              </a:tr>
              <a:tr h="694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latin typeface="Times New Roman" pitchFamily="18" charset="0"/>
                          <a:cs typeface="Times New Roman" pitchFamily="18" charset="0"/>
                        </a:rPr>
                        <a:t>11:00 a 11:25</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dirty="0" smtClean="0">
                          <a:effectLst/>
                          <a:latin typeface="Times New Roman" pitchFamily="18" charset="0"/>
                          <a:ea typeface="Calibri"/>
                          <a:cs typeface="Times New Roman" pitchFamily="18" charset="0"/>
                        </a:rPr>
                        <a:t>Visita policía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latin typeface="Times New Roman" pitchFamily="18" charset="0"/>
                        <a:cs typeface="Times New Roman" pitchFamily="18" charset="0"/>
                      </a:endParaRPr>
                    </a:p>
                  </a:txBody>
                  <a:tcPr>
                    <a:solidFill>
                      <a:srgbClr val="00FF00"/>
                    </a:solidFill>
                  </a:tcPr>
                </a:tc>
                <a:tc>
                  <a:txBody>
                    <a:bodyPr/>
                    <a:lstStyle/>
                    <a:p>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 </a:t>
                      </a:r>
                      <a:endParaRPr lang="es-MX" sz="1400" dirty="0">
                        <a:latin typeface="Times New Roman" pitchFamily="18" charset="0"/>
                        <a:cs typeface="Times New Roman" pitchFamily="18" charset="0"/>
                      </a:endParaRPr>
                    </a:p>
                  </a:txBody>
                  <a:tcPr>
                    <a:solidFill>
                      <a:srgbClr val="FF050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Coopero con los oficios y profesiones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latin typeface="Times New Roman" pitchFamily="18" charset="0"/>
                        <a:cs typeface="Times New Roman" pitchFamily="18" charset="0"/>
                      </a:endParaRPr>
                    </a:p>
                  </a:txBody>
                  <a:tcPr>
                    <a:solidFill>
                      <a:srgbClr val="DD85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Times New Roman" pitchFamily="18" charset="0"/>
                          <a:cs typeface="Times New Roman" pitchFamily="18" charset="0"/>
                        </a:rPr>
                        <a:t>Visita</a:t>
                      </a:r>
                      <a:r>
                        <a:rPr lang="es-MX" sz="1200" baseline="0" dirty="0" smtClean="0">
                          <a:latin typeface="Times New Roman" pitchFamily="18" charset="0"/>
                          <a:cs typeface="Times New Roman" pitchFamily="18" charset="0"/>
                        </a:rPr>
                        <a:t> enfermera </a:t>
                      </a:r>
                      <a:endParaRPr lang="es-MX" sz="1200" dirty="0" smtClean="0">
                        <a:latin typeface="Times New Roman" pitchFamily="18" charset="0"/>
                        <a:cs typeface="Times New Roman" pitchFamily="18" charset="0"/>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Times New Roman" pitchFamily="18" charset="0"/>
                          <a:cs typeface="Times New Roman" pitchFamily="18" charset="0"/>
                        </a:rPr>
                        <a:t>Juego de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smtClean="0">
                        <a:ln>
                          <a:noFill/>
                        </a:ln>
                        <a:solidFill>
                          <a:schemeClr val="bg1"/>
                        </a:solidFill>
                        <a:effectLst/>
                        <a:uLnTx/>
                        <a:uFillTx/>
                        <a:latin typeface="Times New Roman" pitchFamily="18" charset="0"/>
                        <a:ea typeface="Calibri"/>
                        <a:cs typeface="Times New Roman" pitchFamily="18" charset="0"/>
                      </a:endParaRPr>
                    </a:p>
                  </a:txBody>
                  <a:tcPr>
                    <a:solidFill>
                      <a:srgbClr val="FF66FF"/>
                    </a:solidFill>
                  </a:tcPr>
                </a:tc>
              </a:tr>
              <a:tr h="685800">
                <a:tc>
                  <a:txBody>
                    <a:bodyPr/>
                    <a:lstStyle/>
                    <a:p>
                      <a:r>
                        <a:rPr lang="es-MX" sz="1400" dirty="0" smtClean="0">
                          <a:latin typeface="Times New Roman" pitchFamily="18" charset="0"/>
                          <a:cs typeface="Times New Roman" pitchFamily="18" charset="0"/>
                        </a:rPr>
                        <a:t>11:25</a:t>
                      </a:r>
                      <a:r>
                        <a:rPr lang="es-MX" sz="1400" baseline="0" dirty="0" smtClean="0">
                          <a:latin typeface="Times New Roman" pitchFamily="18" charset="0"/>
                          <a:cs typeface="Times New Roman" pitchFamily="18" charset="0"/>
                        </a:rPr>
                        <a:t> a 11:45</a:t>
                      </a:r>
                    </a:p>
                  </a:txBody>
                  <a:tcPr>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baseline="0" dirty="0" smtClean="0">
                          <a:effectLst/>
                          <a:latin typeface="Times New Roman" pitchFamily="18" charset="0"/>
                          <a:cs typeface="Times New Roman" pitchFamily="18" charset="0"/>
                        </a:rPr>
                        <a:t>Visita policía </a:t>
                      </a:r>
                    </a:p>
                  </a:txBody>
                  <a:tcPr>
                    <a:lnB w="12700" cap="flat" cmpd="sng" algn="ctr">
                      <a:solidFill>
                        <a:schemeClr val="tx1"/>
                      </a:solidFill>
                      <a:prstDash val="solid"/>
                      <a:round/>
                      <a:headEnd type="none" w="med" len="med"/>
                      <a:tailEnd type="none" w="med" len="med"/>
                    </a:lnB>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Armando</a:t>
                      </a:r>
                      <a:r>
                        <a:rPr lang="es-MX" sz="1400" baseline="0" dirty="0" smtClean="0">
                          <a:latin typeface="Times New Roman" pitchFamily="18" charset="0"/>
                          <a:cs typeface="Times New Roman" pitchFamily="18" charset="0"/>
                        </a:rPr>
                        <a:t>  mi personaje (rompecabezas)</a:t>
                      </a:r>
                      <a:endParaRPr lang="es-MX" sz="1400" dirty="0" smtClean="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Descubriendo la</a:t>
                      </a:r>
                      <a:r>
                        <a:rPr lang="es-MX" sz="1400" baseline="0" dirty="0" smtClean="0">
                          <a:latin typeface="Times New Roman" pitchFamily="18" charset="0"/>
                          <a:cs typeface="Times New Roman" pitchFamily="18" charset="0"/>
                        </a:rPr>
                        <a:t> imagen </a:t>
                      </a:r>
                      <a:endParaRPr lang="es-MX" sz="1400" dirty="0" smtClean="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rgbClr val="DD85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baseline="0" dirty="0" smtClean="0">
                          <a:effectLst/>
                          <a:latin typeface="Times New Roman" pitchFamily="18" charset="0"/>
                          <a:ea typeface="Calibri"/>
                          <a:cs typeface="Times New Roman" pitchFamily="18" charset="0"/>
                        </a:rPr>
                        <a:t>Visita enfermera </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Cada cosa con su dueño </a:t>
                      </a:r>
                    </a:p>
                  </a:txBody>
                  <a:tcPr>
                    <a:lnB w="12700" cap="flat" cmpd="sng" algn="ctr">
                      <a:solidFill>
                        <a:schemeClr val="tx1"/>
                      </a:solidFill>
                      <a:prstDash val="solid"/>
                      <a:round/>
                      <a:headEnd type="none" w="med" len="med"/>
                      <a:tailEnd type="none" w="med" len="med"/>
                    </a:lnB>
                    <a:solidFill>
                      <a:srgbClr val="FF66FF"/>
                    </a:solidFill>
                  </a:tcPr>
                </a:tc>
              </a:tr>
              <a:tr h="583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11:45</a:t>
                      </a:r>
                      <a:r>
                        <a:rPr lang="es-MX" sz="1400" baseline="0" dirty="0" smtClean="0">
                          <a:latin typeface="Times New Roman" pitchFamily="18" charset="0"/>
                          <a:cs typeface="Times New Roman" pitchFamily="18" charset="0"/>
                        </a:rPr>
                        <a:t> a 12:13</a:t>
                      </a:r>
                      <a:endParaRPr lang="es-MX" sz="1400" dirty="0" smtClean="0">
                        <a:latin typeface="Times New Roman" pitchFamily="18" charset="0"/>
                        <a:cs typeface="Times New Roman" pitchFamily="18" charset="0"/>
                      </a:endParaRPr>
                    </a:p>
                    <a:p>
                      <a:endParaRPr lang="es-MX"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Visita</a:t>
                      </a:r>
                      <a:r>
                        <a:rPr lang="es-MX" sz="1400" baseline="0" dirty="0" smtClean="0">
                          <a:latin typeface="Times New Roman" pitchFamily="18" charset="0"/>
                          <a:cs typeface="Times New Roman" pitchFamily="18" charset="0"/>
                        </a:rPr>
                        <a:t> policía </a:t>
                      </a:r>
                      <a:endParaRPr lang="es-MX" sz="1400"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Experimentando como científicos </a:t>
                      </a:r>
                    </a:p>
                  </a:txBody>
                  <a:tcPr>
                    <a:lnT w="12700" cap="flat" cmpd="sng" algn="ctr">
                      <a:solidFill>
                        <a:schemeClr val="tx1"/>
                      </a:solidFill>
                      <a:prstDash val="solid"/>
                      <a:round/>
                      <a:headEnd type="none" w="med" len="med"/>
                      <a:tailEnd type="none" w="med" len="med"/>
                    </a:lnT>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¿En dónde están los pares?</a:t>
                      </a:r>
                    </a:p>
                  </a:txBody>
                  <a:tcPr>
                    <a:lnT w="12700" cap="flat" cmpd="sng" algn="ctr">
                      <a:solidFill>
                        <a:schemeClr val="tx1"/>
                      </a:solidFill>
                      <a:prstDash val="solid"/>
                      <a:round/>
                      <a:headEnd type="none" w="med" len="med"/>
                      <a:tailEnd type="none" w="med" len="med"/>
                    </a:lnT>
                    <a:solidFill>
                      <a:srgbClr val="DD85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baseline="0" dirty="0" smtClean="0">
                          <a:effectLst/>
                          <a:latin typeface="Times New Roman" pitchFamily="18" charset="0"/>
                          <a:ea typeface="Calibri"/>
                          <a:cs typeface="Times New Roman" pitchFamily="18" charset="0"/>
                        </a:rPr>
                        <a:t>Visita enfermera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b="0" baseline="0" dirty="0" smtClean="0">
                        <a:effectLst/>
                        <a:latin typeface="Times New Roman" pitchFamily="18" charset="0"/>
                        <a:ea typeface="Calibri"/>
                        <a:cs typeface="Times New Roman" pitchFamily="18" charset="0"/>
                      </a:endParaRPr>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Times New Roman" pitchFamily="18" charset="0"/>
                          <a:cs typeface="Times New Roman" pitchFamily="18" charset="0"/>
                        </a:rPr>
                        <a:t>Pasarela </a:t>
                      </a:r>
                    </a:p>
                  </a:txBody>
                  <a:tcPr>
                    <a:lnT w="12700" cap="flat" cmpd="sng" algn="ctr">
                      <a:solidFill>
                        <a:schemeClr val="tx1"/>
                      </a:solidFill>
                      <a:prstDash val="solid"/>
                      <a:round/>
                      <a:headEnd type="none" w="med" len="med"/>
                      <a:tailEnd type="none" w="med" len="med"/>
                    </a:lnT>
                    <a:solidFill>
                      <a:srgbClr val="FF66FF"/>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860414703"/>
              </p:ext>
            </p:extLst>
          </p:nvPr>
        </p:nvGraphicFramePr>
        <p:xfrm>
          <a:off x="1749377" y="3789041"/>
          <a:ext cx="7200800" cy="720079"/>
        </p:xfrm>
        <a:graphic>
          <a:graphicData uri="http://schemas.openxmlformats.org/drawingml/2006/table">
            <a:tbl>
              <a:tblPr/>
              <a:tblGrid>
                <a:gridCol w="7200800"/>
              </a:tblGrid>
              <a:tr h="720079">
                <a:tc>
                  <a:txBody>
                    <a:bodyPr/>
                    <a:lstStyle/>
                    <a:p>
                      <a:pPr algn="ctr"/>
                      <a:r>
                        <a:rPr lang="es-MX" sz="3200" b="1" dirty="0" smtClean="0">
                          <a:latin typeface="Times New Roman" pitchFamily="18" charset="0"/>
                          <a:cs typeface="Times New Roman" pitchFamily="18" charset="0"/>
                        </a:rPr>
                        <a:t>R</a:t>
                      </a:r>
                      <a:r>
                        <a:rPr lang="es-MX" sz="3200" b="1" baseline="0" dirty="0" smtClean="0">
                          <a:latin typeface="Times New Roman" pitchFamily="18" charset="0"/>
                          <a:cs typeface="Times New Roman" pitchFamily="18" charset="0"/>
                        </a:rPr>
                        <a:t>     E     C     R     E     O </a:t>
                      </a:r>
                      <a:endParaRPr lang="es-MX" sz="3200" b="1" dirty="0">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solidFill>
                  </a:tcPr>
                </a:tc>
              </a:tr>
            </a:tbl>
          </a:graphicData>
        </a:graphic>
      </p:graphicFrame>
      <p:sp>
        <p:nvSpPr>
          <p:cNvPr id="4" name="3 Rectángulo"/>
          <p:cNvSpPr/>
          <p:nvPr/>
        </p:nvSpPr>
        <p:spPr>
          <a:xfrm>
            <a:off x="2843808" y="116632"/>
            <a:ext cx="3485994" cy="707886"/>
          </a:xfrm>
          <a:prstGeom prst="rect">
            <a:avLst/>
          </a:prstGeom>
        </p:spPr>
        <p:txBody>
          <a:bodyPr wrap="square">
            <a:spAutoFit/>
          </a:bodyPr>
          <a:lstStyle/>
          <a:p>
            <a:pPr algn="ctr"/>
            <a:r>
              <a:rPr lang="es-MX" sz="4000" b="1" dirty="0">
                <a:ln w="31550" cmpd="sng">
                  <a:solidFill>
                    <a:prstClr val="black"/>
                  </a:solidFill>
                  <a:prstDash val="solid"/>
                </a:ln>
                <a:solidFill>
                  <a:srgbClr val="FF0000"/>
                </a:solidFill>
                <a:latin typeface="Kristen ITC" pitchFamily="66" charset="0"/>
                <a:cs typeface="Times New Roman" pitchFamily="18" charset="0"/>
              </a:rPr>
              <a:t>C</a:t>
            </a:r>
            <a:r>
              <a:rPr lang="es-MX" sz="4000" b="1" dirty="0">
                <a:ln w="31550" cmpd="sng">
                  <a:solidFill>
                    <a:prstClr val="black"/>
                  </a:solidFill>
                  <a:prstDash val="solid"/>
                </a:ln>
                <a:solidFill>
                  <a:srgbClr val="FF3F8D"/>
                </a:solidFill>
                <a:latin typeface="Kristen ITC" pitchFamily="66" charset="0"/>
                <a:cs typeface="Times New Roman" pitchFamily="18" charset="0"/>
              </a:rPr>
              <a:t>r</a:t>
            </a:r>
            <a:r>
              <a:rPr lang="es-MX" sz="4000" b="1" dirty="0">
                <a:ln w="31550" cmpd="sng">
                  <a:solidFill>
                    <a:prstClr val="black"/>
                  </a:solidFill>
                  <a:prstDash val="solid"/>
                </a:ln>
                <a:solidFill>
                  <a:srgbClr val="DE74F0"/>
                </a:solidFill>
                <a:latin typeface="Kristen ITC" pitchFamily="66" charset="0"/>
                <a:cs typeface="Times New Roman" pitchFamily="18" charset="0"/>
              </a:rPr>
              <a:t>o</a:t>
            </a:r>
            <a:r>
              <a:rPr lang="es-MX" sz="4000" b="1" dirty="0">
                <a:ln w="31550" cmpd="sng">
                  <a:solidFill>
                    <a:prstClr val="black"/>
                  </a:solidFill>
                  <a:prstDash val="solid"/>
                </a:ln>
                <a:solidFill>
                  <a:srgbClr val="00B0F0"/>
                </a:solidFill>
                <a:latin typeface="Kristen ITC" pitchFamily="66" charset="0"/>
                <a:cs typeface="Times New Roman" pitchFamily="18" charset="0"/>
              </a:rPr>
              <a:t>n</a:t>
            </a:r>
            <a:r>
              <a:rPr lang="es-MX" sz="4000" b="1" dirty="0">
                <a:ln w="31550" cmpd="sng">
                  <a:solidFill>
                    <a:prstClr val="black"/>
                  </a:solidFill>
                  <a:prstDash val="solid"/>
                </a:ln>
                <a:solidFill>
                  <a:srgbClr val="3EE5FC"/>
                </a:solidFill>
                <a:latin typeface="Kristen ITC" pitchFamily="66" charset="0"/>
                <a:cs typeface="Times New Roman" pitchFamily="18" charset="0"/>
              </a:rPr>
              <a:t>o</a:t>
            </a:r>
            <a:r>
              <a:rPr lang="es-MX" sz="4000" b="1" dirty="0">
                <a:ln w="31550" cmpd="sng">
                  <a:solidFill>
                    <a:prstClr val="black"/>
                  </a:solidFill>
                  <a:prstDash val="solid"/>
                </a:ln>
                <a:solidFill>
                  <a:srgbClr val="66FF33"/>
                </a:solidFill>
                <a:latin typeface="Kristen ITC" pitchFamily="66" charset="0"/>
                <a:cs typeface="Times New Roman" pitchFamily="18" charset="0"/>
              </a:rPr>
              <a:t>g</a:t>
            </a:r>
            <a:r>
              <a:rPr lang="es-MX" sz="4000" b="1" dirty="0">
                <a:ln w="31550" cmpd="sng">
                  <a:solidFill>
                    <a:prstClr val="black"/>
                  </a:solidFill>
                  <a:prstDash val="solid"/>
                </a:ln>
                <a:solidFill>
                  <a:srgbClr val="FFA401"/>
                </a:solidFill>
                <a:latin typeface="Kristen ITC" pitchFamily="66" charset="0"/>
                <a:cs typeface="Times New Roman" pitchFamily="18" charset="0"/>
              </a:rPr>
              <a:t>r</a:t>
            </a:r>
            <a:r>
              <a:rPr lang="es-MX" sz="4000" b="1" dirty="0">
                <a:ln w="31550" cmpd="sng">
                  <a:solidFill>
                    <a:prstClr val="black"/>
                  </a:solidFill>
                  <a:prstDash val="solid"/>
                </a:ln>
                <a:solidFill>
                  <a:srgbClr val="FFFF00"/>
                </a:solidFill>
                <a:latin typeface="Kristen ITC" pitchFamily="66" charset="0"/>
                <a:cs typeface="Times New Roman" pitchFamily="18" charset="0"/>
              </a:rPr>
              <a:t>a</a:t>
            </a:r>
            <a:r>
              <a:rPr lang="es-MX" sz="4000" b="1" dirty="0">
                <a:ln w="31550" cmpd="sng">
                  <a:solidFill>
                    <a:prstClr val="black"/>
                  </a:solidFill>
                  <a:prstDash val="solid"/>
                </a:ln>
                <a:solidFill>
                  <a:srgbClr val="FF0000"/>
                </a:solidFill>
                <a:latin typeface="Kristen ITC" pitchFamily="66" charset="0"/>
                <a:cs typeface="Times New Roman" pitchFamily="18" charset="0"/>
              </a:rPr>
              <a:t>m</a:t>
            </a:r>
            <a:r>
              <a:rPr lang="es-MX" sz="4000" b="1" dirty="0">
                <a:ln w="31550" cmpd="sng">
                  <a:solidFill>
                    <a:prstClr val="black"/>
                  </a:solidFill>
                  <a:prstDash val="solid"/>
                </a:ln>
                <a:solidFill>
                  <a:srgbClr val="FF33CC"/>
                </a:solidFill>
                <a:latin typeface="Kristen ITC" pitchFamily="66" charset="0"/>
                <a:cs typeface="Times New Roman" pitchFamily="18" charset="0"/>
              </a:rPr>
              <a:t>a</a:t>
            </a:r>
            <a:r>
              <a:rPr lang="es-MX" sz="4000" b="1" dirty="0">
                <a:ln w="31550" cmpd="sng">
                  <a:solidFill>
                    <a:prstClr val="black"/>
                  </a:solidFill>
                  <a:prstDash val="solid"/>
                </a:ln>
                <a:solidFill>
                  <a:srgbClr val="F79646">
                    <a:tint val="15000"/>
                    <a:satMod val="200000"/>
                  </a:srgbClr>
                </a:solidFill>
                <a:latin typeface="Kristen ITC" pitchFamily="66" charset="0"/>
                <a:cs typeface="Times New Roman" pitchFamily="18" charset="0"/>
              </a:rPr>
              <a:t> </a:t>
            </a:r>
            <a:endParaRPr lang="es-MX" sz="4000" dirty="0"/>
          </a:p>
        </p:txBody>
      </p:sp>
    </p:spTree>
    <p:extLst>
      <p:ext uri="{BB962C8B-B14F-4D97-AF65-F5344CB8AC3E}">
        <p14:creationId xmlns:p14="http://schemas.microsoft.com/office/powerpoint/2010/main" val="122175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rotWithShape="1">
          <a:blip r:embed="rId2">
            <a:extLst>
              <a:ext uri="{28A0092B-C50C-407E-A947-70E740481C1C}">
                <a14:useLocalDpi xmlns:a14="http://schemas.microsoft.com/office/drawing/2010/main" val="0"/>
              </a:ext>
            </a:extLst>
          </a:blip>
          <a:srcRect l="25097" t="21905" r="27204" b="12774"/>
          <a:stretch/>
        </p:blipFill>
        <p:spPr bwMode="auto">
          <a:xfrm>
            <a:off x="899592" y="561975"/>
            <a:ext cx="7416824" cy="6296025"/>
          </a:xfrm>
          <a:prstGeom prst="rect">
            <a:avLst/>
          </a:prstGeom>
          <a:noFill/>
          <a:ln>
            <a:noFill/>
          </a:ln>
          <a:effectLst/>
          <a:extLst/>
        </p:spPr>
      </p:pic>
      <p:sp>
        <p:nvSpPr>
          <p:cNvPr id="3" name="2 Elipse"/>
          <p:cNvSpPr/>
          <p:nvPr/>
        </p:nvSpPr>
        <p:spPr>
          <a:xfrm>
            <a:off x="1907704" y="973684"/>
            <a:ext cx="1584176"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7668344" y="4394064"/>
            <a:ext cx="864096" cy="1178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Elipse"/>
          <p:cNvSpPr/>
          <p:nvPr/>
        </p:nvSpPr>
        <p:spPr>
          <a:xfrm>
            <a:off x="1925734" y="2539570"/>
            <a:ext cx="1584176"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2842253" y="3664551"/>
            <a:ext cx="864096" cy="10624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3923928" y="3926012"/>
            <a:ext cx="864096"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lipse"/>
          <p:cNvSpPr/>
          <p:nvPr/>
        </p:nvSpPr>
        <p:spPr>
          <a:xfrm>
            <a:off x="4932040" y="3926012"/>
            <a:ext cx="864096"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6012160" y="2773884"/>
            <a:ext cx="1800200"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recto"/>
          <p:cNvCxnSpPr/>
          <p:nvPr/>
        </p:nvCxnSpPr>
        <p:spPr>
          <a:xfrm>
            <a:off x="6549268" y="6014244"/>
            <a:ext cx="792088" cy="0"/>
          </a:xfrm>
          <a:prstGeom prst="line">
            <a:avLst/>
          </a:prstGeom>
        </p:spPr>
        <p:style>
          <a:lnRef idx="1">
            <a:schemeClr val="dk1"/>
          </a:lnRef>
          <a:fillRef idx="0">
            <a:schemeClr val="dk1"/>
          </a:fillRef>
          <a:effectRef idx="0">
            <a:schemeClr val="dk1"/>
          </a:effectRef>
          <a:fontRef idx="minor">
            <a:schemeClr val="tx1"/>
          </a:fontRef>
        </p:style>
      </p:cxnSp>
      <p:sp>
        <p:nvSpPr>
          <p:cNvPr id="19" name="18 Rectángulo"/>
          <p:cNvSpPr/>
          <p:nvPr/>
        </p:nvSpPr>
        <p:spPr>
          <a:xfrm>
            <a:off x="6180562" y="1133488"/>
            <a:ext cx="1800200" cy="66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Rectángulo"/>
          <p:cNvSpPr/>
          <p:nvPr/>
        </p:nvSpPr>
        <p:spPr>
          <a:xfrm>
            <a:off x="6045212" y="5294164"/>
            <a:ext cx="1800200" cy="66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1" name="20 Tabla"/>
          <p:cNvGraphicFramePr>
            <a:graphicFrameLocks noGrp="1"/>
          </p:cNvGraphicFramePr>
          <p:nvPr>
            <p:extLst>
              <p:ext uri="{D42A27DB-BD31-4B8C-83A1-F6EECF244321}">
                <p14:modId xmlns:p14="http://schemas.microsoft.com/office/powerpoint/2010/main" val="2986737561"/>
              </p:ext>
            </p:extLst>
          </p:nvPr>
        </p:nvGraphicFramePr>
        <p:xfrm>
          <a:off x="6459258" y="2989908"/>
          <a:ext cx="972108" cy="2316480"/>
        </p:xfrm>
        <a:graphic>
          <a:graphicData uri="http://schemas.openxmlformats.org/drawingml/2006/table">
            <a:tbl>
              <a:tblPr firstRow="1" bandRow="1">
                <a:tableStyleId>{5940675A-B579-460E-94D1-54222C63F5DA}</a:tableStyleId>
              </a:tblPr>
              <a:tblGrid>
                <a:gridCol w="972108"/>
              </a:tblGrid>
              <a:tr h="552298">
                <a:tc>
                  <a:txBody>
                    <a:bodyPr/>
                    <a:lstStyle/>
                    <a:p>
                      <a:pPr algn="ctr"/>
                      <a:r>
                        <a:rPr lang="es-MX" sz="1600" dirty="0" smtClean="0">
                          <a:latin typeface="Times New Roman" pitchFamily="18" charset="0"/>
                          <a:cs typeface="Times New Roman" pitchFamily="18" charset="0"/>
                        </a:rPr>
                        <a:t>Estación 1</a:t>
                      </a:r>
                      <a:endParaRPr lang="es-MX" sz="1600" dirty="0">
                        <a:latin typeface="Times New Roman" pitchFamily="18" charset="0"/>
                        <a:cs typeface="Times New Roman" pitchFamily="18" charset="0"/>
                      </a:endParaRPr>
                    </a:p>
                  </a:txBody>
                  <a:tcPr/>
                </a:tc>
              </a:tr>
              <a:tr h="552298">
                <a:tc>
                  <a:txBody>
                    <a:bodyPr/>
                    <a:lstStyle/>
                    <a:p>
                      <a:pPr algn="ctr"/>
                      <a:r>
                        <a:rPr lang="es-MX" sz="1600" dirty="0" smtClean="0">
                          <a:latin typeface="Times New Roman" pitchFamily="18" charset="0"/>
                          <a:cs typeface="Times New Roman" pitchFamily="18" charset="0"/>
                        </a:rPr>
                        <a:t>Estación 2</a:t>
                      </a:r>
                      <a:endParaRPr lang="es-MX" sz="1600" dirty="0">
                        <a:latin typeface="Times New Roman" pitchFamily="18" charset="0"/>
                        <a:cs typeface="Times New Roman" pitchFamily="18" charset="0"/>
                      </a:endParaRPr>
                    </a:p>
                  </a:txBody>
                  <a:tcPr/>
                </a:tc>
              </a:tr>
              <a:tr h="552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Times New Roman" pitchFamily="18" charset="0"/>
                          <a:cs typeface="Times New Roman" pitchFamily="18" charset="0"/>
                        </a:rPr>
                        <a:t>Estación 3</a:t>
                      </a:r>
                    </a:p>
                  </a:txBody>
                  <a:tcPr/>
                </a:tc>
              </a:tr>
              <a:tr h="552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Times New Roman" pitchFamily="18" charset="0"/>
                          <a:cs typeface="Times New Roman" pitchFamily="18" charset="0"/>
                        </a:rPr>
                        <a:t>Estación 4</a:t>
                      </a:r>
                      <a:endParaRPr lang="es-MX" sz="1600" dirty="0">
                        <a:latin typeface="Times New Roman" pitchFamily="18" charset="0"/>
                        <a:cs typeface="Times New Roman" pitchFamily="18" charset="0"/>
                      </a:endParaRPr>
                    </a:p>
                  </a:txBody>
                  <a:tcPr/>
                </a:tc>
              </a:tr>
            </a:tbl>
          </a:graphicData>
        </a:graphic>
      </p:graphicFrame>
      <p:sp>
        <p:nvSpPr>
          <p:cNvPr id="22" name="21 Rectángulo"/>
          <p:cNvSpPr/>
          <p:nvPr/>
        </p:nvSpPr>
        <p:spPr>
          <a:xfrm>
            <a:off x="2843808" y="116632"/>
            <a:ext cx="3485994" cy="707886"/>
          </a:xfrm>
          <a:prstGeom prst="rect">
            <a:avLst/>
          </a:prstGeom>
        </p:spPr>
        <p:txBody>
          <a:bodyPr wrap="square">
            <a:spAutoFit/>
          </a:bodyPr>
          <a:lstStyle/>
          <a:p>
            <a:pPr algn="ctr"/>
            <a:r>
              <a:rPr lang="es-MX" sz="4000" b="1" dirty="0" smtClean="0">
                <a:ln w="31550" cmpd="sng">
                  <a:solidFill>
                    <a:prstClr val="black"/>
                  </a:solidFill>
                  <a:prstDash val="solid"/>
                </a:ln>
                <a:solidFill>
                  <a:srgbClr val="FF0000"/>
                </a:solidFill>
                <a:latin typeface="Kristen ITC" pitchFamily="66" charset="0"/>
                <a:cs typeface="Times New Roman" pitchFamily="18" charset="0"/>
              </a:rPr>
              <a:t>C</a:t>
            </a:r>
            <a:r>
              <a:rPr lang="es-MX" sz="4000" b="1" dirty="0" smtClean="0">
                <a:ln w="31550" cmpd="sng">
                  <a:solidFill>
                    <a:prstClr val="black"/>
                  </a:solidFill>
                  <a:prstDash val="solid"/>
                </a:ln>
                <a:solidFill>
                  <a:srgbClr val="FF3F8D"/>
                </a:solidFill>
                <a:latin typeface="Kristen ITC" pitchFamily="66" charset="0"/>
                <a:cs typeface="Times New Roman" pitchFamily="18" charset="0"/>
              </a:rPr>
              <a:t>r</a:t>
            </a:r>
            <a:r>
              <a:rPr lang="es-MX" sz="4000" b="1" dirty="0" smtClean="0">
                <a:ln w="31550" cmpd="sng">
                  <a:solidFill>
                    <a:prstClr val="black"/>
                  </a:solidFill>
                  <a:prstDash val="solid"/>
                </a:ln>
                <a:solidFill>
                  <a:srgbClr val="DE74F0"/>
                </a:solidFill>
                <a:latin typeface="Kristen ITC" pitchFamily="66" charset="0"/>
                <a:cs typeface="Times New Roman" pitchFamily="18" charset="0"/>
              </a:rPr>
              <a:t>o</a:t>
            </a:r>
            <a:r>
              <a:rPr lang="es-MX" sz="4000" b="1" dirty="0" smtClean="0">
                <a:ln w="31550" cmpd="sng">
                  <a:solidFill>
                    <a:prstClr val="black"/>
                  </a:solidFill>
                  <a:prstDash val="solid"/>
                </a:ln>
                <a:solidFill>
                  <a:srgbClr val="00B0F0"/>
                </a:solidFill>
                <a:latin typeface="Kristen ITC" pitchFamily="66" charset="0"/>
                <a:cs typeface="Times New Roman" pitchFamily="18" charset="0"/>
              </a:rPr>
              <a:t>q</a:t>
            </a:r>
            <a:r>
              <a:rPr lang="es-MX" sz="4000" b="1" dirty="0" smtClean="0">
                <a:ln w="31550" cmpd="sng">
                  <a:solidFill>
                    <a:prstClr val="black"/>
                  </a:solidFill>
                  <a:prstDash val="solid"/>
                </a:ln>
                <a:solidFill>
                  <a:srgbClr val="3EE5FC"/>
                </a:solidFill>
                <a:latin typeface="Kristen ITC" pitchFamily="66" charset="0"/>
                <a:cs typeface="Times New Roman" pitchFamily="18" charset="0"/>
              </a:rPr>
              <a:t>u</a:t>
            </a:r>
            <a:r>
              <a:rPr lang="es-MX" sz="4000" b="1" dirty="0" smtClean="0">
                <a:ln w="31550" cmpd="sng">
                  <a:solidFill>
                    <a:prstClr val="black"/>
                  </a:solidFill>
                  <a:prstDash val="solid"/>
                </a:ln>
                <a:solidFill>
                  <a:srgbClr val="66FF33"/>
                </a:solidFill>
                <a:latin typeface="Kristen ITC" pitchFamily="66" charset="0"/>
                <a:cs typeface="Times New Roman" pitchFamily="18" charset="0"/>
              </a:rPr>
              <a:t>i</a:t>
            </a:r>
            <a:r>
              <a:rPr lang="es-MX" sz="4000" b="1" dirty="0" smtClean="0">
                <a:ln w="31550" cmpd="sng">
                  <a:solidFill>
                    <a:prstClr val="black"/>
                  </a:solidFill>
                  <a:prstDash val="solid"/>
                </a:ln>
                <a:solidFill>
                  <a:srgbClr val="FFA401"/>
                </a:solidFill>
                <a:latin typeface="Kristen ITC" pitchFamily="66" charset="0"/>
                <a:cs typeface="Times New Roman" pitchFamily="18" charset="0"/>
              </a:rPr>
              <a:t>s</a:t>
            </a:r>
            <a:endParaRPr lang="es-MX" sz="4000" dirty="0"/>
          </a:p>
        </p:txBody>
      </p:sp>
    </p:spTree>
    <p:extLst>
      <p:ext uri="{BB962C8B-B14F-4D97-AF65-F5344CB8AC3E}">
        <p14:creationId xmlns:p14="http://schemas.microsoft.com/office/powerpoint/2010/main" val="223053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22145127"/>
              </p:ext>
            </p:extLst>
          </p:nvPr>
        </p:nvGraphicFramePr>
        <p:xfrm>
          <a:off x="251520" y="533793"/>
          <a:ext cx="8712968" cy="731520"/>
        </p:xfrm>
        <a:graphic>
          <a:graphicData uri="http://schemas.openxmlformats.org/drawingml/2006/table">
            <a:tbl>
              <a:tblPr firstRow="1" bandRow="1">
                <a:tableStyleId>{00A15C55-8517-42AA-B614-E9B94910E393}</a:tableStyleId>
              </a:tblPr>
              <a:tblGrid>
                <a:gridCol w="1080120"/>
                <a:gridCol w="3456384"/>
                <a:gridCol w="1368152"/>
                <a:gridCol w="1368152"/>
                <a:gridCol w="1440160"/>
              </a:tblGrid>
              <a:tr h="518943">
                <a:tc>
                  <a:txBody>
                    <a:bodyPr/>
                    <a:lstStyle/>
                    <a:p>
                      <a:pPr algn="ct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Momentos</a:t>
                      </a:r>
                      <a:endParaRPr lang="es-MX"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D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Actividades, Organización y Consignas.</a:t>
                      </a:r>
                      <a:endParaRPr kumimoji="0" lang="es-MX" sz="14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DBB"/>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¿Qué necesitamos?</a:t>
                      </a:r>
                      <a:endParaRPr kumimoji="0" lang="es-MX" sz="14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endParaRPr>
                    </a:p>
                    <a:p>
                      <a:pPr marL="0" indent="0" algn="ctr">
                        <a:buFont typeface="Arial" pitchFamily="34" charset="0"/>
                        <a:buNone/>
                      </a:pPr>
                      <a:endParaRPr lang="es-MX" sz="1400" b="1"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DBB"/>
                    </a:solidFill>
                  </a:tcPr>
                </a:tc>
                <a:tc>
                  <a:txBody>
                    <a:bodyPr/>
                    <a:lstStyle/>
                    <a:p>
                      <a:pPr algn="ctr"/>
                      <a:r>
                        <a:rPr lang="es-MX" sz="1400" b="1" dirty="0" smtClean="0">
                          <a:solidFill>
                            <a:schemeClr val="tx1"/>
                          </a:solidFill>
                          <a:latin typeface="Times New Roman" pitchFamily="18" charset="0"/>
                          <a:cs typeface="Times New Roman" pitchFamily="18" charset="0"/>
                        </a:rPr>
                        <a:t>Día </a:t>
                      </a:r>
                      <a:endParaRPr lang="es-MX" sz="1400" b="1"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DBB"/>
                    </a:solid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itchFamily="34" charset="0"/>
                        <a:buNone/>
                        <a:tabLst/>
                        <a:defRPr/>
                      </a:pPr>
                      <a:r>
                        <a:rPr lang="es-MX" sz="1400" b="1" dirty="0" smtClean="0">
                          <a:solidFill>
                            <a:schemeClr val="tx1"/>
                          </a:solidFill>
                          <a:latin typeface="Times New Roman" pitchFamily="18" charset="0"/>
                          <a:cs typeface="Times New Roman" pitchFamily="18" charset="0"/>
                        </a:rPr>
                        <a:t>Aprendizaje Esperado </a:t>
                      </a:r>
                      <a:endParaRPr lang="es-MX" sz="1400" b="1"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3FDBB"/>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789303513"/>
              </p:ext>
            </p:extLst>
          </p:nvPr>
        </p:nvGraphicFramePr>
        <p:xfrm>
          <a:off x="251520" y="1052736"/>
          <a:ext cx="8712968" cy="5638800"/>
        </p:xfrm>
        <a:graphic>
          <a:graphicData uri="http://schemas.openxmlformats.org/drawingml/2006/table">
            <a:tbl>
              <a:tblPr firstRow="1" bandRow="1">
                <a:tableStyleId>{00A15C55-8517-42AA-B614-E9B94910E393}</a:tableStyleId>
              </a:tblPr>
              <a:tblGrid>
                <a:gridCol w="1080120"/>
                <a:gridCol w="3456384"/>
                <a:gridCol w="1368152"/>
                <a:gridCol w="1368152"/>
                <a:gridCol w="1440160"/>
              </a:tblGrid>
              <a:tr h="3312369">
                <a:tc>
                  <a:txBody>
                    <a:bodyPr/>
                    <a:lstStyle/>
                    <a:p>
                      <a:pPr algn="ctr"/>
                      <a:r>
                        <a:rPr lang="es-MX" sz="1600" dirty="0" smtClean="0">
                          <a:solidFill>
                            <a:schemeClr val="tx1"/>
                          </a:solidFill>
                          <a:latin typeface="Times New Roman" pitchFamily="18" charset="0"/>
                          <a:cs typeface="Times New Roman" pitchFamily="18" charset="0"/>
                        </a:rPr>
                        <a:t>Inicio </a:t>
                      </a:r>
                    </a:p>
                    <a:p>
                      <a:pPr algn="ctr"/>
                      <a:endParaRPr lang="es-MX" dirty="0" smtClean="0">
                        <a:solidFill>
                          <a:schemeClr val="tx1"/>
                        </a:solidFill>
                        <a:latin typeface="Times New Roman" pitchFamily="18" charset="0"/>
                        <a:cs typeface="Times New Roman" pitchFamily="18" charset="0"/>
                      </a:endParaRPr>
                    </a:p>
                    <a:p>
                      <a:pPr algn="ctr"/>
                      <a:endParaRPr lang="es-MX"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r>
                        <a:rPr lang="es-MX" sz="1400" dirty="0" smtClean="0">
                          <a:solidFill>
                            <a:schemeClr val="tx1"/>
                          </a:solidFill>
                          <a:latin typeface="Times New Roman" pitchFamily="18" charset="0"/>
                          <a:cs typeface="Times New Roman" pitchFamily="18" charset="0"/>
                        </a:rPr>
                        <a:t>Desarrollo</a:t>
                      </a: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endParaRPr lang="es-MX" sz="1400" dirty="0" smtClean="0">
                        <a:solidFill>
                          <a:schemeClr val="tx1"/>
                        </a:solidFill>
                        <a:latin typeface="Times New Roman" pitchFamily="18" charset="0"/>
                        <a:cs typeface="Times New Roman" pitchFamily="18" charset="0"/>
                      </a:endParaRPr>
                    </a:p>
                    <a:p>
                      <a:pPr algn="ctr"/>
                      <a:r>
                        <a:rPr lang="es-MX" sz="1600" dirty="0" smtClean="0">
                          <a:solidFill>
                            <a:schemeClr val="tx1"/>
                          </a:solidFill>
                          <a:latin typeface="Times New Roman" pitchFamily="18" charset="0"/>
                          <a:cs typeface="Times New Roman" pitchFamily="18" charset="0"/>
                        </a:rPr>
                        <a:t>Cierre  </a:t>
                      </a:r>
                      <a:endParaRPr lang="es-MX" sz="160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Participa en una actividad de preguntas y respuestas (¿quién sabe como son los soldados?, ¿cómo entrenan?). Escucha indicaciones</a:t>
                      </a: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(divididos en equipos de 8 integrantes, formado una fila en su lugar correspondiente, empieza el primer niño de la fila de cada equipo, todos al mismo tiempo, no puede iniciar otro niño del mismo equipo hasta que el de enfrente termine todas las estaciones, el primer equipo que termine gana).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Primera  estación: Atraviesa una serie de aros, un pie en cada aro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Segunda estación: salta dentro de un costal hasta llegar al punto señalado.</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Tercera estación: Participa en el boliche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Cuarta estación: Camina por el tapete de huellas de los pies, sigue la secuencia (pone los pies en diferente dirección, como se muestra en el tapete).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Responde</a:t>
                      </a:r>
                      <a:r>
                        <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 cuestionamientos: (¿les gustó la actividad?, ¿cuál fue su estación favorita?, ¿cuál fue la más difícil?)</a:t>
                      </a:r>
                      <a:endParaRPr kumimoji="0" lang="es-MX"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buFont typeface="Arial" pitchFamily="34" charset="0"/>
                        <a:buNone/>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24 Aros</a:t>
                      </a:r>
                      <a:r>
                        <a:rPr kumimoji="0" lang="es-MX"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( 6 por equipo)</a:t>
                      </a:r>
                    </a:p>
                    <a:p>
                      <a:pPr marL="0" indent="0">
                        <a:buFont typeface="Arial" pitchFamily="34" charset="0"/>
                        <a:buNone/>
                      </a:pPr>
                      <a:r>
                        <a:rPr kumimoji="0" lang="es-MX"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4 C</a:t>
                      </a: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ostales (1 por equipo)</a:t>
                      </a:r>
                    </a:p>
                    <a:p>
                      <a:pPr marL="0" indent="0">
                        <a:buFont typeface="Arial" pitchFamily="34" charset="0"/>
                        <a:buNone/>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 juegos de boliche (1 juego de boliche por equipo)</a:t>
                      </a:r>
                    </a:p>
                    <a:p>
                      <a:pPr marL="0" indent="0">
                        <a:buFont typeface="Arial" pitchFamily="34" charset="0"/>
                        <a:buNone/>
                      </a:pPr>
                      <a:r>
                        <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tapete con las huellas de los pies en diferentes direcciones </a:t>
                      </a:r>
                    </a:p>
                    <a:p>
                      <a:pPr marL="0" indent="0">
                        <a:buFont typeface="Arial" pitchFamily="34" charset="0"/>
                        <a:buNone/>
                      </a:pPr>
                      <a:endParaRPr kumimoji="0" lang="es-MX"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s-MX" sz="1400" b="0" dirty="0" smtClean="0">
                          <a:solidFill>
                            <a:schemeClr val="tx1"/>
                          </a:solidFill>
                          <a:latin typeface="Times New Roman" pitchFamily="18" charset="0"/>
                          <a:cs typeface="Times New Roman" pitchFamily="18" charset="0"/>
                        </a:rPr>
                        <a:t>Martes 28 de mayo</a:t>
                      </a:r>
                    </a:p>
                    <a:p>
                      <a:r>
                        <a:rPr lang="es-MX" sz="1400" b="0" dirty="0" smtClean="0">
                          <a:solidFill>
                            <a:schemeClr val="tx1"/>
                          </a:solidFill>
                          <a:latin typeface="Times New Roman" pitchFamily="18" charset="0"/>
                          <a:cs typeface="Times New Roman" pitchFamily="18" charset="0"/>
                        </a:rPr>
                        <a:t> </a:t>
                      </a:r>
                      <a:endParaRPr lang="es-MX" sz="14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tx1"/>
                          </a:solidFill>
                          <a:latin typeface="Times New Roman" pitchFamily="18" charset="0"/>
                          <a:cs typeface="Times New Roman" pitchFamily="18" charset="0"/>
                        </a:rPr>
                        <a:t>• Cuenta colecciones no mayores a 20 elementos</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endParaRPr lang="es-MX" sz="1400" dirty="0">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pic>
        <p:nvPicPr>
          <p:cNvPr id="8194" name="Picture 2" descr="Resultado de imagen para soldados animado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284984"/>
            <a:ext cx="1883422" cy="33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30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55687"/>
            <a:ext cx="8856984"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Resultado de imagen para boliche animad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47" l="12245" r="98776"/>
                    </a14:imgEffect>
                  </a14:imgLayer>
                </a14:imgProps>
              </a:ext>
              <a:ext uri="{28A0092B-C50C-407E-A947-70E740481C1C}">
                <a14:useLocalDpi xmlns:a14="http://schemas.microsoft.com/office/drawing/2010/main" val="0"/>
              </a:ext>
            </a:extLst>
          </a:blip>
          <a:srcRect/>
          <a:stretch>
            <a:fillRect/>
          </a:stretch>
        </p:blipFill>
        <p:spPr bwMode="auto">
          <a:xfrm>
            <a:off x="173299" y="3933056"/>
            <a:ext cx="1544431" cy="1330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juego de costales para niÃ±o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5" b="93881" l="1399" r="89860">
                        <a14:foregroundMark x1="40559" y1="39685" x2="45280" y2="62762"/>
                        <a14:foregroundMark x1="52098" y1="43007" x2="44755" y2="77797"/>
                        <a14:foregroundMark x1="50524" y1="39860" x2="48077" y2="48077"/>
                        <a14:foregroundMark x1="48077" y1="52622" x2="47727" y2="51573"/>
                        <a14:foregroundMark x1="47552" y1="50350" x2="47552" y2="50350"/>
                        <a14:foregroundMark x1="50350" y1="40734" x2="48776" y2="49650"/>
                        <a14:foregroundMark x1="50000" y1="39336" x2="48252" y2="41434"/>
                        <a14:foregroundMark x1="13462" y1="47378" x2="19056" y2="75524"/>
                        <a14:foregroundMark x1="75175" y1="43182" x2="75524" y2="79371"/>
                        <a14:foregroundMark x1="65559" y1="53147" x2="70105" y2="53322"/>
                        <a14:foregroundMark x1="49476" y1="55769" x2="46154" y2="78147"/>
                        <a14:backgroundMark x1="4545" y1="63112" x2="7517" y2="73252"/>
                        <a14:backgroundMark x1="11189" y1="61364" x2="11189" y2="61364"/>
                        <a14:backgroundMark x1="25699" y1="60315" x2="36888" y2="70455"/>
                        <a14:backgroundMark x1="48951" y1="54196" x2="50350" y2="55245"/>
                        <a14:backgroundMark x1="42657" y1="54895" x2="44755" y2="54196"/>
                      </a14:backgroundRemoval>
                    </a14:imgEffect>
                  </a14:imgLayer>
                </a14:imgProps>
              </a:ext>
              <a:ext uri="{28A0092B-C50C-407E-A947-70E740481C1C}">
                <a14:useLocalDpi xmlns:a14="http://schemas.microsoft.com/office/drawing/2010/main" val="0"/>
              </a:ext>
            </a:extLst>
          </a:blip>
          <a:srcRect/>
          <a:stretch>
            <a:fillRect/>
          </a:stretch>
        </p:blipFill>
        <p:spPr bwMode="auto">
          <a:xfrm rot="648802">
            <a:off x="4427984" y="252206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9 Elipse"/>
          <p:cNvSpPr/>
          <p:nvPr/>
        </p:nvSpPr>
        <p:spPr>
          <a:xfrm>
            <a:off x="283429" y="1830960"/>
            <a:ext cx="457200" cy="4684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Elipse"/>
          <p:cNvSpPr/>
          <p:nvPr/>
        </p:nvSpPr>
        <p:spPr>
          <a:xfrm>
            <a:off x="586408" y="1952400"/>
            <a:ext cx="457200" cy="46848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Elipse"/>
          <p:cNvSpPr/>
          <p:nvPr/>
        </p:nvSpPr>
        <p:spPr>
          <a:xfrm>
            <a:off x="924157" y="2065204"/>
            <a:ext cx="457200" cy="46848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descr="Resultado de imagen para zapatos militar animado"/>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385" b="98077" l="0" r="100000"/>
                    </a14:imgEffect>
                  </a14:imgLayer>
                </a14:imgProps>
              </a:ext>
              <a:ext uri="{28A0092B-C50C-407E-A947-70E740481C1C}">
                <a14:useLocalDpi xmlns:a14="http://schemas.microsoft.com/office/drawing/2010/main" val="0"/>
              </a:ext>
            </a:extLst>
          </a:blip>
          <a:srcRect/>
          <a:stretch>
            <a:fillRect/>
          </a:stretch>
        </p:blipFill>
        <p:spPr bwMode="auto">
          <a:xfrm>
            <a:off x="1412774" y="5373216"/>
            <a:ext cx="1276761" cy="127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85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40539950"/>
              </p:ext>
            </p:extLst>
          </p:nvPr>
        </p:nvGraphicFramePr>
        <p:xfrm>
          <a:off x="323528" y="780358"/>
          <a:ext cx="8424934" cy="5435150"/>
        </p:xfrm>
        <a:graphic>
          <a:graphicData uri="http://schemas.openxmlformats.org/drawingml/2006/table">
            <a:tbl>
              <a:tblPr firstRow="1" bandRow="1">
                <a:tableStyleId>{5C22544A-7EE6-4342-B048-85BDC9FD1C3A}</a:tableStyleId>
              </a:tblPr>
              <a:tblGrid>
                <a:gridCol w="2770366"/>
                <a:gridCol w="1324439"/>
                <a:gridCol w="1565711"/>
                <a:gridCol w="1324439"/>
                <a:gridCol w="1439979"/>
              </a:tblGrid>
              <a:tr h="317321">
                <a:tc>
                  <a:txBody>
                    <a:bodyPr/>
                    <a:lstStyle/>
                    <a:p>
                      <a:pPr algn="ctr">
                        <a:lnSpc>
                          <a:spcPct val="115000"/>
                        </a:lnSpc>
                        <a:spcAft>
                          <a:spcPts val="0"/>
                        </a:spcAft>
                      </a:pPr>
                      <a:r>
                        <a:rPr lang="es-MX" sz="1300" kern="1200" dirty="0">
                          <a:effectLst/>
                          <a:latin typeface="Times New Roman" pitchFamily="18" charset="0"/>
                          <a:cs typeface="Times New Roman" pitchFamily="18" charset="0"/>
                        </a:rPr>
                        <a:t>Indicadores </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gn="ctr">
                        <a:lnSpc>
                          <a:spcPct val="115000"/>
                        </a:lnSpc>
                        <a:spcAft>
                          <a:spcPts val="0"/>
                        </a:spcAft>
                      </a:pPr>
                      <a:r>
                        <a:rPr lang="es-MX" sz="1300" kern="1200">
                          <a:effectLst/>
                          <a:latin typeface="Times New Roman" pitchFamily="18" charset="0"/>
                          <a:cs typeface="Times New Roman" pitchFamily="18" charset="0"/>
                        </a:rPr>
                        <a:t>Lo hace solo</a:t>
                      </a:r>
                      <a:endParaRPr lang="es-MX" sz="1300">
                        <a:effectLst/>
                        <a:latin typeface="Times New Roman" pitchFamily="18" charset="0"/>
                        <a:ea typeface="Calibri"/>
                        <a:cs typeface="Times New Roman" pitchFamily="18" charset="0"/>
                      </a:endParaRPr>
                    </a:p>
                  </a:txBody>
                  <a:tcPr marL="60828" marR="60828" marT="30414" marB="30414"/>
                </a:tc>
                <a:tc>
                  <a:txBody>
                    <a:bodyPr/>
                    <a:lstStyle/>
                    <a:p>
                      <a:pPr algn="ctr">
                        <a:lnSpc>
                          <a:spcPct val="115000"/>
                        </a:lnSpc>
                        <a:spcAft>
                          <a:spcPts val="0"/>
                        </a:spcAft>
                      </a:pPr>
                      <a:r>
                        <a:rPr lang="es-MX" sz="1300" kern="1200">
                          <a:effectLst/>
                          <a:latin typeface="Times New Roman" pitchFamily="18" charset="0"/>
                          <a:cs typeface="Times New Roman" pitchFamily="18" charset="0"/>
                        </a:rPr>
                        <a:t>Lo hace con ayuda </a:t>
                      </a:r>
                      <a:endParaRPr lang="es-MX" sz="1300">
                        <a:effectLst/>
                        <a:latin typeface="Times New Roman" pitchFamily="18" charset="0"/>
                        <a:ea typeface="Calibri"/>
                        <a:cs typeface="Times New Roman" pitchFamily="18" charset="0"/>
                      </a:endParaRPr>
                    </a:p>
                  </a:txBody>
                  <a:tcPr marL="60828" marR="60828" marT="30414" marB="30414"/>
                </a:tc>
                <a:tc>
                  <a:txBody>
                    <a:bodyPr/>
                    <a:lstStyle/>
                    <a:p>
                      <a:pPr algn="ctr">
                        <a:lnSpc>
                          <a:spcPct val="115000"/>
                        </a:lnSpc>
                        <a:spcAft>
                          <a:spcPts val="0"/>
                        </a:spcAft>
                      </a:pPr>
                      <a:r>
                        <a:rPr lang="es-MX" sz="1300" kern="1200">
                          <a:effectLst/>
                          <a:latin typeface="Times New Roman" pitchFamily="18" charset="0"/>
                          <a:cs typeface="Times New Roman" pitchFamily="18" charset="0"/>
                        </a:rPr>
                        <a:t>No lo hace </a:t>
                      </a:r>
                      <a:endParaRPr lang="es-MX" sz="1300">
                        <a:effectLst/>
                        <a:latin typeface="Times New Roman" pitchFamily="18" charset="0"/>
                        <a:ea typeface="Calibri"/>
                        <a:cs typeface="Times New Roman" pitchFamily="18" charset="0"/>
                      </a:endParaRPr>
                    </a:p>
                  </a:txBody>
                  <a:tcPr marL="60828" marR="60828" marT="30414" marB="30414"/>
                </a:tc>
                <a:tc>
                  <a:txBody>
                    <a:bodyPr/>
                    <a:lstStyle/>
                    <a:p>
                      <a:pPr algn="ctr">
                        <a:lnSpc>
                          <a:spcPct val="115000"/>
                        </a:lnSpc>
                        <a:spcAft>
                          <a:spcPts val="0"/>
                        </a:spcAft>
                      </a:pPr>
                      <a:r>
                        <a:rPr lang="es-MX" sz="1300" kern="1200">
                          <a:effectLst/>
                          <a:latin typeface="Times New Roman" pitchFamily="18" charset="0"/>
                          <a:cs typeface="Times New Roman" pitchFamily="18" charset="0"/>
                        </a:rPr>
                        <a:t>Observaciones </a:t>
                      </a:r>
                      <a:endParaRPr lang="es-MX" sz="1300">
                        <a:effectLst/>
                        <a:latin typeface="Times New Roman" pitchFamily="18" charset="0"/>
                        <a:ea typeface="Calibri"/>
                        <a:cs typeface="Times New Roman" pitchFamily="18" charset="0"/>
                      </a:endParaRPr>
                    </a:p>
                  </a:txBody>
                  <a:tcPr marL="60828" marR="60828" marT="30414" marB="30414"/>
                </a:tc>
              </a:tr>
              <a:tr h="958552">
                <a:tc>
                  <a:txBody>
                    <a:bodyPr/>
                    <a:lstStyle/>
                    <a:p>
                      <a:pPr>
                        <a:lnSpc>
                          <a:spcPct val="115000"/>
                        </a:lnSpc>
                        <a:spcAft>
                          <a:spcPts val="0"/>
                        </a:spcAft>
                      </a:pPr>
                      <a:r>
                        <a:rPr lang="es-MX" sz="1300" kern="1200" dirty="0">
                          <a:effectLst/>
                          <a:latin typeface="Times New Roman" pitchFamily="18" charset="0"/>
                          <a:cs typeface="Times New Roman" pitchFamily="18" charset="0"/>
                        </a:rPr>
                        <a:t>Utiliza el lenguaje para expresar sus saberes previos sobre </a:t>
                      </a:r>
                      <a:r>
                        <a:rPr lang="es-MX" sz="1300" kern="1200" dirty="0" smtClean="0">
                          <a:effectLst/>
                          <a:latin typeface="Times New Roman" pitchFamily="18" charset="0"/>
                          <a:cs typeface="Times New Roman" pitchFamily="18" charset="0"/>
                        </a:rPr>
                        <a:t>el</a:t>
                      </a:r>
                      <a:r>
                        <a:rPr lang="es-MX" sz="1300" kern="1200" baseline="0" dirty="0" smtClean="0">
                          <a:effectLst/>
                          <a:latin typeface="Times New Roman" pitchFamily="18" charset="0"/>
                          <a:cs typeface="Times New Roman" pitchFamily="18" charset="0"/>
                        </a:rPr>
                        <a:t> entrenamiento militar </a:t>
                      </a:r>
                      <a:r>
                        <a:rPr lang="es-MX" sz="1300" kern="1200" dirty="0" smtClean="0">
                          <a:effectLst/>
                          <a:latin typeface="Times New Roman" pitchFamily="18" charset="0"/>
                          <a:cs typeface="Times New Roman" pitchFamily="18" charset="0"/>
                        </a:rPr>
                        <a:t> </a:t>
                      </a:r>
                      <a:r>
                        <a:rPr lang="es-MX" sz="1300" kern="1200" dirty="0">
                          <a:effectLst/>
                          <a:latin typeface="Times New Roman" pitchFamily="18" charset="0"/>
                          <a:cs typeface="Times New Roman" pitchFamily="18" charset="0"/>
                        </a:rPr>
                        <a:t>describe características generales (cómo </a:t>
                      </a:r>
                      <a:r>
                        <a:rPr lang="es-MX" sz="1300" kern="1200" dirty="0" smtClean="0">
                          <a:effectLst/>
                          <a:latin typeface="Times New Roman" pitchFamily="18" charset="0"/>
                          <a:cs typeface="Times New Roman" pitchFamily="18" charset="0"/>
                        </a:rPr>
                        <a:t>se</a:t>
                      </a:r>
                      <a:r>
                        <a:rPr lang="es-MX" sz="1300" kern="1200" baseline="0" dirty="0" smtClean="0">
                          <a:effectLst/>
                          <a:latin typeface="Times New Roman" pitchFamily="18" charset="0"/>
                          <a:cs typeface="Times New Roman" pitchFamily="18" charset="0"/>
                        </a:rPr>
                        <a:t> llevan a cabo?</a:t>
                      </a:r>
                      <a:r>
                        <a:rPr lang="es-MX" sz="1300" kern="1200" dirty="0" smtClean="0">
                          <a:effectLst/>
                          <a:latin typeface="Times New Roman" pitchFamily="18" charset="0"/>
                          <a:cs typeface="Times New Roman" pitchFamily="18" charset="0"/>
                        </a:rPr>
                        <a:t>. </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r>
              <a:tr h="408911">
                <a:tc>
                  <a:txBody>
                    <a:bodyPr/>
                    <a:lstStyle/>
                    <a:p>
                      <a:pPr>
                        <a:lnSpc>
                          <a:spcPct val="115000"/>
                        </a:lnSpc>
                        <a:spcAft>
                          <a:spcPts val="0"/>
                        </a:spcAft>
                      </a:pPr>
                      <a:r>
                        <a:rPr lang="es-MX" sz="1300" kern="1200" dirty="0">
                          <a:effectLst/>
                          <a:latin typeface="Times New Roman" pitchFamily="18" charset="0"/>
                          <a:cs typeface="Times New Roman" pitchFamily="18" charset="0"/>
                        </a:rPr>
                        <a:t>Utiliza su imaginación.</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r>
              <a:tr h="573814">
                <a:tc>
                  <a:txBody>
                    <a:bodyPr/>
                    <a:lstStyle/>
                    <a:p>
                      <a:pPr>
                        <a:lnSpc>
                          <a:spcPct val="115000"/>
                        </a:lnSpc>
                        <a:spcAft>
                          <a:spcPts val="0"/>
                        </a:spcAft>
                      </a:pPr>
                      <a:r>
                        <a:rPr lang="es-MX" sz="1300" dirty="0" smtClean="0">
                          <a:effectLst/>
                          <a:latin typeface="Times New Roman" pitchFamily="18" charset="0"/>
                          <a:ea typeface="Calibri"/>
                          <a:cs typeface="Times New Roman" pitchFamily="18" charset="0"/>
                        </a:rPr>
                        <a:t>Describe</a:t>
                      </a:r>
                      <a:r>
                        <a:rPr lang="es-MX" sz="1300" baseline="0" dirty="0" smtClean="0">
                          <a:effectLst/>
                          <a:latin typeface="Times New Roman" pitchFamily="18" charset="0"/>
                          <a:ea typeface="Calibri"/>
                          <a:cs typeface="Times New Roman" pitchFamily="18" charset="0"/>
                        </a:rPr>
                        <a:t> el oficio del soldado </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r>
              <a:tr h="573814">
                <a:tc>
                  <a:txBody>
                    <a:bodyPr/>
                    <a:lstStyle/>
                    <a:p>
                      <a:pPr>
                        <a:lnSpc>
                          <a:spcPct val="115000"/>
                        </a:lnSpc>
                        <a:spcAft>
                          <a:spcPts val="0"/>
                        </a:spcAft>
                      </a:pPr>
                      <a:r>
                        <a:rPr lang="es-MX" sz="1300" kern="1200" dirty="0">
                          <a:effectLst/>
                          <a:latin typeface="Times New Roman" pitchFamily="18" charset="0"/>
                          <a:cs typeface="Times New Roman" pitchFamily="18" charset="0"/>
                        </a:rPr>
                        <a:t>Describe físicamente </a:t>
                      </a:r>
                      <a:r>
                        <a:rPr lang="es-MX" sz="1300" kern="1200" baseline="0" dirty="0" smtClean="0">
                          <a:effectLst/>
                          <a:latin typeface="Times New Roman" pitchFamily="18" charset="0"/>
                          <a:cs typeface="Times New Roman" pitchFamily="18" charset="0"/>
                        </a:rPr>
                        <a:t> los objetos que se utilizaron durante el circuito  de acción motriz</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dirty="0">
                        <a:effectLst/>
                        <a:latin typeface="Times New Roman" pitchFamily="18" charset="0"/>
                        <a:cs typeface="Times New Roman" pitchFamily="18" charset="0"/>
                      </a:endParaRPr>
                    </a:p>
                  </a:txBody>
                  <a:tcPr marL="60828" marR="60828" marT="30414" marB="30414"/>
                </a:tc>
              </a:tr>
              <a:tr h="317321">
                <a:tc>
                  <a:txBody>
                    <a:bodyPr/>
                    <a:lstStyle/>
                    <a:p>
                      <a:pPr>
                        <a:lnSpc>
                          <a:spcPct val="115000"/>
                        </a:lnSpc>
                        <a:spcAft>
                          <a:spcPts val="0"/>
                        </a:spcAft>
                      </a:pPr>
                      <a:r>
                        <a:rPr lang="es-MX" sz="1300" kern="1200" dirty="0">
                          <a:effectLst/>
                          <a:latin typeface="Times New Roman" pitchFamily="18" charset="0"/>
                          <a:cs typeface="Times New Roman" pitchFamily="18" charset="0"/>
                        </a:rPr>
                        <a:t>Muestra interés por </a:t>
                      </a:r>
                      <a:r>
                        <a:rPr lang="es-MX" sz="1300" kern="1200" dirty="0" smtClean="0">
                          <a:effectLst/>
                          <a:latin typeface="Times New Roman" pitchFamily="18" charset="0"/>
                          <a:cs typeface="Times New Roman" pitchFamily="18" charset="0"/>
                        </a:rPr>
                        <a:t>la</a:t>
                      </a:r>
                      <a:r>
                        <a:rPr lang="es-MX" sz="1300" kern="1200" baseline="0" dirty="0" smtClean="0">
                          <a:effectLst/>
                          <a:latin typeface="Times New Roman" pitchFamily="18" charset="0"/>
                          <a:cs typeface="Times New Roman" pitchFamily="18" charset="0"/>
                        </a:rPr>
                        <a:t> actividad</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r>
              <a:tr h="445567">
                <a:tc>
                  <a:txBody>
                    <a:bodyPr/>
                    <a:lstStyle/>
                    <a:p>
                      <a:pPr>
                        <a:lnSpc>
                          <a:spcPct val="115000"/>
                        </a:lnSpc>
                        <a:spcAft>
                          <a:spcPts val="0"/>
                        </a:spcAft>
                      </a:pPr>
                      <a:r>
                        <a:rPr lang="es-MX" sz="1300" dirty="0" smtClean="0">
                          <a:effectLst/>
                          <a:latin typeface="Times New Roman" pitchFamily="18" charset="0"/>
                          <a:ea typeface="Calibri"/>
                          <a:cs typeface="Times New Roman" pitchFamily="18" charset="0"/>
                        </a:rPr>
                        <a:t>Pasa</a:t>
                      </a:r>
                      <a:r>
                        <a:rPr lang="es-MX" sz="1300" baseline="0" dirty="0" smtClean="0">
                          <a:effectLst/>
                          <a:latin typeface="Times New Roman" pitchFamily="18" charset="0"/>
                          <a:ea typeface="Calibri"/>
                          <a:cs typeface="Times New Roman" pitchFamily="18" charset="0"/>
                        </a:rPr>
                        <a:t> por cada uno de las estaciones </a:t>
                      </a:r>
                      <a:endParaRPr lang="es-MX" sz="1300" dirty="0">
                        <a:effectLst/>
                        <a:latin typeface="Times New Roman" pitchFamily="18" charset="0"/>
                        <a:ea typeface="Calibri"/>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r>
              <a:tr h="573814">
                <a:tc>
                  <a:txBody>
                    <a:bodyPr/>
                    <a:lstStyle/>
                    <a:p>
                      <a:pPr>
                        <a:lnSpc>
                          <a:spcPct val="115000"/>
                        </a:lnSpc>
                        <a:spcAft>
                          <a:spcPts val="0"/>
                        </a:spcAft>
                      </a:pPr>
                      <a:r>
                        <a:rPr lang="es-MX" sz="1300" kern="1200" dirty="0">
                          <a:effectLst/>
                          <a:latin typeface="Times New Roman" pitchFamily="18" charset="0"/>
                          <a:cs typeface="Times New Roman" pitchFamily="18" charset="0"/>
                        </a:rPr>
                        <a:t>Escucha atentamente la </a:t>
                      </a:r>
                      <a:r>
                        <a:rPr lang="es-MX" sz="1300" kern="1200" dirty="0" smtClean="0">
                          <a:effectLst/>
                          <a:latin typeface="Times New Roman" pitchFamily="18" charset="0"/>
                          <a:cs typeface="Times New Roman" pitchFamily="18" charset="0"/>
                        </a:rPr>
                        <a:t>s</a:t>
                      </a:r>
                      <a:r>
                        <a:rPr lang="es-MX" sz="1300" kern="1200" baseline="0" dirty="0" smtClean="0">
                          <a:effectLst/>
                          <a:latin typeface="Times New Roman" pitchFamily="18" charset="0"/>
                          <a:cs typeface="Times New Roman" pitchFamily="18" charset="0"/>
                        </a:rPr>
                        <a:t> instrucciones</a:t>
                      </a:r>
                    </a:p>
                    <a:p>
                      <a:pPr>
                        <a:lnSpc>
                          <a:spcPct val="115000"/>
                        </a:lnSpc>
                        <a:spcAft>
                          <a:spcPts val="0"/>
                        </a:spcAft>
                      </a:pPr>
                      <a:endParaRPr lang="es-MX" sz="1300" kern="1200" baseline="0" dirty="0" smtClean="0">
                        <a:effectLst/>
                        <a:latin typeface="Times New Roman" pitchFamily="18" charset="0"/>
                        <a:ea typeface="Calibri"/>
                        <a:cs typeface="Times New Roman" pitchFamily="18" charset="0"/>
                      </a:endParaRPr>
                    </a:p>
                    <a:p>
                      <a:pPr>
                        <a:lnSpc>
                          <a:spcPct val="115000"/>
                        </a:lnSpc>
                        <a:spcAft>
                          <a:spcPts val="0"/>
                        </a:spcAft>
                      </a:pPr>
                      <a:r>
                        <a:rPr lang="es-MX" sz="1300" kern="1200" baseline="0" dirty="0" smtClean="0">
                          <a:effectLst/>
                          <a:latin typeface="Times New Roman" pitchFamily="18" charset="0"/>
                          <a:ea typeface="Calibri"/>
                          <a:cs typeface="Times New Roman" pitchFamily="18" charset="0"/>
                        </a:rPr>
                        <a:t>Salta con los dos pies al mismo tiempo, en el momento de utilizar el costal</a:t>
                      </a:r>
                    </a:p>
                    <a:p>
                      <a:pPr>
                        <a:lnSpc>
                          <a:spcPct val="115000"/>
                        </a:lnSpc>
                        <a:spcAft>
                          <a:spcPts val="0"/>
                        </a:spcAft>
                      </a:pPr>
                      <a:endParaRPr lang="es-MX" sz="1300" kern="1200" baseline="0" dirty="0" smtClean="0">
                        <a:effectLst/>
                        <a:latin typeface="Times New Roman" pitchFamily="18" charset="0"/>
                        <a:ea typeface="Calibri"/>
                        <a:cs typeface="Times New Roman" pitchFamily="18" charset="0"/>
                      </a:endParaRPr>
                    </a:p>
                    <a:p>
                      <a:pPr>
                        <a:lnSpc>
                          <a:spcPct val="115000"/>
                        </a:lnSpc>
                        <a:spcAft>
                          <a:spcPts val="0"/>
                        </a:spcAft>
                      </a:pPr>
                      <a:r>
                        <a:rPr lang="es-MX" sz="1300" kern="1200" baseline="0" dirty="0" smtClean="0">
                          <a:effectLst/>
                          <a:latin typeface="Times New Roman" pitchFamily="18" charset="0"/>
                          <a:ea typeface="Calibri"/>
                          <a:cs typeface="Times New Roman" pitchFamily="18" charset="0"/>
                        </a:rPr>
                        <a:t>Reconoce la ubicación de las huellas del tapete</a:t>
                      </a: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a:effectLst/>
                        <a:latin typeface="Times New Roman" pitchFamily="18" charset="0"/>
                        <a:cs typeface="Times New Roman" pitchFamily="18" charset="0"/>
                      </a:endParaRPr>
                    </a:p>
                  </a:txBody>
                  <a:tcPr marL="60828" marR="60828" marT="30414" marB="30414"/>
                </a:tc>
                <a:tc>
                  <a:txBody>
                    <a:bodyPr/>
                    <a:lstStyle/>
                    <a:p>
                      <a:pPr>
                        <a:lnSpc>
                          <a:spcPct val="115000"/>
                        </a:lnSpc>
                      </a:pPr>
                      <a:endParaRPr lang="es-MX" sz="1300" dirty="0">
                        <a:effectLst/>
                        <a:latin typeface="Times New Roman" pitchFamily="18" charset="0"/>
                        <a:cs typeface="Times New Roman" pitchFamily="18" charset="0"/>
                      </a:endParaRPr>
                    </a:p>
                  </a:txBody>
                  <a:tcPr marL="60828" marR="60828" marT="30414" marB="30414"/>
                </a:tc>
              </a:tr>
            </a:tbl>
          </a:graphicData>
        </a:graphic>
      </p:graphicFrame>
      <p:sp>
        <p:nvSpPr>
          <p:cNvPr id="3" name="Rectangle 1"/>
          <p:cNvSpPr>
            <a:spLocks noChangeArrowheads="1"/>
          </p:cNvSpPr>
          <p:nvPr/>
        </p:nvSpPr>
        <p:spPr bwMode="auto">
          <a:xfrm>
            <a:off x="3973406" y="206732"/>
            <a:ext cx="11971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4038600" algn="l"/>
              </a:tabLst>
            </a:pPr>
            <a:r>
              <a:rPr kumimoji="0" lang="es-MX"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EVALUACI</a:t>
            </a:r>
            <a:r>
              <a:rPr kumimoji="0" 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14674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876</Words>
  <Application>Microsoft Office PowerPoint</Application>
  <PresentationFormat>Presentación en pantalla (4:3)</PresentationFormat>
  <Paragraphs>159</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Entrenamiento militar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Entrenamiento militar</dc:title>
  <dc:creator>Usuario de Windows</dc:creator>
  <cp:lastModifiedBy>Usuario de Windows</cp:lastModifiedBy>
  <cp:revision>18</cp:revision>
  <cp:lastPrinted>2019-05-07T12:34:35Z</cp:lastPrinted>
  <dcterms:created xsi:type="dcterms:W3CDTF">2019-05-07T12:32:42Z</dcterms:created>
  <dcterms:modified xsi:type="dcterms:W3CDTF">2019-05-14T03:12:20Z</dcterms:modified>
</cp:coreProperties>
</file>