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9" r:id="rId6"/>
    <p:sldId id="267" r:id="rId7"/>
    <p:sldId id="263" r:id="rId8"/>
    <p:sldId id="268" r:id="rId9"/>
    <p:sldId id="264" r:id="rId10"/>
    <p:sldId id="270" r:id="rId11"/>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ffi"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p:scale>
          <a:sx n="50" d="100"/>
          <a:sy n="50" d="100"/>
        </p:scale>
        <p:origin x="-2316" y="-24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9"/>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55158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151725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6"/>
            <a:ext cx="1543050" cy="780203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342900" y="366186"/>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383450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362301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723275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82995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3814816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197583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92159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1"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388655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1"/>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EEAB00-481D-4656-9E56-4D5FEF3F967E}"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B5213CB-5482-4CA0-ABEE-2D73EB50B1E7}" type="slidenum">
              <a:rPr lang="es-MX" smtClean="0"/>
              <a:t>‹Nº›</a:t>
            </a:fld>
            <a:endParaRPr lang="es-MX"/>
          </a:p>
        </p:txBody>
      </p:sp>
    </p:spTree>
    <p:extLst>
      <p:ext uri="{BB962C8B-B14F-4D97-AF65-F5344CB8AC3E}">
        <p14:creationId xmlns:p14="http://schemas.microsoft.com/office/powerpoint/2010/main" val="57933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CEEAB00-481D-4656-9E56-4D5FEF3F967E}" type="datetimeFigureOut">
              <a:rPr lang="es-MX" smtClean="0"/>
              <a:t>13/05/2019</a:t>
            </a:fld>
            <a:endParaRPr lang="es-MX"/>
          </a:p>
        </p:txBody>
      </p:sp>
      <p:sp>
        <p:nvSpPr>
          <p:cNvPr id="5" name="4 Marcador de pie de página"/>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B5213CB-5482-4CA0-ABEE-2D73EB50B1E7}" type="slidenum">
              <a:rPr lang="es-MX" smtClean="0"/>
              <a:t>‹Nº›</a:t>
            </a:fld>
            <a:endParaRPr lang="es-MX"/>
          </a:p>
        </p:txBody>
      </p:sp>
    </p:spTree>
    <p:extLst>
      <p:ext uri="{BB962C8B-B14F-4D97-AF65-F5344CB8AC3E}">
        <p14:creationId xmlns:p14="http://schemas.microsoft.com/office/powerpoint/2010/main" val="35710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79512"/>
            <a:ext cx="6858000" cy="9233297"/>
          </a:xfrm>
          <a:prstGeom prst="rect">
            <a:avLst/>
          </a:prstGeom>
        </p:spPr>
        <p:txBody>
          <a:bodyPr wrap="square">
            <a:spAutoFit/>
          </a:bodyPr>
          <a:lstStyle/>
          <a:p>
            <a:pPr algn="ctr">
              <a:lnSpc>
                <a:spcPct val="150000"/>
              </a:lnSpc>
            </a:pPr>
            <a:r>
              <a:rPr lang="es-MX" sz="1200" b="1" dirty="0" smtClean="0">
                <a:latin typeface="Times New Roman" panose="02020603050405020304" pitchFamily="18" charset="0"/>
                <a:cs typeface="Times New Roman" panose="02020603050405020304" pitchFamily="18" charset="0"/>
              </a:rPr>
              <a:t>ESCUELA NORMAL DE EDUCACIÓN PREESCOLAR</a:t>
            </a:r>
          </a:p>
          <a:p>
            <a:pPr algn="ctr">
              <a:lnSpc>
                <a:spcPct val="150000"/>
              </a:lnSpc>
            </a:pPr>
            <a:r>
              <a:rPr lang="es-MX" sz="1200" b="1" dirty="0" smtClean="0">
                <a:latin typeface="Times New Roman" panose="02020603050405020304" pitchFamily="18" charset="0"/>
                <a:cs typeface="Times New Roman" panose="02020603050405020304" pitchFamily="18" charset="0"/>
              </a:rPr>
              <a:t>Licenciatura en Educación Preescolar</a:t>
            </a:r>
          </a:p>
          <a:p>
            <a:pPr algn="ctr">
              <a:lnSpc>
                <a:spcPct val="150000"/>
              </a:lnSpc>
            </a:pPr>
            <a:r>
              <a:rPr lang="es-MX" sz="1200" b="1" dirty="0" smtClean="0">
                <a:latin typeface="Times New Roman" panose="02020603050405020304" pitchFamily="18" charset="0"/>
                <a:cs typeface="Times New Roman" panose="02020603050405020304" pitchFamily="18" charset="0"/>
              </a:rPr>
              <a:t>Ciclo Escolar 2018-2019</a:t>
            </a:r>
          </a:p>
          <a:p>
            <a:pPr algn="ctr">
              <a:lnSpc>
                <a:spcPct val="150000"/>
              </a:lnSpc>
            </a:pPr>
            <a:endParaRPr lang="es-MX" sz="1200" b="1" dirty="0" smtClean="0">
              <a:latin typeface="Times New Roman" panose="02020603050405020304" pitchFamily="18" charset="0"/>
              <a:cs typeface="Times New Roman" panose="02020603050405020304" pitchFamily="18" charset="0"/>
            </a:endParaRPr>
          </a:p>
          <a:p>
            <a:pPr algn="ctr">
              <a:lnSpc>
                <a:spcPct val="150000"/>
              </a:lnSpc>
            </a:pPr>
            <a:endParaRPr lang="es-MX" sz="1200" dirty="0" smtClean="0">
              <a:latin typeface="Times New Roman" panose="02020603050405020304" pitchFamily="18" charset="0"/>
              <a:cs typeface="Times New Roman" panose="02020603050405020304" pitchFamily="18" charset="0"/>
            </a:endParaRPr>
          </a:p>
          <a:p>
            <a:pPr algn="ctr">
              <a:lnSpc>
                <a:spcPct val="150000"/>
              </a:lnSpc>
            </a:pPr>
            <a:endParaRPr lang="es-MX" sz="1200" dirty="0" smtClean="0">
              <a:latin typeface="Times New Roman" panose="02020603050405020304" pitchFamily="18" charset="0"/>
              <a:cs typeface="Times New Roman" panose="02020603050405020304" pitchFamily="18" charset="0"/>
            </a:endParaRPr>
          </a:p>
          <a:p>
            <a:pPr algn="ctr">
              <a:lnSpc>
                <a:spcPct val="150000"/>
              </a:lnSpc>
            </a:pPr>
            <a:r>
              <a:rPr lang="es-MX" sz="1200" b="1" dirty="0" smtClean="0">
                <a:latin typeface="Times New Roman" panose="02020603050405020304" pitchFamily="18" charset="0"/>
                <a:cs typeface="Times New Roman" panose="02020603050405020304" pitchFamily="18" charset="0"/>
              </a:rPr>
              <a:t>Curso:</a:t>
            </a:r>
            <a:r>
              <a:rPr lang="es-MX" sz="1200" dirty="0" smtClean="0">
                <a:latin typeface="Times New Roman" panose="02020603050405020304" pitchFamily="18" charset="0"/>
                <a:cs typeface="Times New Roman" panose="02020603050405020304" pitchFamily="18" charset="0"/>
              </a:rPr>
              <a:t> Educación Física</a:t>
            </a:r>
          </a:p>
          <a:p>
            <a:pPr algn="ctr">
              <a:lnSpc>
                <a:spcPct val="150000"/>
              </a:lnSpc>
            </a:pPr>
            <a:r>
              <a:rPr lang="es-MX" sz="1200" b="1" dirty="0" smtClean="0">
                <a:latin typeface="Times New Roman" panose="02020603050405020304" pitchFamily="18" charset="0"/>
                <a:cs typeface="Times New Roman" panose="02020603050405020304" pitchFamily="18" charset="0"/>
              </a:rPr>
              <a:t>Docente:</a:t>
            </a:r>
            <a:r>
              <a:rPr lang="es-MX" sz="1200" dirty="0" smtClean="0">
                <a:latin typeface="Times New Roman" panose="02020603050405020304" pitchFamily="18" charset="0"/>
                <a:cs typeface="Times New Roman" panose="02020603050405020304" pitchFamily="18" charset="0"/>
              </a:rPr>
              <a:t> </a:t>
            </a:r>
            <a:r>
              <a:rPr lang="es-MX" sz="1200" dirty="0" err="1" smtClean="0">
                <a:latin typeface="Times New Roman" panose="02020603050405020304" pitchFamily="18" charset="0"/>
                <a:cs typeface="Times New Roman" panose="02020603050405020304" pitchFamily="18" charset="0"/>
              </a:rPr>
              <a:t>Yixie</a:t>
            </a:r>
            <a:r>
              <a:rPr lang="es-MX" sz="1200" dirty="0" smtClean="0">
                <a:latin typeface="Times New Roman" panose="02020603050405020304" pitchFamily="18" charset="0"/>
                <a:cs typeface="Times New Roman" panose="02020603050405020304" pitchFamily="18" charset="0"/>
              </a:rPr>
              <a:t> </a:t>
            </a:r>
            <a:r>
              <a:rPr lang="es-MX" sz="1200" dirty="0" err="1" smtClean="0">
                <a:latin typeface="Times New Roman" panose="02020603050405020304" pitchFamily="18" charset="0"/>
                <a:cs typeface="Times New Roman" panose="02020603050405020304" pitchFamily="18" charset="0"/>
              </a:rPr>
              <a:t>Karelia</a:t>
            </a:r>
            <a:r>
              <a:rPr lang="es-MX" sz="1200" dirty="0" smtClean="0">
                <a:latin typeface="Times New Roman" panose="02020603050405020304" pitchFamily="18" charset="0"/>
                <a:cs typeface="Times New Roman" panose="02020603050405020304" pitchFamily="18" charset="0"/>
              </a:rPr>
              <a:t> Laguna Montañez</a:t>
            </a:r>
          </a:p>
          <a:p>
            <a:pPr algn="ctr">
              <a:lnSpc>
                <a:spcPct val="150000"/>
              </a:lnSpc>
            </a:pPr>
            <a:endParaRPr lang="es-MX" sz="1200" dirty="0" smtClean="0">
              <a:latin typeface="Times New Roman" panose="02020603050405020304" pitchFamily="18" charset="0"/>
              <a:cs typeface="Times New Roman" panose="02020603050405020304" pitchFamily="18" charset="0"/>
            </a:endParaRPr>
          </a:p>
          <a:p>
            <a:pPr algn="ctr">
              <a:lnSpc>
                <a:spcPct val="150000"/>
              </a:lnSpc>
            </a:pPr>
            <a:r>
              <a:rPr lang="es-MX" sz="1200" b="1" dirty="0" smtClean="0">
                <a:latin typeface="Times New Roman" panose="02020603050405020304" pitchFamily="18" charset="0"/>
                <a:cs typeface="Times New Roman" panose="02020603050405020304" pitchFamily="18" charset="0"/>
              </a:rPr>
              <a:t>Alumna:</a:t>
            </a:r>
            <a:r>
              <a:rPr lang="es-MX" sz="1200" dirty="0" smtClean="0">
                <a:latin typeface="Times New Roman" panose="02020603050405020304" pitchFamily="18" charset="0"/>
                <a:cs typeface="Times New Roman" panose="02020603050405020304" pitchFamily="18" charset="0"/>
              </a:rPr>
              <a:t> Luisa Lucía Hernández Cruz           </a:t>
            </a:r>
          </a:p>
          <a:p>
            <a:pPr algn="ctr">
              <a:lnSpc>
                <a:spcPct val="150000"/>
              </a:lnSpc>
            </a:pPr>
            <a:r>
              <a:rPr lang="es-MX" sz="1200" b="1" dirty="0" smtClean="0">
                <a:latin typeface="Times New Roman" panose="02020603050405020304" pitchFamily="18" charset="0"/>
                <a:cs typeface="Times New Roman" panose="02020603050405020304" pitchFamily="18" charset="0"/>
              </a:rPr>
              <a:t>N° Lista: </a:t>
            </a:r>
            <a:r>
              <a:rPr lang="es-MX" sz="1200" dirty="0" smtClean="0">
                <a:latin typeface="Times New Roman" panose="02020603050405020304" pitchFamily="18" charset="0"/>
                <a:cs typeface="Times New Roman" panose="02020603050405020304" pitchFamily="18" charset="0"/>
              </a:rPr>
              <a:t>12		</a:t>
            </a:r>
            <a:r>
              <a:rPr lang="es-MX" sz="1200" b="1" dirty="0" smtClean="0">
                <a:latin typeface="Times New Roman" panose="02020603050405020304" pitchFamily="18" charset="0"/>
                <a:cs typeface="Times New Roman" panose="02020603050405020304" pitchFamily="18" charset="0"/>
              </a:rPr>
              <a:t> Grado: </a:t>
            </a:r>
            <a:r>
              <a:rPr lang="es-MX" sz="1200" dirty="0" smtClean="0">
                <a:latin typeface="Times New Roman" panose="02020603050405020304" pitchFamily="18" charset="0"/>
                <a:cs typeface="Times New Roman" panose="02020603050405020304" pitchFamily="18" charset="0"/>
              </a:rPr>
              <a:t>2 	</a:t>
            </a:r>
            <a:r>
              <a:rPr lang="es-MX" sz="1200" b="1" dirty="0" smtClean="0">
                <a:latin typeface="Times New Roman" panose="02020603050405020304" pitchFamily="18" charset="0"/>
                <a:cs typeface="Times New Roman" panose="02020603050405020304" pitchFamily="18" charset="0"/>
              </a:rPr>
              <a:t>Sección: </a:t>
            </a:r>
            <a:r>
              <a:rPr lang="es-MX" sz="1200" dirty="0" smtClean="0">
                <a:latin typeface="Times New Roman" panose="02020603050405020304" pitchFamily="18" charset="0"/>
                <a:cs typeface="Times New Roman" panose="02020603050405020304" pitchFamily="18" charset="0"/>
              </a:rPr>
              <a:t>“A”</a:t>
            </a:r>
          </a:p>
          <a:p>
            <a:pPr algn="ctr">
              <a:lnSpc>
                <a:spcPct val="150000"/>
              </a:lnSpc>
            </a:pPr>
            <a:endParaRPr lang="es-MX" sz="1200" dirty="0" smtClean="0">
              <a:latin typeface="Times New Roman" panose="02020603050405020304" pitchFamily="18" charset="0"/>
              <a:cs typeface="Times New Roman" panose="02020603050405020304" pitchFamily="18" charset="0"/>
            </a:endParaRPr>
          </a:p>
          <a:p>
            <a:pPr algn="ctr">
              <a:lnSpc>
                <a:spcPct val="150000"/>
              </a:lnSpc>
            </a:pPr>
            <a:r>
              <a:rPr lang="es-MX" sz="1200" b="1" dirty="0" smtClean="0">
                <a:latin typeface="Times New Roman" panose="02020603050405020304" pitchFamily="18" charset="0"/>
                <a:cs typeface="Times New Roman" panose="02020603050405020304" pitchFamily="18" charset="0"/>
              </a:rPr>
              <a:t>INDICADOR DE JORNADA DE PRÁCTICA </a:t>
            </a:r>
          </a:p>
          <a:p>
            <a:pPr algn="ctr">
              <a:lnSpc>
                <a:spcPct val="150000"/>
              </a:lnSpc>
            </a:pPr>
            <a:r>
              <a:rPr lang="es-MX" sz="1200" b="1" dirty="0" smtClean="0">
                <a:latin typeface="Times New Roman" panose="02020603050405020304" pitchFamily="18" charset="0"/>
                <a:cs typeface="Times New Roman" panose="02020603050405020304" pitchFamily="18" charset="0"/>
              </a:rPr>
              <a:t>CIRCUITO </a:t>
            </a:r>
            <a:r>
              <a:rPr lang="es-MX" sz="1200" b="1" dirty="0">
                <a:latin typeface="Times New Roman" panose="02020603050405020304" pitchFamily="18" charset="0"/>
                <a:cs typeface="Times New Roman" panose="02020603050405020304" pitchFamily="18" charset="0"/>
              </a:rPr>
              <a:t>DE ACCIÓN </a:t>
            </a:r>
            <a:r>
              <a:rPr lang="es-MX" sz="1200" b="1" dirty="0" smtClean="0">
                <a:latin typeface="Times New Roman" panose="02020603050405020304" pitchFamily="18" charset="0"/>
                <a:cs typeface="Times New Roman" panose="02020603050405020304" pitchFamily="18" charset="0"/>
              </a:rPr>
              <a:t>MOTRIZ</a:t>
            </a:r>
          </a:p>
          <a:p>
            <a:pPr algn="ctr">
              <a:lnSpc>
                <a:spcPct val="150000"/>
              </a:lnSpc>
            </a:pPr>
            <a:endParaRPr lang="es-MX" sz="1200" b="1" dirty="0">
              <a:latin typeface="Times New Roman" panose="02020603050405020304" pitchFamily="18" charset="0"/>
              <a:cs typeface="Times New Roman" panose="02020603050405020304" pitchFamily="18" charset="0"/>
            </a:endParaRPr>
          </a:p>
          <a:p>
            <a:pPr algn="ctr">
              <a:lnSpc>
                <a:spcPct val="150000"/>
              </a:lnSpc>
            </a:pPr>
            <a:r>
              <a:rPr lang="es-MX" sz="1200" b="1" dirty="0" smtClean="0">
                <a:latin typeface="Times New Roman" panose="02020603050405020304" pitchFamily="18" charset="0"/>
                <a:cs typeface="Times New Roman" panose="02020603050405020304" pitchFamily="18" charset="0"/>
              </a:rPr>
              <a:t>Situación Didáctica:</a:t>
            </a:r>
            <a:r>
              <a:rPr lang="es-MX" sz="1200" b="1" dirty="0">
                <a:latin typeface="Times New Roman" panose="02020603050405020304" pitchFamily="18" charset="0"/>
                <a:cs typeface="Times New Roman" panose="02020603050405020304" pitchFamily="18" charset="0"/>
              </a:rPr>
              <a:t/>
            </a:r>
            <a:br>
              <a:rPr lang="es-MX" sz="1200" b="1" dirty="0">
                <a:latin typeface="Times New Roman" panose="02020603050405020304" pitchFamily="18" charset="0"/>
                <a:cs typeface="Times New Roman" panose="02020603050405020304" pitchFamily="18" charset="0"/>
              </a:rPr>
            </a:br>
            <a:r>
              <a:rPr lang="es-MX" sz="1200" b="1" dirty="0" smtClean="0">
                <a:latin typeface="Times New Roman" panose="02020603050405020304" pitchFamily="18" charset="0"/>
                <a:cs typeface="Times New Roman" panose="02020603050405020304" pitchFamily="18" charset="0"/>
              </a:rPr>
              <a:t>“</a:t>
            </a:r>
            <a:r>
              <a:rPr lang="es-MX" sz="1200" dirty="0" smtClean="0">
                <a:latin typeface="Times New Roman" panose="02020603050405020304" pitchFamily="18" charset="0"/>
                <a:cs typeface="Times New Roman" panose="02020603050405020304" pitchFamily="18" charset="0"/>
              </a:rPr>
              <a:t>De grande quiero ser…” (Oficios y profesiones)</a:t>
            </a:r>
            <a:endParaRPr lang="es-MX" sz="1200" dirty="0">
              <a:latin typeface="Times New Roman" panose="02020603050405020304" pitchFamily="18" charset="0"/>
              <a:cs typeface="Times New Roman" panose="02020603050405020304" pitchFamily="18" charset="0"/>
            </a:endParaRPr>
          </a:p>
          <a:p>
            <a:pPr algn="ctr">
              <a:lnSpc>
                <a:spcPct val="150000"/>
              </a:lnSpc>
            </a:pPr>
            <a:endParaRPr lang="es-MX" sz="1200" b="1" dirty="0" smtClean="0">
              <a:latin typeface="Times New Roman" panose="02020603050405020304" pitchFamily="18" charset="0"/>
              <a:cs typeface="Times New Roman" panose="02020603050405020304" pitchFamily="18" charset="0"/>
            </a:endParaRP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Institución de Práctica: </a:t>
            </a:r>
            <a:br>
              <a:rPr lang="es-MX" sz="1200" b="1" dirty="0">
                <a:solidFill>
                  <a:prstClr val="black"/>
                </a:solidFill>
                <a:latin typeface="Times New Roman" panose="02020603050405020304" pitchFamily="18" charset="0"/>
                <a:cs typeface="Times New Roman" panose="02020603050405020304" pitchFamily="18" charset="0"/>
              </a:rPr>
            </a:br>
            <a:r>
              <a:rPr lang="es-MX" sz="1200" dirty="0">
                <a:solidFill>
                  <a:prstClr val="black"/>
                </a:solidFill>
                <a:latin typeface="Times New Roman" panose="02020603050405020304" pitchFamily="18" charset="0"/>
                <a:cs typeface="Times New Roman" panose="02020603050405020304" pitchFamily="18" charset="0"/>
              </a:rPr>
              <a:t>Jardín de Niños “Amelia Vitela de García” T.M</a:t>
            </a:r>
            <a:r>
              <a:rPr lang="es-MX" sz="1200" dirty="0" smtClean="0">
                <a:solidFill>
                  <a:prstClr val="black"/>
                </a:solidFill>
                <a:latin typeface="Times New Roman" panose="02020603050405020304" pitchFamily="18" charset="0"/>
                <a:cs typeface="Times New Roman" panose="02020603050405020304" pitchFamily="18" charset="0"/>
              </a:rPr>
              <a:t>.</a:t>
            </a:r>
            <a:endParaRPr lang="es-MX" sz="1200" dirty="0">
              <a:solidFill>
                <a:prstClr val="black"/>
              </a:solidFill>
              <a:latin typeface="Times New Roman" panose="02020603050405020304" pitchFamily="18" charset="0"/>
              <a:cs typeface="Times New Roman" panose="02020603050405020304" pitchFamily="18" charset="0"/>
            </a:endParaRP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Clave:</a:t>
            </a:r>
            <a:r>
              <a:rPr lang="es-MX" sz="1200" dirty="0">
                <a:solidFill>
                  <a:prstClr val="black"/>
                </a:solidFill>
                <a:latin typeface="Times New Roman" panose="02020603050405020304" pitchFamily="18" charset="0"/>
                <a:cs typeface="Times New Roman" panose="02020603050405020304" pitchFamily="18" charset="0"/>
              </a:rPr>
              <a:t> </a:t>
            </a:r>
            <a:r>
              <a:rPr lang="es-MX" sz="1200" dirty="0" smtClean="0">
                <a:solidFill>
                  <a:prstClr val="black"/>
                </a:solidFill>
                <a:latin typeface="Times New Roman" panose="02020603050405020304" pitchFamily="18" charset="0"/>
                <a:cs typeface="Times New Roman" panose="02020603050405020304" pitchFamily="18" charset="0"/>
              </a:rPr>
              <a:t>05DJN0096E 	</a:t>
            </a:r>
            <a:r>
              <a:rPr lang="es-MX" sz="1200" b="1" dirty="0" smtClean="0">
                <a:solidFill>
                  <a:prstClr val="black"/>
                </a:solidFill>
                <a:latin typeface="Times New Roman" panose="02020603050405020304" pitchFamily="18" charset="0"/>
                <a:cs typeface="Times New Roman" panose="02020603050405020304" pitchFamily="18" charset="0"/>
              </a:rPr>
              <a:t>Zona </a:t>
            </a:r>
            <a:r>
              <a:rPr lang="es-MX" sz="1200" b="1" dirty="0">
                <a:solidFill>
                  <a:prstClr val="black"/>
                </a:solidFill>
                <a:latin typeface="Times New Roman" panose="02020603050405020304" pitchFamily="18" charset="0"/>
                <a:cs typeface="Times New Roman" panose="02020603050405020304" pitchFamily="18" charset="0"/>
              </a:rPr>
              <a:t>Escolar: </a:t>
            </a:r>
            <a:r>
              <a:rPr lang="es-MX" sz="1200" dirty="0" smtClean="0">
                <a:solidFill>
                  <a:prstClr val="black"/>
                </a:solidFill>
                <a:latin typeface="Times New Roman" panose="02020603050405020304" pitchFamily="18" charset="0"/>
                <a:cs typeface="Times New Roman" panose="02020603050405020304" pitchFamily="18" charset="0"/>
              </a:rPr>
              <a:t>144</a:t>
            </a:r>
            <a:br>
              <a:rPr lang="es-MX" sz="1200" dirty="0" smtClean="0">
                <a:solidFill>
                  <a:prstClr val="black"/>
                </a:solidFill>
                <a:latin typeface="Times New Roman" panose="02020603050405020304" pitchFamily="18" charset="0"/>
                <a:cs typeface="Times New Roman" panose="02020603050405020304" pitchFamily="18" charset="0"/>
              </a:rPr>
            </a:br>
            <a:endParaRPr lang="es-MX" sz="1200" dirty="0">
              <a:solidFill>
                <a:prstClr val="black"/>
              </a:solidFill>
              <a:latin typeface="Times New Roman" panose="02020603050405020304" pitchFamily="18" charset="0"/>
              <a:cs typeface="Times New Roman" panose="02020603050405020304" pitchFamily="18" charset="0"/>
            </a:endParaRP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Nombre de la Educadora </a:t>
            </a:r>
            <a:r>
              <a:rPr lang="es-MX" sz="1200" b="1" dirty="0" smtClean="0">
                <a:solidFill>
                  <a:prstClr val="black"/>
                </a:solidFill>
                <a:latin typeface="Times New Roman" panose="02020603050405020304" pitchFamily="18" charset="0"/>
                <a:cs typeface="Times New Roman" panose="02020603050405020304" pitchFamily="18" charset="0"/>
              </a:rPr>
              <a:t>Titular:</a:t>
            </a:r>
            <a:r>
              <a:rPr lang="es-MX" sz="1200" b="1" dirty="0">
                <a:solidFill>
                  <a:prstClr val="black"/>
                </a:solidFill>
                <a:latin typeface="Times New Roman" panose="02020603050405020304" pitchFamily="18" charset="0"/>
                <a:cs typeface="Times New Roman" panose="02020603050405020304" pitchFamily="18" charset="0"/>
              </a:rPr>
              <a:t/>
            </a:r>
            <a:br>
              <a:rPr lang="es-MX" sz="1200" b="1" dirty="0">
                <a:solidFill>
                  <a:prstClr val="black"/>
                </a:solidFill>
                <a:latin typeface="Times New Roman" panose="02020603050405020304" pitchFamily="18" charset="0"/>
                <a:cs typeface="Times New Roman" panose="02020603050405020304" pitchFamily="18" charset="0"/>
              </a:rPr>
            </a:br>
            <a:r>
              <a:rPr lang="es-MX" sz="1200" dirty="0" smtClean="0">
                <a:solidFill>
                  <a:prstClr val="black"/>
                </a:solidFill>
                <a:latin typeface="Times New Roman" panose="02020603050405020304" pitchFamily="18" charset="0"/>
                <a:cs typeface="Times New Roman" panose="02020603050405020304" pitchFamily="18" charset="0"/>
              </a:rPr>
              <a:t>Claudia Renata Morales Reyes </a:t>
            </a:r>
            <a:br>
              <a:rPr lang="es-MX" sz="1200" dirty="0" smtClean="0">
                <a:solidFill>
                  <a:prstClr val="black"/>
                </a:solidFill>
                <a:latin typeface="Times New Roman" panose="02020603050405020304" pitchFamily="18" charset="0"/>
                <a:cs typeface="Times New Roman" panose="02020603050405020304" pitchFamily="18" charset="0"/>
              </a:rPr>
            </a:br>
            <a:r>
              <a:rPr lang="es-MX" sz="1200" dirty="0">
                <a:solidFill>
                  <a:prstClr val="black"/>
                </a:solidFill>
                <a:latin typeface="Times New Roman" panose="02020603050405020304" pitchFamily="18" charset="0"/>
                <a:cs typeface="Times New Roman" panose="02020603050405020304" pitchFamily="18" charset="0"/>
              </a:rPr>
              <a:t>	</a:t>
            </a: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Grado  en el que realiza su práctica: </a:t>
            </a:r>
            <a:r>
              <a:rPr lang="es-MX" sz="1200" dirty="0">
                <a:solidFill>
                  <a:prstClr val="black"/>
                </a:solidFill>
                <a:latin typeface="Times New Roman" panose="02020603050405020304" pitchFamily="18" charset="0"/>
                <a:cs typeface="Times New Roman" panose="02020603050405020304" pitchFamily="18" charset="0"/>
              </a:rPr>
              <a:t>3</a:t>
            </a:r>
            <a:r>
              <a:rPr lang="es-MX" sz="1200" dirty="0" smtClean="0">
                <a:solidFill>
                  <a:prstClr val="black"/>
                </a:solidFill>
                <a:latin typeface="Times New Roman" panose="02020603050405020304" pitchFamily="18" charset="0"/>
                <a:cs typeface="Times New Roman" panose="02020603050405020304" pitchFamily="18" charset="0"/>
              </a:rPr>
              <a:t>°</a:t>
            </a:r>
            <a:r>
              <a:rPr lang="es-MX" sz="1200" dirty="0">
                <a:solidFill>
                  <a:prstClr val="black"/>
                </a:solidFill>
                <a:latin typeface="Times New Roman" panose="02020603050405020304" pitchFamily="18" charset="0"/>
                <a:cs typeface="Times New Roman" panose="02020603050405020304" pitchFamily="18" charset="0"/>
              </a:rPr>
              <a:t>	</a:t>
            </a: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Total de niños: </a:t>
            </a:r>
            <a:r>
              <a:rPr lang="es-MX" sz="1200" dirty="0">
                <a:solidFill>
                  <a:prstClr val="black"/>
                </a:solidFill>
                <a:latin typeface="Times New Roman" panose="02020603050405020304" pitchFamily="18" charset="0"/>
                <a:cs typeface="Times New Roman" panose="02020603050405020304" pitchFamily="18" charset="0"/>
              </a:rPr>
              <a:t>29</a:t>
            </a:r>
          </a:p>
          <a:p>
            <a:pPr algn="ctr">
              <a:lnSpc>
                <a:spcPct val="150000"/>
              </a:lnSpc>
            </a:pPr>
            <a:r>
              <a:rPr lang="es-MX" sz="1200" b="1" dirty="0">
                <a:solidFill>
                  <a:prstClr val="black"/>
                </a:solidFill>
                <a:latin typeface="Times New Roman" panose="02020603050405020304" pitchFamily="18" charset="0"/>
                <a:cs typeface="Times New Roman" panose="02020603050405020304" pitchFamily="18" charset="0"/>
              </a:rPr>
              <a:t>Niños: </a:t>
            </a:r>
            <a:r>
              <a:rPr lang="es-MX" sz="1200" dirty="0">
                <a:solidFill>
                  <a:prstClr val="black"/>
                </a:solidFill>
                <a:latin typeface="Times New Roman" panose="02020603050405020304" pitchFamily="18" charset="0"/>
                <a:cs typeface="Times New Roman" panose="02020603050405020304" pitchFamily="18" charset="0"/>
              </a:rPr>
              <a:t>14	 </a:t>
            </a:r>
            <a:r>
              <a:rPr lang="es-MX" sz="1200" b="1" dirty="0">
                <a:solidFill>
                  <a:prstClr val="black"/>
                </a:solidFill>
                <a:latin typeface="Times New Roman" panose="02020603050405020304" pitchFamily="18" charset="0"/>
                <a:cs typeface="Times New Roman" panose="02020603050405020304" pitchFamily="18" charset="0"/>
              </a:rPr>
              <a:t>Niñas: </a:t>
            </a:r>
            <a:r>
              <a:rPr lang="es-MX" sz="1200" dirty="0" smtClean="0">
                <a:solidFill>
                  <a:prstClr val="black"/>
                </a:solidFill>
                <a:latin typeface="Times New Roman" panose="02020603050405020304" pitchFamily="18" charset="0"/>
                <a:cs typeface="Times New Roman" panose="02020603050405020304" pitchFamily="18" charset="0"/>
              </a:rPr>
              <a:t>15</a:t>
            </a:r>
            <a:br>
              <a:rPr lang="es-MX" sz="1200" dirty="0" smtClean="0">
                <a:solidFill>
                  <a:prstClr val="black"/>
                </a:solidFill>
                <a:latin typeface="Times New Roman" panose="02020603050405020304" pitchFamily="18" charset="0"/>
                <a:cs typeface="Times New Roman" panose="02020603050405020304" pitchFamily="18" charset="0"/>
              </a:rPr>
            </a:br>
            <a:endParaRPr lang="es-MX" sz="1200" b="1" dirty="0" smtClean="0">
              <a:latin typeface="Times New Roman" panose="02020603050405020304" pitchFamily="18" charset="0"/>
              <a:cs typeface="Times New Roman" panose="02020603050405020304" pitchFamily="18" charset="0"/>
            </a:endParaRPr>
          </a:p>
          <a:p>
            <a:pPr algn="ctr">
              <a:lnSpc>
                <a:spcPct val="150000"/>
              </a:lnSpc>
            </a:pPr>
            <a:r>
              <a:rPr lang="es-MX" sz="1200" b="1" dirty="0" smtClean="0">
                <a:latin typeface="Times New Roman" panose="02020603050405020304" pitchFamily="18" charset="0"/>
                <a:cs typeface="Times New Roman" panose="02020603050405020304" pitchFamily="18" charset="0"/>
              </a:rPr>
              <a:t>Fecha: </a:t>
            </a:r>
            <a:r>
              <a:rPr lang="es-MX" sz="1200" dirty="0" smtClean="0">
                <a:latin typeface="Times New Roman" panose="02020603050405020304" pitchFamily="18" charset="0"/>
                <a:cs typeface="Times New Roman" panose="02020603050405020304" pitchFamily="18" charset="0"/>
              </a:rPr>
              <a:t>20 al 31 de Mayo de 2019</a:t>
            </a:r>
          </a:p>
          <a:p>
            <a:pPr algn="ctr">
              <a:lnSpc>
                <a:spcPct val="150000"/>
              </a:lnSpc>
            </a:pPr>
            <a:endParaRPr lang="es-MX" sz="1200" dirty="0" smtClean="0">
              <a:latin typeface="Times New Roman" panose="02020603050405020304" pitchFamily="18" charset="0"/>
              <a:cs typeface="Times New Roman" panose="02020603050405020304" pitchFamily="18" charset="0"/>
            </a:endParaRPr>
          </a:p>
          <a:p>
            <a:pPr algn="ctr">
              <a:lnSpc>
                <a:spcPct val="150000"/>
              </a:lnSpc>
            </a:pPr>
            <a:r>
              <a:rPr lang="es-MX" sz="1200" dirty="0" smtClean="0">
                <a:latin typeface="Times New Roman" panose="02020603050405020304" pitchFamily="18" charset="0"/>
                <a:cs typeface="Times New Roman" panose="02020603050405020304" pitchFamily="18" charset="0"/>
              </a:rPr>
              <a:t>Saltillo, Coahuila; Mayo de 2019</a:t>
            </a:r>
          </a:p>
          <a:p>
            <a:pPr algn="ctr">
              <a:lnSpc>
                <a:spcPct val="150000"/>
              </a:lnSpc>
            </a:pPr>
            <a:endParaRPr lang="es-MX" sz="1200" dirty="0">
              <a:latin typeface="Times New Roman" panose="02020603050405020304" pitchFamily="18" charset="0"/>
              <a:cs typeface="Times New Roman" panose="02020603050405020304" pitchFamily="18" charset="0"/>
            </a:endParaRPr>
          </a:p>
        </p:txBody>
      </p:sp>
      <p:pic>
        <p:nvPicPr>
          <p:cNvPr id="5" name="62 Imagen" descr="https://lh6.googleusercontent.com/QqXfZlKbsVbqg9nN-gb46RwCtP4SshYlmpjhVYlTu85SEk2Uq35Hwx6H_mF2DGG5CIW46zHMQ2uHmPh3Psb2x5nwtjQ59TruH1q-z7e_kvnM7mAMU6KZoj-Hb-xdW0V0HIpQxTYd"/>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56676" y="1110360"/>
            <a:ext cx="944648" cy="797344"/>
          </a:xfrm>
          <a:prstGeom prst="rect">
            <a:avLst/>
          </a:prstGeom>
          <a:noFill/>
        </p:spPr>
      </p:pic>
    </p:spTree>
    <p:extLst>
      <p:ext uri="{BB962C8B-B14F-4D97-AF65-F5344CB8AC3E}">
        <p14:creationId xmlns:p14="http://schemas.microsoft.com/office/powerpoint/2010/main" val="837520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889"/>
          <a:stretch/>
        </p:blipFill>
        <p:spPr bwMode="auto">
          <a:xfrm rot="16200000">
            <a:off x="-1723630" y="1723628"/>
            <a:ext cx="3923931" cy="476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889"/>
          <a:stretch/>
        </p:blipFill>
        <p:spPr bwMode="auto">
          <a:xfrm rot="16200000">
            <a:off x="-1723629" y="6943700"/>
            <a:ext cx="3923928" cy="476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rot="5400000">
            <a:off x="-841785" y="4387334"/>
            <a:ext cx="2160242" cy="369332"/>
          </a:xfrm>
          <a:prstGeom prst="rect">
            <a:avLst/>
          </a:prstGeom>
          <a:noFill/>
        </p:spPr>
        <p:txBody>
          <a:bodyPr wrap="square" rtlCol="0">
            <a:spAutoFit/>
          </a:bodyPr>
          <a:lstStyle/>
          <a:p>
            <a:pPr algn="ctr"/>
            <a:r>
              <a:rPr lang="es-MX" dirty="0" smtClean="0"/>
              <a:t>ENTRADA</a:t>
            </a:r>
            <a:endParaRPr lang="es-MX"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889"/>
          <a:stretch/>
        </p:blipFill>
        <p:spPr bwMode="auto">
          <a:xfrm>
            <a:off x="423002" y="0"/>
            <a:ext cx="6434998" cy="476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889"/>
          <a:stretch/>
        </p:blipFill>
        <p:spPr bwMode="auto">
          <a:xfrm>
            <a:off x="476672" y="8659602"/>
            <a:ext cx="6336383" cy="476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889"/>
          <a:stretch/>
        </p:blipFill>
        <p:spPr bwMode="auto">
          <a:xfrm rot="16200000">
            <a:off x="4657698" y="2200302"/>
            <a:ext cx="3923931" cy="476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Rectángulo"/>
          <p:cNvSpPr/>
          <p:nvPr/>
        </p:nvSpPr>
        <p:spPr>
          <a:xfrm>
            <a:off x="4437112" y="504052"/>
            <a:ext cx="2016224" cy="23397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dirty="0" smtClean="0"/>
              <a:t>ÁREA DE JUEGOS</a:t>
            </a:r>
            <a:endParaRPr lang="es-MX" sz="1600" dirty="0"/>
          </a:p>
        </p:txBody>
      </p:sp>
      <p:sp>
        <p:nvSpPr>
          <p:cNvPr id="10" name="9 Rectángulo"/>
          <p:cNvSpPr/>
          <p:nvPr/>
        </p:nvSpPr>
        <p:spPr>
          <a:xfrm>
            <a:off x="476672" y="1656182"/>
            <a:ext cx="1080120" cy="89959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200" dirty="0" smtClean="0"/>
              <a:t>CONSTRUCCIÓN BEBEDEROS</a:t>
            </a:r>
            <a:endParaRPr lang="es-MX" sz="1200" dirty="0"/>
          </a:p>
        </p:txBody>
      </p:sp>
      <p:sp>
        <p:nvSpPr>
          <p:cNvPr id="12" name="11 Rectángulo"/>
          <p:cNvSpPr/>
          <p:nvPr/>
        </p:nvSpPr>
        <p:spPr>
          <a:xfrm>
            <a:off x="3861048" y="6876256"/>
            <a:ext cx="2448272"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dirty="0" smtClean="0"/>
              <a:t>ÁREA DE JUEGOS</a:t>
            </a:r>
            <a:endParaRPr lang="es-MX" sz="1600" dirty="0"/>
          </a:p>
        </p:txBody>
      </p:sp>
      <p:sp>
        <p:nvSpPr>
          <p:cNvPr id="13" name="12 Rectángulo"/>
          <p:cNvSpPr/>
          <p:nvPr/>
        </p:nvSpPr>
        <p:spPr>
          <a:xfrm>
            <a:off x="3861048" y="5832644"/>
            <a:ext cx="2448272" cy="104361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600" dirty="0" smtClean="0"/>
              <a:t>BIBLIOTECA</a:t>
            </a:r>
            <a:endParaRPr lang="es-MX" sz="1600" dirty="0"/>
          </a:p>
        </p:txBody>
      </p:sp>
      <p:sp>
        <p:nvSpPr>
          <p:cNvPr id="14" name="13 Rectángulo"/>
          <p:cNvSpPr/>
          <p:nvPr/>
        </p:nvSpPr>
        <p:spPr>
          <a:xfrm>
            <a:off x="3861048" y="5004048"/>
            <a:ext cx="2448272" cy="8285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600" dirty="0" smtClean="0"/>
              <a:t>FORO</a:t>
            </a:r>
            <a:endParaRPr lang="es-MX" sz="1600" dirty="0"/>
          </a:p>
        </p:txBody>
      </p:sp>
      <p:sp>
        <p:nvSpPr>
          <p:cNvPr id="15" name="14 Rectángulo"/>
          <p:cNvSpPr/>
          <p:nvPr/>
        </p:nvSpPr>
        <p:spPr>
          <a:xfrm>
            <a:off x="1484784" y="8023594"/>
            <a:ext cx="1224136" cy="62094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200" dirty="0" smtClean="0"/>
              <a:t>BAÑOS NIÑAS</a:t>
            </a:r>
            <a:endParaRPr lang="es-MX" sz="1200" dirty="0"/>
          </a:p>
        </p:txBody>
      </p:sp>
      <p:sp>
        <p:nvSpPr>
          <p:cNvPr id="16" name="15 Rectángulo"/>
          <p:cNvSpPr/>
          <p:nvPr/>
        </p:nvSpPr>
        <p:spPr>
          <a:xfrm>
            <a:off x="1484784" y="7380312"/>
            <a:ext cx="1224136" cy="62094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200" dirty="0" smtClean="0"/>
              <a:t>BAÑOS NIÑOS</a:t>
            </a:r>
            <a:endParaRPr lang="es-MX" sz="1200" dirty="0"/>
          </a:p>
        </p:txBody>
      </p:sp>
      <p:sp>
        <p:nvSpPr>
          <p:cNvPr id="17" name="16 Rectángulo"/>
          <p:cNvSpPr/>
          <p:nvPr/>
        </p:nvSpPr>
        <p:spPr>
          <a:xfrm rot="5400000">
            <a:off x="507538" y="7709486"/>
            <a:ext cx="1279291" cy="62094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200" dirty="0" smtClean="0"/>
              <a:t>DIRECCIÓN</a:t>
            </a:r>
            <a:endParaRPr lang="es-MX" sz="1200" dirty="0"/>
          </a:p>
        </p:txBody>
      </p:sp>
      <p:sp>
        <p:nvSpPr>
          <p:cNvPr id="18" name="17 Rectángulo"/>
          <p:cNvSpPr/>
          <p:nvPr/>
        </p:nvSpPr>
        <p:spPr>
          <a:xfrm>
            <a:off x="1487674" y="6516216"/>
            <a:ext cx="1224136" cy="8504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smtClean="0"/>
              <a:t>SALÓN MULTIGRADO 1° Y 2°</a:t>
            </a:r>
            <a:endParaRPr lang="es-MX" sz="1200" dirty="0"/>
          </a:p>
        </p:txBody>
      </p:sp>
      <p:sp>
        <p:nvSpPr>
          <p:cNvPr id="19" name="18 Rectángulo"/>
          <p:cNvSpPr/>
          <p:nvPr/>
        </p:nvSpPr>
        <p:spPr>
          <a:xfrm>
            <a:off x="3140968" y="1691680"/>
            <a:ext cx="588776" cy="8054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000" dirty="0" smtClean="0"/>
              <a:t>BODEGA EDUCACIÓN FÍSICA</a:t>
            </a:r>
            <a:endParaRPr lang="es-MX" sz="1000" dirty="0"/>
          </a:p>
        </p:txBody>
      </p:sp>
      <p:sp>
        <p:nvSpPr>
          <p:cNvPr id="20" name="19 Rectángulo"/>
          <p:cNvSpPr/>
          <p:nvPr/>
        </p:nvSpPr>
        <p:spPr>
          <a:xfrm>
            <a:off x="2516188" y="827584"/>
            <a:ext cx="1224136" cy="86409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smtClean="0"/>
              <a:t>SALÓN DE USOS MÚLTIPLES</a:t>
            </a:r>
            <a:endParaRPr lang="es-MX" sz="1200" dirty="0"/>
          </a:p>
        </p:txBody>
      </p:sp>
      <p:sp>
        <p:nvSpPr>
          <p:cNvPr id="21" name="20 Rectángulo"/>
          <p:cNvSpPr/>
          <p:nvPr/>
        </p:nvSpPr>
        <p:spPr>
          <a:xfrm>
            <a:off x="2498726" y="1691680"/>
            <a:ext cx="612068" cy="8054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050" dirty="0" smtClean="0"/>
              <a:t>COCINA</a:t>
            </a:r>
            <a:endParaRPr lang="es-MX" sz="1050" dirty="0"/>
          </a:p>
        </p:txBody>
      </p:sp>
      <p:sp>
        <p:nvSpPr>
          <p:cNvPr id="22" name="21 Rectángulo"/>
          <p:cNvSpPr/>
          <p:nvPr/>
        </p:nvSpPr>
        <p:spPr>
          <a:xfrm>
            <a:off x="2516188" y="2497143"/>
            <a:ext cx="1224136" cy="7067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smtClean="0"/>
              <a:t>SALÓN 3° B</a:t>
            </a:r>
            <a:endParaRPr lang="es-MX" sz="1200" dirty="0"/>
          </a:p>
        </p:txBody>
      </p:sp>
      <p:sp>
        <p:nvSpPr>
          <p:cNvPr id="24" name="23 Rectángulo"/>
          <p:cNvSpPr/>
          <p:nvPr/>
        </p:nvSpPr>
        <p:spPr>
          <a:xfrm>
            <a:off x="2492896" y="3203847"/>
            <a:ext cx="1224136" cy="7067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smtClean="0"/>
              <a:t>SALÓN 2° B</a:t>
            </a:r>
            <a:endParaRPr lang="es-MX" sz="1200" dirty="0"/>
          </a:p>
        </p:txBody>
      </p:sp>
      <p:sp>
        <p:nvSpPr>
          <p:cNvPr id="25" name="24 Rectángulo"/>
          <p:cNvSpPr/>
          <p:nvPr/>
        </p:nvSpPr>
        <p:spPr>
          <a:xfrm>
            <a:off x="2492896" y="3923927"/>
            <a:ext cx="1224136" cy="7067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smtClean="0"/>
              <a:t>SALÓN 3° A</a:t>
            </a:r>
            <a:endParaRPr lang="es-MX" sz="1200" dirty="0"/>
          </a:p>
        </p:txBody>
      </p:sp>
      <p:sp>
        <p:nvSpPr>
          <p:cNvPr id="9" name="8 Elipse"/>
          <p:cNvSpPr/>
          <p:nvPr/>
        </p:nvSpPr>
        <p:spPr>
          <a:xfrm rot="20005048">
            <a:off x="5472771" y="4335645"/>
            <a:ext cx="1198136" cy="91835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MX" sz="1100" dirty="0" smtClean="0"/>
              <a:t>ACTIVIDAD 1</a:t>
            </a:r>
            <a:endParaRPr lang="es-MX" sz="1100" dirty="0"/>
          </a:p>
        </p:txBody>
      </p:sp>
      <p:sp>
        <p:nvSpPr>
          <p:cNvPr id="27" name="26 Elipse"/>
          <p:cNvSpPr/>
          <p:nvPr/>
        </p:nvSpPr>
        <p:spPr>
          <a:xfrm rot="1152190">
            <a:off x="5326648" y="2467350"/>
            <a:ext cx="1198136" cy="91835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MX" sz="1100" dirty="0" smtClean="0"/>
              <a:t>ACTIVIDAD 2</a:t>
            </a:r>
            <a:endParaRPr lang="es-MX" sz="1100" dirty="0"/>
          </a:p>
        </p:txBody>
      </p:sp>
      <p:sp>
        <p:nvSpPr>
          <p:cNvPr id="28" name="27 Elipse"/>
          <p:cNvSpPr/>
          <p:nvPr/>
        </p:nvSpPr>
        <p:spPr>
          <a:xfrm rot="19800263">
            <a:off x="3544263" y="2555776"/>
            <a:ext cx="1211159" cy="1009595"/>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MX" sz="1100" dirty="0" smtClean="0"/>
              <a:t>ACTIVIDAD 3</a:t>
            </a:r>
            <a:endParaRPr lang="es-MX" sz="1100" dirty="0"/>
          </a:p>
        </p:txBody>
      </p:sp>
      <p:sp>
        <p:nvSpPr>
          <p:cNvPr id="26" name="25 Elipse"/>
          <p:cNvSpPr/>
          <p:nvPr/>
        </p:nvSpPr>
        <p:spPr>
          <a:xfrm rot="13687043">
            <a:off x="3456278" y="4224354"/>
            <a:ext cx="1198136" cy="91835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MX" sz="1100" dirty="0" smtClean="0"/>
              <a:t>ACTIVIDAD </a:t>
            </a:r>
            <a:r>
              <a:rPr lang="es-MX" sz="1100" dirty="0" smtClean="0"/>
              <a:t>4</a:t>
            </a:r>
            <a:endParaRPr lang="es-MX" sz="1100" dirty="0"/>
          </a:p>
        </p:txBody>
      </p:sp>
    </p:spTree>
    <p:extLst>
      <p:ext uri="{BB962C8B-B14F-4D97-AF65-F5344CB8AC3E}">
        <p14:creationId xmlns:p14="http://schemas.microsoft.com/office/powerpoint/2010/main" val="361454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Resultado de imagen para oficios y profesi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70"/>
            <a:ext cx="6858000" cy="9145871"/>
          </a:xfrm>
          <a:prstGeom prst="rect">
            <a:avLst/>
          </a:prstGeom>
          <a:noFill/>
          <a:extLst>
            <a:ext uri="{909E8E84-426E-40DD-AFC4-6F175D3DCCD1}">
              <a14:hiddenFill xmlns:a14="http://schemas.microsoft.com/office/drawing/2010/main">
                <a:solidFill>
                  <a:srgbClr val="FFFFFF"/>
                </a:solidFill>
              </a14:hiddenFill>
            </a:ext>
          </a:extLst>
        </p:spPr>
      </p:pic>
      <p:sp>
        <p:nvSpPr>
          <p:cNvPr id="3" name="2 Nube"/>
          <p:cNvSpPr/>
          <p:nvPr/>
        </p:nvSpPr>
        <p:spPr>
          <a:xfrm rot="20544445">
            <a:off x="121185" y="645991"/>
            <a:ext cx="2849925" cy="3629252"/>
          </a:xfrm>
          <a:prstGeom prst="cloud">
            <a:avLst/>
          </a:prstGeom>
          <a:ln w="57150">
            <a:solidFill>
              <a:schemeClr val="tx1"/>
            </a:solidFill>
            <a:prstDash val="dash"/>
          </a:ln>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2000" b="1" dirty="0" smtClean="0">
                <a:solidFill>
                  <a:schemeClr val="tx1"/>
                </a:solidFill>
                <a:latin typeface="Maiandra GD" panose="020E0502030308020204" pitchFamily="34" charset="0"/>
              </a:rPr>
              <a:t>SITUACIÓN DIDÁCTICA:</a:t>
            </a:r>
          </a:p>
          <a:p>
            <a:pPr algn="ctr"/>
            <a:r>
              <a:rPr lang="es-MX" sz="2000" b="1" dirty="0" smtClean="0">
                <a:solidFill>
                  <a:schemeClr val="tx1"/>
                </a:solidFill>
                <a:latin typeface="Maiandra GD" panose="020E0502030308020204" pitchFamily="34" charset="0"/>
              </a:rPr>
              <a:t>“De grande quiero ser…”</a:t>
            </a:r>
            <a:br>
              <a:rPr lang="es-MX" sz="2000" b="1" dirty="0" smtClean="0">
                <a:solidFill>
                  <a:schemeClr val="tx1"/>
                </a:solidFill>
                <a:latin typeface="Maiandra GD" panose="020E0502030308020204" pitchFamily="34" charset="0"/>
              </a:rPr>
            </a:br>
            <a:r>
              <a:rPr lang="es-MX" sz="2000" b="1" dirty="0" smtClean="0">
                <a:solidFill>
                  <a:schemeClr val="tx1"/>
                </a:solidFill>
                <a:latin typeface="Maiandra GD" panose="020E0502030308020204" pitchFamily="34" charset="0"/>
              </a:rPr>
              <a:t>(Oficios y profesiones)</a:t>
            </a:r>
            <a:endParaRPr lang="es-MX" sz="2000" b="1"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259742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t="3322" b="4660"/>
          <a:stretch/>
        </p:blipFill>
        <p:spPr bwMode="auto">
          <a:xfrm>
            <a:off x="0" y="4208032"/>
            <a:ext cx="6858000" cy="4935968"/>
          </a:xfrm>
          <a:prstGeom prst="rect">
            <a:avLst/>
          </a:prstGeom>
          <a:noFill/>
          <a:extLst>
            <a:ext uri="{909E8E84-426E-40DD-AFC4-6F175D3DCCD1}">
              <a14:hiddenFill xmlns:a14="http://schemas.microsoft.com/office/drawing/2010/main">
                <a:solidFill>
                  <a:srgbClr val="FFFFFF"/>
                </a:solidFill>
              </a14:hiddenFill>
            </a:ext>
          </a:extLst>
        </p:spPr>
      </p:pic>
      <p:sp>
        <p:nvSpPr>
          <p:cNvPr id="5" name="4 Nube"/>
          <p:cNvSpPr/>
          <p:nvPr/>
        </p:nvSpPr>
        <p:spPr>
          <a:xfrm rot="21184485">
            <a:off x="67576" y="357902"/>
            <a:ext cx="3869057" cy="4223207"/>
          </a:xfrm>
          <a:prstGeom prst="cloud">
            <a:avLst/>
          </a:prstGeom>
          <a:solidFill>
            <a:srgbClr val="FFFF00"/>
          </a:solidFill>
          <a:ln w="57150">
            <a:solidFill>
              <a:schemeClr val="tx1"/>
            </a:solidFill>
            <a:prstDash val="lgDash"/>
          </a:ln>
        </p:spPr>
        <p:style>
          <a:lnRef idx="1">
            <a:schemeClr val="accent6"/>
          </a:lnRef>
          <a:fillRef idx="3">
            <a:schemeClr val="accent6"/>
          </a:fillRef>
          <a:effectRef idx="2">
            <a:schemeClr val="accent6"/>
          </a:effectRef>
          <a:fontRef idx="minor">
            <a:schemeClr val="lt1"/>
          </a:fontRef>
        </p:style>
        <p:txBody>
          <a:bodyPr rtlCol="0" anchor="ctr"/>
          <a:lstStyle/>
          <a:p>
            <a:pPr algn="ctr"/>
            <a:r>
              <a:rPr lang="es-MX" sz="3200" b="1" dirty="0" smtClean="0">
                <a:solidFill>
                  <a:schemeClr val="tx1"/>
                </a:solidFill>
                <a:latin typeface="Maiandra GD" panose="020E0502030308020204" pitchFamily="34" charset="0"/>
              </a:rPr>
              <a:t>CIRCUITO DE ACCIÓN MOTRIZ: </a:t>
            </a:r>
            <a:br>
              <a:rPr lang="es-MX" sz="3200" b="1" dirty="0" smtClean="0">
                <a:solidFill>
                  <a:schemeClr val="tx1"/>
                </a:solidFill>
                <a:latin typeface="Maiandra GD" panose="020E0502030308020204" pitchFamily="34" charset="0"/>
              </a:rPr>
            </a:br>
            <a:r>
              <a:rPr lang="es-MX" sz="3200" b="1" dirty="0" smtClean="0">
                <a:solidFill>
                  <a:schemeClr val="tx1"/>
                </a:solidFill>
                <a:latin typeface="Maiandra GD" panose="020E0502030308020204" pitchFamily="34" charset="0"/>
              </a:rPr>
              <a:t>“¡Trabajo duro!”</a:t>
            </a:r>
            <a:endParaRPr lang="es-MX" sz="3200" b="1"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3438634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2656" y="106040"/>
            <a:ext cx="6264696" cy="9002464"/>
          </a:xfrm>
          <a:prstGeom prst="rect">
            <a:avLst/>
          </a:prstGeom>
        </p:spPr>
        <p:txBody>
          <a:bodyPr wrap="square">
            <a:spAutoFit/>
          </a:bodyPr>
          <a:lstStyle/>
          <a:p>
            <a:pPr algn="ctr">
              <a:lnSpc>
                <a:spcPct val="150000"/>
              </a:lnSpc>
            </a:pPr>
            <a:r>
              <a:rPr lang="es-MX" sz="1400" b="1" dirty="0" smtClean="0">
                <a:latin typeface="Times New Roman" panose="02020603050405020304" pitchFamily="18" charset="0"/>
                <a:cs typeface="Times New Roman" panose="02020603050405020304" pitchFamily="18" charset="0"/>
              </a:rPr>
              <a:t>FUNDAMENTACIÓN </a:t>
            </a:r>
            <a:r>
              <a:rPr lang="es-MX" sz="1400" b="1" dirty="0" smtClean="0">
                <a:latin typeface="Times New Roman" panose="02020603050405020304" pitchFamily="18" charset="0"/>
                <a:cs typeface="Times New Roman" panose="02020603050405020304" pitchFamily="18" charset="0"/>
              </a:rPr>
              <a:t>TEÓRICA</a:t>
            </a:r>
          </a:p>
          <a:p>
            <a:pPr algn="ctr">
              <a:lnSpc>
                <a:spcPct val="150000"/>
              </a:lnSpc>
            </a:pPr>
            <a:endParaRPr lang="es-MX" sz="1200" b="1" dirty="0" smtClean="0">
              <a:latin typeface="Times New Roman" panose="02020603050405020304" pitchFamily="18" charset="0"/>
              <a:cs typeface="Times New Roman" panose="02020603050405020304" pitchFamily="18" charset="0"/>
            </a:endParaRPr>
          </a:p>
          <a:p>
            <a:pPr>
              <a:lnSpc>
                <a:spcPct val="150000"/>
              </a:lnSpc>
            </a:pPr>
            <a:r>
              <a:rPr lang="es-MX" sz="1200" b="1" dirty="0" smtClean="0">
                <a:latin typeface="Times New Roman" panose="02020603050405020304" pitchFamily="18" charset="0"/>
                <a:cs typeface="Times New Roman" panose="02020603050405020304" pitchFamily="18" charset="0"/>
              </a:rPr>
              <a:t>Definición de Circuito de acción motriz: </a:t>
            </a:r>
          </a:p>
          <a:p>
            <a:pPr>
              <a:lnSpc>
                <a:spcPct val="150000"/>
              </a:lnSpc>
            </a:pPr>
            <a:r>
              <a:rPr lang="es-MX" sz="1200" dirty="0" smtClean="0">
                <a:latin typeface="Times New Roman" panose="02020603050405020304" pitchFamily="18" charset="0"/>
                <a:cs typeface="Times New Roman" panose="02020603050405020304" pitchFamily="18" charset="0"/>
              </a:rPr>
              <a:t> Es </a:t>
            </a:r>
            <a:r>
              <a:rPr lang="es-MX" sz="1200" dirty="0">
                <a:latin typeface="Times New Roman" panose="02020603050405020304" pitchFamily="18" charset="0"/>
                <a:cs typeface="Times New Roman" panose="02020603050405020304" pitchFamily="18" charset="0"/>
              </a:rPr>
              <a:t>un conjunto de actividades físicas que tienen como objeto condicionar la resistencia y la velocidad de un </a:t>
            </a:r>
            <a:r>
              <a:rPr lang="es-MX" sz="1200" dirty="0" smtClean="0">
                <a:latin typeface="Times New Roman" panose="02020603050405020304" pitchFamily="18" charset="0"/>
                <a:cs typeface="Times New Roman" panose="02020603050405020304" pitchFamily="18" charset="0"/>
              </a:rPr>
              <a:t>individuo. Este </a:t>
            </a:r>
            <a:r>
              <a:rPr lang="es-MX" sz="1200" dirty="0">
                <a:latin typeface="Times New Roman" panose="02020603050405020304" pitchFamily="18" charset="0"/>
                <a:cs typeface="Times New Roman" panose="02020603050405020304" pitchFamily="18" charset="0"/>
              </a:rPr>
              <a:t>condicionamiento se hace a través de ejercicios aeróbicos de alta intensidad. Siendo un circuito, está conformado por una serie de actividades que se ejecutan una seguida de la otra (en secuencia). De acuerdo a algunas terminologías, cada una de las distintas actividades son “estaciones</a:t>
            </a:r>
            <a:r>
              <a:rPr lang="es-MX" sz="1200" dirty="0" smtClean="0">
                <a:latin typeface="Times New Roman" panose="02020603050405020304" pitchFamily="18" charset="0"/>
                <a:cs typeface="Times New Roman" panose="02020603050405020304" pitchFamily="18" charset="0"/>
              </a:rPr>
              <a:t>”.</a:t>
            </a:r>
          </a:p>
          <a:p>
            <a:pPr>
              <a:lnSpc>
                <a:spcPct val="150000"/>
              </a:lnSpc>
            </a:pPr>
            <a:r>
              <a:rPr lang="es-MX" sz="1200" dirty="0">
                <a:latin typeface="Times New Roman" panose="02020603050405020304" pitchFamily="18" charset="0"/>
                <a:cs typeface="Times New Roman" panose="02020603050405020304" pitchFamily="18" charset="0"/>
              </a:rPr>
              <a:t>Por lo general, cada actividad es de corta duración. Sin embargo, cada una de estas requiere un esfuerzo por parte del que ejecuta el circuito motriz</a:t>
            </a:r>
            <a:r>
              <a:rPr lang="es-MX" sz="1200" dirty="0" smtClean="0">
                <a:latin typeface="Times New Roman" panose="02020603050405020304" pitchFamily="18" charset="0"/>
                <a:cs typeface="Times New Roman" panose="02020603050405020304" pitchFamily="18" charset="0"/>
              </a:rPr>
              <a:t>.</a:t>
            </a:r>
          </a:p>
          <a:p>
            <a:pPr>
              <a:lnSpc>
                <a:spcPct val="150000"/>
              </a:lnSpc>
            </a:pPr>
            <a:r>
              <a:rPr lang="es-MX" sz="1200" b="1" dirty="0">
                <a:latin typeface="Times New Roman" panose="02020603050405020304" pitchFamily="18" charset="0"/>
                <a:cs typeface="Times New Roman" panose="02020603050405020304" pitchFamily="18" charset="0"/>
              </a:rPr>
              <a:t>Estaciones y actividades físicas</a:t>
            </a:r>
          </a:p>
          <a:p>
            <a:pPr>
              <a:lnSpc>
                <a:spcPct val="150000"/>
              </a:lnSpc>
            </a:pPr>
            <a:r>
              <a:rPr lang="es-MX" sz="1200" dirty="0">
                <a:latin typeface="Times New Roman" panose="02020603050405020304" pitchFamily="18" charset="0"/>
                <a:cs typeface="Times New Roman" panose="02020603050405020304" pitchFamily="18" charset="0"/>
              </a:rPr>
              <a:t>Para desarrollar un circuito de acción motriz, se comienza delimitando el número de estaciones que lo conformarán. Se entiende por estación a cada una de las actividades que componen al circuito.</a:t>
            </a:r>
          </a:p>
          <a:p>
            <a:pPr>
              <a:lnSpc>
                <a:spcPct val="150000"/>
              </a:lnSpc>
            </a:pPr>
            <a:r>
              <a:rPr lang="es-MX" sz="1200" dirty="0" smtClean="0">
                <a:latin typeface="Times New Roman" panose="02020603050405020304" pitchFamily="18" charset="0"/>
                <a:cs typeface="Times New Roman" panose="02020603050405020304" pitchFamily="18" charset="0"/>
              </a:rPr>
              <a:t>Una </a:t>
            </a:r>
            <a:r>
              <a:rPr lang="es-MX" sz="1200" dirty="0">
                <a:latin typeface="Times New Roman" panose="02020603050405020304" pitchFamily="18" charset="0"/>
                <a:cs typeface="Times New Roman" panose="02020603050405020304" pitchFamily="18" charset="0"/>
              </a:rPr>
              <a:t>vez que se sabe la cantidad de estaciones que se desean, se procede a distribuir las actividades. Se debe intentar que todas las actividades sean igual de demandantes</a:t>
            </a:r>
            <a:r>
              <a:rPr lang="es-MX" sz="1200" dirty="0" smtClean="0">
                <a:latin typeface="Times New Roman" panose="02020603050405020304" pitchFamily="18" charset="0"/>
                <a:cs typeface="Times New Roman" panose="02020603050405020304" pitchFamily="18" charset="0"/>
              </a:rPr>
              <a:t>.</a:t>
            </a:r>
          </a:p>
          <a:p>
            <a:pPr>
              <a:lnSpc>
                <a:spcPct val="150000"/>
              </a:lnSpc>
            </a:pPr>
            <a:r>
              <a:rPr lang="es-MX" sz="1200" dirty="0">
                <a:latin typeface="Times New Roman" panose="02020603050405020304" pitchFamily="18" charset="0"/>
                <a:cs typeface="Times New Roman" panose="02020603050405020304" pitchFamily="18" charset="0"/>
              </a:rPr>
              <a:t>Se sugiere que las estaciones estén organizadas de manera circular. Esto facilita el flujo de los estudiantes, evita confusiones y el “tráfico” entre una estación y otra.</a:t>
            </a:r>
          </a:p>
          <a:p>
            <a:pPr>
              <a:lnSpc>
                <a:spcPct val="150000"/>
              </a:lnSpc>
            </a:pPr>
            <a:r>
              <a:rPr lang="es-MX" sz="1200" b="1" dirty="0">
                <a:latin typeface="Times New Roman" panose="02020603050405020304" pitchFamily="18" charset="0"/>
                <a:cs typeface="Times New Roman" panose="02020603050405020304" pitchFamily="18" charset="0"/>
              </a:rPr>
              <a:t>Grupos</a:t>
            </a:r>
          </a:p>
          <a:p>
            <a:pPr>
              <a:lnSpc>
                <a:spcPct val="150000"/>
              </a:lnSpc>
            </a:pPr>
            <a:r>
              <a:rPr lang="es-MX" sz="1200" dirty="0">
                <a:latin typeface="Times New Roman" panose="02020603050405020304" pitchFamily="18" charset="0"/>
                <a:cs typeface="Times New Roman" panose="02020603050405020304" pitchFamily="18" charset="0"/>
              </a:rPr>
              <a:t>Al organizar un circuito de acción motriz, se debe tener en cuenta la cantidad de individuos que participarán en el</a:t>
            </a:r>
            <a:r>
              <a:rPr lang="es-MX" sz="1200" dirty="0" smtClean="0">
                <a:latin typeface="Times New Roman" panose="02020603050405020304" pitchFamily="18" charset="0"/>
                <a:cs typeface="Times New Roman" panose="02020603050405020304" pitchFamily="18" charset="0"/>
              </a:rPr>
              <a:t>.</a:t>
            </a:r>
            <a:endParaRPr lang="es-MX" sz="1200" dirty="0">
              <a:latin typeface="Times New Roman" panose="02020603050405020304" pitchFamily="18" charset="0"/>
              <a:cs typeface="Times New Roman" panose="02020603050405020304" pitchFamily="18" charset="0"/>
            </a:endParaRPr>
          </a:p>
          <a:p>
            <a:pPr>
              <a:lnSpc>
                <a:spcPct val="150000"/>
              </a:lnSpc>
            </a:pPr>
            <a:r>
              <a:rPr lang="es-MX" sz="1200" dirty="0">
                <a:latin typeface="Times New Roman" panose="02020603050405020304" pitchFamily="18" charset="0"/>
                <a:cs typeface="Times New Roman" panose="02020603050405020304" pitchFamily="18" charset="0"/>
              </a:rPr>
              <a:t>Si el número es amplio, entonces se debe dividir la totalidad entre el número de estaciones que se hayan establecido en el circuito. Por su parte, si el número es reducido, entonces habrá un sólo participante por cada estación</a:t>
            </a:r>
            <a:r>
              <a:rPr lang="es-MX" sz="1200" dirty="0" smtClean="0">
                <a:latin typeface="Times New Roman" panose="02020603050405020304" pitchFamily="18" charset="0"/>
                <a:cs typeface="Times New Roman" panose="02020603050405020304" pitchFamily="18" charset="0"/>
              </a:rPr>
              <a:t>.</a:t>
            </a:r>
          </a:p>
          <a:p>
            <a:pPr>
              <a:lnSpc>
                <a:spcPct val="150000"/>
              </a:lnSpc>
            </a:pPr>
            <a:r>
              <a:rPr lang="es-MX" sz="1200" b="1" dirty="0" smtClean="0">
                <a:latin typeface="Times New Roman" panose="02020603050405020304" pitchFamily="18" charset="0"/>
                <a:cs typeface="Times New Roman" panose="02020603050405020304" pitchFamily="18" charset="0"/>
              </a:rPr>
              <a:t>Duración </a:t>
            </a:r>
            <a:r>
              <a:rPr lang="es-MX" sz="1200" b="1" dirty="0">
                <a:latin typeface="Times New Roman" panose="02020603050405020304" pitchFamily="18" charset="0"/>
                <a:cs typeface="Times New Roman" panose="02020603050405020304" pitchFamily="18" charset="0"/>
              </a:rPr>
              <a:t>y rotación</a:t>
            </a:r>
          </a:p>
          <a:p>
            <a:pPr>
              <a:lnSpc>
                <a:spcPct val="150000"/>
              </a:lnSpc>
            </a:pPr>
            <a:r>
              <a:rPr lang="es-MX" sz="1200" dirty="0">
                <a:latin typeface="Times New Roman" panose="02020603050405020304" pitchFamily="18" charset="0"/>
                <a:cs typeface="Times New Roman" panose="02020603050405020304" pitchFamily="18" charset="0"/>
              </a:rPr>
              <a:t>Para comenzar el circuito de acción motriz, cada grupo o individuo se coloca en una estación. Cuando el entrenador lo indique, cada grupo debe comenzar a hacer el ejercicio que le corresponda</a:t>
            </a:r>
            <a:r>
              <a:rPr lang="es-MX" sz="1200" dirty="0" smtClean="0">
                <a:latin typeface="Times New Roman" panose="02020603050405020304" pitchFamily="18" charset="0"/>
                <a:cs typeface="Times New Roman" panose="02020603050405020304" pitchFamily="18" charset="0"/>
              </a:rPr>
              <a:t>.</a:t>
            </a:r>
            <a:endParaRPr lang="es-MX" sz="1200" dirty="0">
              <a:latin typeface="Times New Roman" panose="02020603050405020304" pitchFamily="18" charset="0"/>
              <a:cs typeface="Times New Roman" panose="02020603050405020304" pitchFamily="18" charset="0"/>
            </a:endParaRPr>
          </a:p>
          <a:p>
            <a:pPr>
              <a:lnSpc>
                <a:spcPct val="150000"/>
              </a:lnSpc>
            </a:pPr>
            <a:r>
              <a:rPr lang="es-MX" sz="1200" dirty="0">
                <a:latin typeface="Times New Roman" panose="02020603050405020304" pitchFamily="18" charset="0"/>
                <a:cs typeface="Times New Roman" panose="02020603050405020304" pitchFamily="18" charset="0"/>
              </a:rPr>
              <a:t>Después de algunos segundos, el entrenador hará una señal para indicarles a los grupos que deben cambiar de estación. Así, cada grupo se dirigirá a la estación siguiente lo más rápido posible y comenzará a hacer el nuevo ejercicio</a:t>
            </a:r>
            <a:r>
              <a:rPr lang="es-MX" sz="1200" dirty="0" smtClean="0">
                <a:latin typeface="Times New Roman" panose="02020603050405020304" pitchFamily="18" charset="0"/>
                <a:cs typeface="Times New Roman" panose="02020603050405020304" pitchFamily="18" charset="0"/>
              </a:rPr>
              <a:t>.</a:t>
            </a:r>
            <a:endParaRPr lang="es-MX" sz="1200" dirty="0">
              <a:latin typeface="Times New Roman" panose="02020603050405020304" pitchFamily="18" charset="0"/>
              <a:cs typeface="Times New Roman" panose="02020603050405020304" pitchFamily="18" charset="0"/>
            </a:endParaRPr>
          </a:p>
          <a:p>
            <a:pPr>
              <a:lnSpc>
                <a:spcPct val="150000"/>
              </a:lnSpc>
            </a:pPr>
            <a:r>
              <a:rPr lang="es-MX" sz="1200" dirty="0">
                <a:latin typeface="Times New Roman" panose="02020603050405020304" pitchFamily="18" charset="0"/>
                <a:cs typeface="Times New Roman" panose="02020603050405020304" pitchFamily="18" charset="0"/>
              </a:rPr>
              <a:t>Lo recomendable es que cada estación dure entre 30 y 60 segundos. Esto crea un ritmo rápido, necesario para el mejor funcionamiento del circuito</a:t>
            </a:r>
            <a:r>
              <a:rPr lang="es-MX" sz="1200" dirty="0" smtClean="0">
                <a:latin typeface="Times New Roman" panose="02020603050405020304" pitchFamily="18" charset="0"/>
                <a:cs typeface="Times New Roman" panose="02020603050405020304" pitchFamily="18" charset="0"/>
              </a:rPr>
              <a:t>.</a:t>
            </a:r>
            <a:endParaRPr lang="es-MX"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32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1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8" y="-41818"/>
            <a:ext cx="6885384" cy="9185817"/>
          </a:xfrm>
          <a:prstGeom prst="rect">
            <a:avLst/>
          </a:prstGeom>
        </p:spPr>
      </p:pic>
      <p:grpSp>
        <p:nvGrpSpPr>
          <p:cNvPr id="3" name="2 Grupo"/>
          <p:cNvGrpSpPr/>
          <p:nvPr/>
        </p:nvGrpSpPr>
        <p:grpSpPr>
          <a:xfrm>
            <a:off x="404663" y="1187624"/>
            <a:ext cx="6120681" cy="6505380"/>
            <a:chOff x="-24255" y="3752864"/>
            <a:chExt cx="6880469" cy="1599932"/>
          </a:xfrm>
        </p:grpSpPr>
        <p:sp>
          <p:nvSpPr>
            <p:cNvPr id="4" name="3 Forma libre"/>
            <p:cNvSpPr/>
            <p:nvPr/>
          </p:nvSpPr>
          <p:spPr>
            <a:xfrm>
              <a:off x="-24255" y="4432784"/>
              <a:ext cx="1803796" cy="304869"/>
            </a:xfrm>
            <a:custGeom>
              <a:avLst/>
              <a:gdLst>
                <a:gd name="connsiteX0" fmla="*/ 0 w 1803796"/>
                <a:gd name="connsiteY0" fmla="*/ 90190 h 901898"/>
                <a:gd name="connsiteX1" fmla="*/ 90190 w 1803796"/>
                <a:gd name="connsiteY1" fmla="*/ 0 h 901898"/>
                <a:gd name="connsiteX2" fmla="*/ 1713606 w 1803796"/>
                <a:gd name="connsiteY2" fmla="*/ 0 h 901898"/>
                <a:gd name="connsiteX3" fmla="*/ 1803796 w 1803796"/>
                <a:gd name="connsiteY3" fmla="*/ 90190 h 901898"/>
                <a:gd name="connsiteX4" fmla="*/ 1803796 w 1803796"/>
                <a:gd name="connsiteY4" fmla="*/ 811708 h 901898"/>
                <a:gd name="connsiteX5" fmla="*/ 1713606 w 1803796"/>
                <a:gd name="connsiteY5" fmla="*/ 901898 h 901898"/>
                <a:gd name="connsiteX6" fmla="*/ 90190 w 1803796"/>
                <a:gd name="connsiteY6" fmla="*/ 901898 h 901898"/>
                <a:gd name="connsiteX7" fmla="*/ 0 w 1803796"/>
                <a:gd name="connsiteY7" fmla="*/ 811708 h 901898"/>
                <a:gd name="connsiteX8" fmla="*/ 0 w 1803796"/>
                <a:gd name="connsiteY8" fmla="*/ 90190 h 90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3796" h="901898">
                  <a:moveTo>
                    <a:pt x="0" y="90190"/>
                  </a:moveTo>
                  <a:cubicBezTo>
                    <a:pt x="0" y="40379"/>
                    <a:pt x="40379" y="0"/>
                    <a:pt x="90190" y="0"/>
                  </a:cubicBezTo>
                  <a:lnTo>
                    <a:pt x="1713606" y="0"/>
                  </a:lnTo>
                  <a:cubicBezTo>
                    <a:pt x="1763417" y="0"/>
                    <a:pt x="1803796" y="40379"/>
                    <a:pt x="1803796" y="90190"/>
                  </a:cubicBezTo>
                  <a:lnTo>
                    <a:pt x="1803796" y="811708"/>
                  </a:lnTo>
                  <a:cubicBezTo>
                    <a:pt x="1803796" y="861519"/>
                    <a:pt x="1763417" y="901898"/>
                    <a:pt x="1713606" y="901898"/>
                  </a:cubicBezTo>
                  <a:lnTo>
                    <a:pt x="90190" y="901898"/>
                  </a:lnTo>
                  <a:cubicBezTo>
                    <a:pt x="40379" y="901898"/>
                    <a:pt x="0" y="861519"/>
                    <a:pt x="0" y="811708"/>
                  </a:cubicBezTo>
                  <a:lnTo>
                    <a:pt x="0" y="9019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1496" tIns="31496" rIns="31496" bIns="31496" numCol="1" spcCol="1270" anchor="ctr" anchorCtr="0">
              <a:noAutofit/>
            </a:bodyPr>
            <a:lstStyle/>
            <a:p>
              <a:pPr lvl="0" algn="ctr" defTabSz="355600">
                <a:lnSpc>
                  <a:spcPct val="90000"/>
                </a:lnSpc>
                <a:spcBef>
                  <a:spcPct val="0"/>
                </a:spcBef>
                <a:spcAft>
                  <a:spcPct val="35000"/>
                </a:spcAft>
              </a:pPr>
              <a:r>
                <a:rPr lang="es-MX" sz="1400" b="1" kern="1200" dirty="0" smtClean="0">
                  <a:solidFill>
                    <a:sysClr val="windowText" lastClr="000000"/>
                  </a:solidFill>
                  <a:latin typeface="Century Gothic" panose="020B0502020202020204" pitchFamily="34" charset="0"/>
                </a:rPr>
                <a:t>Competencias a desarrollar:</a:t>
              </a:r>
              <a:endParaRPr lang="es-MX" sz="1400" b="1" kern="1200" dirty="0">
                <a:solidFill>
                  <a:sysClr val="windowText" lastClr="000000"/>
                </a:solidFill>
                <a:latin typeface="Century Gothic" panose="020B0502020202020204" pitchFamily="34" charset="0"/>
              </a:endParaRPr>
            </a:p>
          </p:txBody>
        </p:sp>
        <p:sp>
          <p:nvSpPr>
            <p:cNvPr id="5" name="4 Forma libre"/>
            <p:cNvSpPr/>
            <p:nvPr/>
          </p:nvSpPr>
          <p:spPr>
            <a:xfrm rot="18250492" flipV="1">
              <a:off x="1460180" y="4156589"/>
              <a:ext cx="369456" cy="219726"/>
            </a:xfrm>
            <a:custGeom>
              <a:avLst/>
              <a:gdLst>
                <a:gd name="connsiteX0" fmla="*/ 0 w 888553"/>
                <a:gd name="connsiteY0" fmla="*/ 8876 h 17753"/>
                <a:gd name="connsiteX1" fmla="*/ 888553 w 888553"/>
                <a:gd name="connsiteY1" fmla="*/ 8876 h 17753"/>
              </a:gdLst>
              <a:ahLst/>
              <a:cxnLst>
                <a:cxn ang="0">
                  <a:pos x="connsiteX0" y="connsiteY0"/>
                </a:cxn>
                <a:cxn ang="0">
                  <a:pos x="connsiteX1" y="connsiteY1"/>
                </a:cxn>
              </a:cxnLst>
              <a:rect l="l" t="t" r="r" b="b"/>
              <a:pathLst>
                <a:path w="888553" h="17753">
                  <a:moveTo>
                    <a:pt x="0" y="8876"/>
                  </a:moveTo>
                  <a:lnTo>
                    <a:pt x="888553" y="8876"/>
                  </a:lnTo>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434762" tIns="-13337" rIns="434763" bIns="-13338" numCol="1" spcCol="1270" anchor="ctr" anchorCtr="0">
              <a:noAutofit/>
            </a:bodyPr>
            <a:lstStyle/>
            <a:p>
              <a:pPr lvl="0" algn="ctr" defTabSz="222250">
                <a:lnSpc>
                  <a:spcPct val="90000"/>
                </a:lnSpc>
                <a:spcBef>
                  <a:spcPct val="0"/>
                </a:spcBef>
                <a:spcAft>
                  <a:spcPct val="35000"/>
                </a:spcAft>
              </a:pPr>
              <a:endParaRPr lang="es-MX" sz="1400" kern="1200">
                <a:solidFill>
                  <a:sysClr val="windowText" lastClr="000000"/>
                </a:solidFill>
                <a:latin typeface="Century Gothic" panose="020B0502020202020204" pitchFamily="34" charset="0"/>
              </a:endParaRPr>
            </a:p>
          </p:txBody>
        </p:sp>
        <p:sp>
          <p:nvSpPr>
            <p:cNvPr id="6" name="5 Forma libre"/>
            <p:cNvSpPr/>
            <p:nvPr/>
          </p:nvSpPr>
          <p:spPr>
            <a:xfrm>
              <a:off x="1779541" y="3919757"/>
              <a:ext cx="1803796" cy="194806"/>
            </a:xfrm>
            <a:custGeom>
              <a:avLst/>
              <a:gdLst>
                <a:gd name="connsiteX0" fmla="*/ 0 w 1803796"/>
                <a:gd name="connsiteY0" fmla="*/ 90190 h 901898"/>
                <a:gd name="connsiteX1" fmla="*/ 90190 w 1803796"/>
                <a:gd name="connsiteY1" fmla="*/ 0 h 901898"/>
                <a:gd name="connsiteX2" fmla="*/ 1713606 w 1803796"/>
                <a:gd name="connsiteY2" fmla="*/ 0 h 901898"/>
                <a:gd name="connsiteX3" fmla="*/ 1803796 w 1803796"/>
                <a:gd name="connsiteY3" fmla="*/ 90190 h 901898"/>
                <a:gd name="connsiteX4" fmla="*/ 1803796 w 1803796"/>
                <a:gd name="connsiteY4" fmla="*/ 811708 h 901898"/>
                <a:gd name="connsiteX5" fmla="*/ 1713606 w 1803796"/>
                <a:gd name="connsiteY5" fmla="*/ 901898 h 901898"/>
                <a:gd name="connsiteX6" fmla="*/ 90190 w 1803796"/>
                <a:gd name="connsiteY6" fmla="*/ 901898 h 901898"/>
                <a:gd name="connsiteX7" fmla="*/ 0 w 1803796"/>
                <a:gd name="connsiteY7" fmla="*/ 811708 h 901898"/>
                <a:gd name="connsiteX8" fmla="*/ 0 w 1803796"/>
                <a:gd name="connsiteY8" fmla="*/ 90190 h 90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3796" h="901898">
                  <a:moveTo>
                    <a:pt x="0" y="90190"/>
                  </a:moveTo>
                  <a:cubicBezTo>
                    <a:pt x="0" y="40379"/>
                    <a:pt x="40379" y="0"/>
                    <a:pt x="90190" y="0"/>
                  </a:cubicBezTo>
                  <a:lnTo>
                    <a:pt x="1713606" y="0"/>
                  </a:lnTo>
                  <a:cubicBezTo>
                    <a:pt x="1763417" y="0"/>
                    <a:pt x="1803796" y="40379"/>
                    <a:pt x="1803796" y="90190"/>
                  </a:cubicBezTo>
                  <a:lnTo>
                    <a:pt x="1803796" y="811708"/>
                  </a:lnTo>
                  <a:cubicBezTo>
                    <a:pt x="1803796" y="861519"/>
                    <a:pt x="1763417" y="901898"/>
                    <a:pt x="1713606" y="901898"/>
                  </a:cubicBezTo>
                  <a:lnTo>
                    <a:pt x="90190" y="901898"/>
                  </a:lnTo>
                  <a:cubicBezTo>
                    <a:pt x="40379" y="901898"/>
                    <a:pt x="0" y="861519"/>
                    <a:pt x="0" y="811708"/>
                  </a:cubicBezTo>
                  <a:lnTo>
                    <a:pt x="0" y="9019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1496" tIns="31496" rIns="31496" bIns="31496" numCol="1" spcCol="1270" anchor="ctr" anchorCtr="0">
              <a:noAutofit/>
            </a:bodyPr>
            <a:lstStyle/>
            <a:p>
              <a:pPr lvl="0" algn="ctr" defTabSz="355600">
                <a:lnSpc>
                  <a:spcPct val="90000"/>
                </a:lnSpc>
                <a:spcBef>
                  <a:spcPct val="0"/>
                </a:spcBef>
                <a:spcAft>
                  <a:spcPct val="35000"/>
                </a:spcAft>
              </a:pPr>
              <a:r>
                <a:rPr lang="es-MX" sz="1400" b="1" kern="1200" dirty="0" smtClean="0">
                  <a:solidFill>
                    <a:sysClr val="windowText" lastClr="000000"/>
                  </a:solidFill>
                  <a:latin typeface="Century Gothic" panose="020B0502020202020204" pitchFamily="34" charset="0"/>
                </a:rPr>
                <a:t>Profesionales:</a:t>
              </a:r>
              <a:endParaRPr lang="es-MX" sz="1400" b="1" kern="1200" dirty="0">
                <a:solidFill>
                  <a:sysClr val="windowText" lastClr="000000"/>
                </a:solidFill>
                <a:latin typeface="Century Gothic" panose="020B0502020202020204" pitchFamily="34" charset="0"/>
              </a:endParaRPr>
            </a:p>
          </p:txBody>
        </p:sp>
        <p:sp>
          <p:nvSpPr>
            <p:cNvPr id="7" name="6 Forma libre"/>
            <p:cNvSpPr/>
            <p:nvPr/>
          </p:nvSpPr>
          <p:spPr>
            <a:xfrm>
              <a:off x="4330898" y="4114563"/>
              <a:ext cx="721518" cy="17753"/>
            </a:xfrm>
            <a:custGeom>
              <a:avLst/>
              <a:gdLst>
                <a:gd name="connsiteX0" fmla="*/ 0 w 721518"/>
                <a:gd name="connsiteY0" fmla="*/ 8876 h 17753"/>
                <a:gd name="connsiteX1" fmla="*/ 721518 w 721518"/>
                <a:gd name="connsiteY1" fmla="*/ 8876 h 17753"/>
              </a:gdLst>
              <a:ahLst/>
              <a:cxnLst>
                <a:cxn ang="0">
                  <a:pos x="connsiteX0" y="connsiteY0"/>
                </a:cxn>
                <a:cxn ang="0">
                  <a:pos x="connsiteX1" y="connsiteY1"/>
                </a:cxn>
              </a:cxnLst>
              <a:rect l="l" t="t" r="r" b="b"/>
              <a:pathLst>
                <a:path w="721518" h="17753">
                  <a:moveTo>
                    <a:pt x="0" y="8876"/>
                  </a:moveTo>
                  <a:lnTo>
                    <a:pt x="721518" y="8876"/>
                  </a:lnTo>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55421" tIns="-9161" rIns="355422" bIns="-9161" numCol="1" spcCol="1270" anchor="ctr" anchorCtr="0">
              <a:noAutofit/>
            </a:bodyPr>
            <a:lstStyle/>
            <a:p>
              <a:pPr lvl="0" algn="ctr" defTabSz="222250">
                <a:lnSpc>
                  <a:spcPct val="90000"/>
                </a:lnSpc>
                <a:spcBef>
                  <a:spcPct val="0"/>
                </a:spcBef>
                <a:spcAft>
                  <a:spcPct val="35000"/>
                </a:spcAft>
              </a:pPr>
              <a:endParaRPr lang="es-MX" sz="1400" kern="1200">
                <a:solidFill>
                  <a:sysClr val="windowText" lastClr="000000"/>
                </a:solidFill>
                <a:latin typeface="Century Gothic" panose="020B0502020202020204" pitchFamily="34" charset="0"/>
              </a:endParaRPr>
            </a:p>
          </p:txBody>
        </p:sp>
        <p:sp>
          <p:nvSpPr>
            <p:cNvPr id="8" name="7 Forma libre"/>
            <p:cNvSpPr/>
            <p:nvPr/>
          </p:nvSpPr>
          <p:spPr>
            <a:xfrm>
              <a:off x="4330900" y="3752864"/>
              <a:ext cx="2525314" cy="593148"/>
            </a:xfrm>
            <a:custGeom>
              <a:avLst/>
              <a:gdLst>
                <a:gd name="connsiteX0" fmla="*/ 0 w 1803796"/>
                <a:gd name="connsiteY0" fmla="*/ 90190 h 901898"/>
                <a:gd name="connsiteX1" fmla="*/ 90190 w 1803796"/>
                <a:gd name="connsiteY1" fmla="*/ 0 h 901898"/>
                <a:gd name="connsiteX2" fmla="*/ 1713606 w 1803796"/>
                <a:gd name="connsiteY2" fmla="*/ 0 h 901898"/>
                <a:gd name="connsiteX3" fmla="*/ 1803796 w 1803796"/>
                <a:gd name="connsiteY3" fmla="*/ 90190 h 901898"/>
                <a:gd name="connsiteX4" fmla="*/ 1803796 w 1803796"/>
                <a:gd name="connsiteY4" fmla="*/ 811708 h 901898"/>
                <a:gd name="connsiteX5" fmla="*/ 1713606 w 1803796"/>
                <a:gd name="connsiteY5" fmla="*/ 901898 h 901898"/>
                <a:gd name="connsiteX6" fmla="*/ 90190 w 1803796"/>
                <a:gd name="connsiteY6" fmla="*/ 901898 h 901898"/>
                <a:gd name="connsiteX7" fmla="*/ 0 w 1803796"/>
                <a:gd name="connsiteY7" fmla="*/ 811708 h 901898"/>
                <a:gd name="connsiteX8" fmla="*/ 0 w 1803796"/>
                <a:gd name="connsiteY8" fmla="*/ 90190 h 90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3796" h="901898">
                  <a:moveTo>
                    <a:pt x="0" y="90190"/>
                  </a:moveTo>
                  <a:cubicBezTo>
                    <a:pt x="0" y="40379"/>
                    <a:pt x="40379" y="0"/>
                    <a:pt x="90190" y="0"/>
                  </a:cubicBezTo>
                  <a:lnTo>
                    <a:pt x="1713606" y="0"/>
                  </a:lnTo>
                  <a:cubicBezTo>
                    <a:pt x="1763417" y="0"/>
                    <a:pt x="1803796" y="40379"/>
                    <a:pt x="1803796" y="90190"/>
                  </a:cubicBezTo>
                  <a:lnTo>
                    <a:pt x="1803796" y="811708"/>
                  </a:lnTo>
                  <a:cubicBezTo>
                    <a:pt x="1803796" y="861519"/>
                    <a:pt x="1763417" y="901898"/>
                    <a:pt x="1713606" y="901898"/>
                  </a:cubicBezTo>
                  <a:lnTo>
                    <a:pt x="90190" y="901898"/>
                  </a:lnTo>
                  <a:cubicBezTo>
                    <a:pt x="40379" y="901898"/>
                    <a:pt x="0" y="861519"/>
                    <a:pt x="0" y="811708"/>
                  </a:cubicBezTo>
                  <a:lnTo>
                    <a:pt x="0" y="9019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1496" tIns="31496" rIns="31496" bIns="31496" numCol="1" spcCol="1270" anchor="ctr" anchorCtr="0">
              <a:noAutofit/>
            </a:bodyPr>
            <a:lstStyle/>
            <a:p>
              <a:pPr lvl="0" algn="ctr" defTabSz="355600">
                <a:lnSpc>
                  <a:spcPct val="90000"/>
                </a:lnSpc>
                <a:spcBef>
                  <a:spcPct val="0"/>
                </a:spcBef>
                <a:spcAft>
                  <a:spcPct val="35000"/>
                </a:spcAft>
              </a:pPr>
              <a:r>
                <a:rPr lang="es-MX" sz="1400" kern="1200" dirty="0" smtClean="0">
                  <a:solidFill>
                    <a:sysClr val="windowText" lastClr="000000"/>
                  </a:solidFill>
                  <a:latin typeface="Century Gothic" panose="020B0502020202020204" pitchFamily="34" charset="0"/>
                </a:rPr>
                <a:t>Diseña planeaciones didácticas , aplicando sus conocimientos pedagógicos y disciplinares para responder a las necesidades del contexto en el marco del plan y programas de estudio de educación básica.</a:t>
              </a:r>
              <a:endParaRPr lang="es-MX" sz="1400" kern="1200" dirty="0">
                <a:solidFill>
                  <a:sysClr val="windowText" lastClr="000000"/>
                </a:solidFill>
                <a:latin typeface="Century Gothic" panose="020B0502020202020204" pitchFamily="34" charset="0"/>
              </a:endParaRPr>
            </a:p>
          </p:txBody>
        </p:sp>
        <p:sp>
          <p:nvSpPr>
            <p:cNvPr id="9" name="8 Forma libre"/>
            <p:cNvSpPr/>
            <p:nvPr/>
          </p:nvSpPr>
          <p:spPr>
            <a:xfrm rot="2413405">
              <a:off x="856671" y="4840578"/>
              <a:ext cx="1579465" cy="26629"/>
            </a:xfrm>
            <a:custGeom>
              <a:avLst/>
              <a:gdLst>
                <a:gd name="connsiteX0" fmla="*/ 0 w 888553"/>
                <a:gd name="connsiteY0" fmla="*/ 8876 h 17753"/>
                <a:gd name="connsiteX1" fmla="*/ 888553 w 888553"/>
                <a:gd name="connsiteY1" fmla="*/ 8876 h 17753"/>
              </a:gdLst>
              <a:ahLst/>
              <a:cxnLst>
                <a:cxn ang="0">
                  <a:pos x="connsiteX0" y="connsiteY0"/>
                </a:cxn>
                <a:cxn ang="0">
                  <a:pos x="connsiteX1" y="connsiteY1"/>
                </a:cxn>
              </a:cxnLst>
              <a:rect l="l" t="t" r="r" b="b"/>
              <a:pathLst>
                <a:path w="888553" h="17753">
                  <a:moveTo>
                    <a:pt x="0" y="8876"/>
                  </a:moveTo>
                  <a:lnTo>
                    <a:pt x="888553" y="8876"/>
                  </a:lnTo>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434763" tIns="-13338" rIns="434762" bIns="-13337" numCol="1" spcCol="1270" anchor="ctr" anchorCtr="0">
              <a:noAutofit/>
            </a:bodyPr>
            <a:lstStyle/>
            <a:p>
              <a:pPr lvl="0" algn="ctr" defTabSz="222250">
                <a:lnSpc>
                  <a:spcPct val="90000"/>
                </a:lnSpc>
                <a:spcBef>
                  <a:spcPct val="0"/>
                </a:spcBef>
                <a:spcAft>
                  <a:spcPct val="35000"/>
                </a:spcAft>
              </a:pPr>
              <a:endParaRPr lang="es-MX" sz="1400" kern="1200">
                <a:solidFill>
                  <a:sysClr val="windowText" lastClr="000000"/>
                </a:solidFill>
                <a:latin typeface="Century Gothic" panose="020B0502020202020204" pitchFamily="34" charset="0"/>
              </a:endParaRPr>
            </a:p>
          </p:txBody>
        </p:sp>
        <p:sp>
          <p:nvSpPr>
            <p:cNvPr id="10" name="9 Forma libre"/>
            <p:cNvSpPr/>
            <p:nvPr/>
          </p:nvSpPr>
          <p:spPr>
            <a:xfrm>
              <a:off x="1779540" y="4975634"/>
              <a:ext cx="1803796" cy="229913"/>
            </a:xfrm>
            <a:custGeom>
              <a:avLst/>
              <a:gdLst>
                <a:gd name="connsiteX0" fmla="*/ 0 w 1803796"/>
                <a:gd name="connsiteY0" fmla="*/ 90190 h 901898"/>
                <a:gd name="connsiteX1" fmla="*/ 90190 w 1803796"/>
                <a:gd name="connsiteY1" fmla="*/ 0 h 901898"/>
                <a:gd name="connsiteX2" fmla="*/ 1713606 w 1803796"/>
                <a:gd name="connsiteY2" fmla="*/ 0 h 901898"/>
                <a:gd name="connsiteX3" fmla="*/ 1803796 w 1803796"/>
                <a:gd name="connsiteY3" fmla="*/ 90190 h 901898"/>
                <a:gd name="connsiteX4" fmla="*/ 1803796 w 1803796"/>
                <a:gd name="connsiteY4" fmla="*/ 811708 h 901898"/>
                <a:gd name="connsiteX5" fmla="*/ 1713606 w 1803796"/>
                <a:gd name="connsiteY5" fmla="*/ 901898 h 901898"/>
                <a:gd name="connsiteX6" fmla="*/ 90190 w 1803796"/>
                <a:gd name="connsiteY6" fmla="*/ 901898 h 901898"/>
                <a:gd name="connsiteX7" fmla="*/ 0 w 1803796"/>
                <a:gd name="connsiteY7" fmla="*/ 811708 h 901898"/>
                <a:gd name="connsiteX8" fmla="*/ 0 w 1803796"/>
                <a:gd name="connsiteY8" fmla="*/ 90190 h 90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3796" h="901898">
                  <a:moveTo>
                    <a:pt x="0" y="90190"/>
                  </a:moveTo>
                  <a:cubicBezTo>
                    <a:pt x="0" y="40379"/>
                    <a:pt x="40379" y="0"/>
                    <a:pt x="90190" y="0"/>
                  </a:cubicBezTo>
                  <a:lnTo>
                    <a:pt x="1713606" y="0"/>
                  </a:lnTo>
                  <a:cubicBezTo>
                    <a:pt x="1763417" y="0"/>
                    <a:pt x="1803796" y="40379"/>
                    <a:pt x="1803796" y="90190"/>
                  </a:cubicBezTo>
                  <a:lnTo>
                    <a:pt x="1803796" y="811708"/>
                  </a:lnTo>
                  <a:cubicBezTo>
                    <a:pt x="1803796" y="861519"/>
                    <a:pt x="1763417" y="901898"/>
                    <a:pt x="1713606" y="901898"/>
                  </a:cubicBezTo>
                  <a:lnTo>
                    <a:pt x="90190" y="901898"/>
                  </a:lnTo>
                  <a:cubicBezTo>
                    <a:pt x="40379" y="901898"/>
                    <a:pt x="0" y="861519"/>
                    <a:pt x="0" y="811708"/>
                  </a:cubicBezTo>
                  <a:lnTo>
                    <a:pt x="0" y="9019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1496" tIns="31496" rIns="31496" bIns="31496" numCol="1" spcCol="1270" anchor="ctr" anchorCtr="0">
              <a:noAutofit/>
            </a:bodyPr>
            <a:lstStyle/>
            <a:p>
              <a:pPr lvl="0" algn="ctr" defTabSz="355600">
                <a:lnSpc>
                  <a:spcPct val="90000"/>
                </a:lnSpc>
                <a:spcBef>
                  <a:spcPct val="0"/>
                </a:spcBef>
                <a:spcAft>
                  <a:spcPct val="35000"/>
                </a:spcAft>
              </a:pPr>
              <a:r>
                <a:rPr lang="es-MX" sz="1400" b="1" kern="1200" dirty="0" smtClean="0">
                  <a:solidFill>
                    <a:sysClr val="windowText" lastClr="000000"/>
                  </a:solidFill>
                  <a:latin typeface="Century Gothic" panose="020B0502020202020204" pitchFamily="34" charset="0"/>
                </a:rPr>
                <a:t>Unidad II</a:t>
              </a:r>
              <a:endParaRPr lang="es-MX" sz="1400" b="1" kern="1200" dirty="0">
                <a:solidFill>
                  <a:sysClr val="windowText" lastClr="000000"/>
                </a:solidFill>
                <a:latin typeface="Century Gothic" panose="020B0502020202020204" pitchFamily="34" charset="0"/>
              </a:endParaRPr>
            </a:p>
          </p:txBody>
        </p:sp>
        <p:sp>
          <p:nvSpPr>
            <p:cNvPr id="11" name="10 Forma libre"/>
            <p:cNvSpPr/>
            <p:nvPr/>
          </p:nvSpPr>
          <p:spPr>
            <a:xfrm>
              <a:off x="4286387" y="5005045"/>
              <a:ext cx="721518" cy="17753"/>
            </a:xfrm>
            <a:custGeom>
              <a:avLst/>
              <a:gdLst>
                <a:gd name="connsiteX0" fmla="*/ 0 w 721518"/>
                <a:gd name="connsiteY0" fmla="*/ 8876 h 17753"/>
                <a:gd name="connsiteX1" fmla="*/ 721518 w 721518"/>
                <a:gd name="connsiteY1" fmla="*/ 8876 h 17753"/>
              </a:gdLst>
              <a:ahLst/>
              <a:cxnLst>
                <a:cxn ang="0">
                  <a:pos x="connsiteX0" y="connsiteY0"/>
                </a:cxn>
                <a:cxn ang="0">
                  <a:pos x="connsiteX1" y="connsiteY1"/>
                </a:cxn>
              </a:cxnLst>
              <a:rect l="l" t="t" r="r" b="b"/>
              <a:pathLst>
                <a:path w="721518" h="17753">
                  <a:moveTo>
                    <a:pt x="0" y="8876"/>
                  </a:moveTo>
                  <a:lnTo>
                    <a:pt x="721518" y="8876"/>
                  </a:lnTo>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55421" tIns="-9161" rIns="355422" bIns="-9161" numCol="1" spcCol="1270" anchor="ctr" anchorCtr="0">
              <a:noAutofit/>
            </a:bodyPr>
            <a:lstStyle/>
            <a:p>
              <a:pPr lvl="0" algn="ctr" defTabSz="222250">
                <a:lnSpc>
                  <a:spcPct val="90000"/>
                </a:lnSpc>
                <a:spcBef>
                  <a:spcPct val="0"/>
                </a:spcBef>
                <a:spcAft>
                  <a:spcPct val="35000"/>
                </a:spcAft>
              </a:pPr>
              <a:endParaRPr lang="es-MX" sz="1400" kern="1200">
                <a:solidFill>
                  <a:sysClr val="windowText" lastClr="000000"/>
                </a:solidFill>
                <a:latin typeface="Century Gothic" panose="020B0502020202020204" pitchFamily="34" charset="0"/>
              </a:endParaRPr>
            </a:p>
          </p:txBody>
        </p:sp>
        <p:sp>
          <p:nvSpPr>
            <p:cNvPr id="12" name="11 Forma libre"/>
            <p:cNvSpPr/>
            <p:nvPr/>
          </p:nvSpPr>
          <p:spPr>
            <a:xfrm>
              <a:off x="4330900" y="4786891"/>
              <a:ext cx="2525314" cy="565905"/>
            </a:xfrm>
            <a:custGeom>
              <a:avLst/>
              <a:gdLst>
                <a:gd name="connsiteX0" fmla="*/ 0 w 1803796"/>
                <a:gd name="connsiteY0" fmla="*/ 90190 h 901898"/>
                <a:gd name="connsiteX1" fmla="*/ 90190 w 1803796"/>
                <a:gd name="connsiteY1" fmla="*/ 0 h 901898"/>
                <a:gd name="connsiteX2" fmla="*/ 1713606 w 1803796"/>
                <a:gd name="connsiteY2" fmla="*/ 0 h 901898"/>
                <a:gd name="connsiteX3" fmla="*/ 1803796 w 1803796"/>
                <a:gd name="connsiteY3" fmla="*/ 90190 h 901898"/>
                <a:gd name="connsiteX4" fmla="*/ 1803796 w 1803796"/>
                <a:gd name="connsiteY4" fmla="*/ 811708 h 901898"/>
                <a:gd name="connsiteX5" fmla="*/ 1713606 w 1803796"/>
                <a:gd name="connsiteY5" fmla="*/ 901898 h 901898"/>
                <a:gd name="connsiteX6" fmla="*/ 90190 w 1803796"/>
                <a:gd name="connsiteY6" fmla="*/ 901898 h 901898"/>
                <a:gd name="connsiteX7" fmla="*/ 0 w 1803796"/>
                <a:gd name="connsiteY7" fmla="*/ 811708 h 901898"/>
                <a:gd name="connsiteX8" fmla="*/ 0 w 1803796"/>
                <a:gd name="connsiteY8" fmla="*/ 90190 h 901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3796" h="901898">
                  <a:moveTo>
                    <a:pt x="0" y="90190"/>
                  </a:moveTo>
                  <a:cubicBezTo>
                    <a:pt x="0" y="40379"/>
                    <a:pt x="40379" y="0"/>
                    <a:pt x="90190" y="0"/>
                  </a:cubicBezTo>
                  <a:lnTo>
                    <a:pt x="1713606" y="0"/>
                  </a:lnTo>
                  <a:cubicBezTo>
                    <a:pt x="1763417" y="0"/>
                    <a:pt x="1803796" y="40379"/>
                    <a:pt x="1803796" y="90190"/>
                  </a:cubicBezTo>
                  <a:lnTo>
                    <a:pt x="1803796" y="811708"/>
                  </a:lnTo>
                  <a:cubicBezTo>
                    <a:pt x="1803796" y="861519"/>
                    <a:pt x="1763417" y="901898"/>
                    <a:pt x="1713606" y="901898"/>
                  </a:cubicBezTo>
                  <a:lnTo>
                    <a:pt x="90190" y="901898"/>
                  </a:lnTo>
                  <a:cubicBezTo>
                    <a:pt x="40379" y="901898"/>
                    <a:pt x="0" y="861519"/>
                    <a:pt x="0" y="811708"/>
                  </a:cubicBezTo>
                  <a:lnTo>
                    <a:pt x="0" y="9019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1496" tIns="31496" rIns="31496" bIns="31496" numCol="1" spcCol="1270" anchor="ctr" anchorCtr="0">
              <a:noAutofit/>
            </a:bodyPr>
            <a:lstStyle/>
            <a:p>
              <a:pPr algn="ctr" defTabSz="355600">
                <a:lnSpc>
                  <a:spcPct val="90000"/>
                </a:lnSpc>
                <a:spcBef>
                  <a:spcPct val="0"/>
                </a:spcBef>
                <a:spcAft>
                  <a:spcPct val="35000"/>
                </a:spcAft>
              </a:pPr>
              <a:r>
                <a:rPr lang="es-MX" sz="1400" kern="1200" dirty="0" smtClean="0">
                  <a:solidFill>
                    <a:sysClr val="windowText" lastClr="000000"/>
                  </a:solidFill>
                  <a:latin typeface="Century Gothic" panose="020B0502020202020204" pitchFamily="34" charset="0"/>
                </a:rPr>
                <a:t> </a:t>
              </a:r>
              <a:r>
                <a:rPr lang="es-MX" sz="1400" dirty="0">
                  <a:solidFill>
                    <a:sysClr val="windowText" lastClr="000000"/>
                  </a:solidFill>
                  <a:latin typeface="Century Gothic" panose="020B0502020202020204" pitchFamily="34" charset="0"/>
                </a:rPr>
                <a:t>Realiza actividades lúdicas que estimulen las habilidades motrices de los niños a través de una base motriz adecuada a su edad, grado de desarrollo corporal y motor. </a:t>
              </a:r>
            </a:p>
          </p:txBody>
        </p:sp>
      </p:grpSp>
      <p:sp>
        <p:nvSpPr>
          <p:cNvPr id="14" name="13 Forma libre"/>
          <p:cNvSpPr/>
          <p:nvPr/>
        </p:nvSpPr>
        <p:spPr>
          <a:xfrm flipV="1">
            <a:off x="3613882" y="2164529"/>
            <a:ext cx="751110" cy="97731"/>
          </a:xfrm>
          <a:custGeom>
            <a:avLst/>
            <a:gdLst>
              <a:gd name="connsiteX0" fmla="*/ 0 w 888553"/>
              <a:gd name="connsiteY0" fmla="*/ 8876 h 17753"/>
              <a:gd name="connsiteX1" fmla="*/ 888553 w 888553"/>
              <a:gd name="connsiteY1" fmla="*/ 8876 h 17753"/>
            </a:gdLst>
            <a:ahLst/>
            <a:cxnLst>
              <a:cxn ang="0">
                <a:pos x="connsiteX0" y="connsiteY0"/>
              </a:cxn>
              <a:cxn ang="0">
                <a:pos x="connsiteX1" y="connsiteY1"/>
              </a:cxn>
            </a:cxnLst>
            <a:rect l="l" t="t" r="r" b="b"/>
            <a:pathLst>
              <a:path w="888553" h="17753">
                <a:moveTo>
                  <a:pt x="0" y="8876"/>
                </a:moveTo>
                <a:lnTo>
                  <a:pt x="888553" y="887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434762" tIns="-13337" rIns="434763" bIns="-13338" numCol="1" spcCol="1270" anchor="ctr" anchorCtr="0">
            <a:noAutofit/>
          </a:bodyPr>
          <a:lstStyle/>
          <a:p>
            <a:pPr lvl="0" algn="ctr" defTabSz="222250">
              <a:lnSpc>
                <a:spcPct val="90000"/>
              </a:lnSpc>
              <a:spcBef>
                <a:spcPct val="0"/>
              </a:spcBef>
              <a:spcAft>
                <a:spcPct val="35000"/>
              </a:spcAft>
            </a:pPr>
            <a:endParaRPr lang="es-MX" sz="1600" kern="1200">
              <a:solidFill>
                <a:sysClr val="windowText" lastClr="000000"/>
              </a:solidFill>
            </a:endParaRPr>
          </a:p>
        </p:txBody>
      </p:sp>
      <p:sp>
        <p:nvSpPr>
          <p:cNvPr id="15" name="14 Forma libre"/>
          <p:cNvSpPr/>
          <p:nvPr/>
        </p:nvSpPr>
        <p:spPr>
          <a:xfrm flipV="1">
            <a:off x="3686002" y="6562501"/>
            <a:ext cx="751110" cy="97731"/>
          </a:xfrm>
          <a:custGeom>
            <a:avLst/>
            <a:gdLst>
              <a:gd name="connsiteX0" fmla="*/ 0 w 888553"/>
              <a:gd name="connsiteY0" fmla="*/ 8876 h 17753"/>
              <a:gd name="connsiteX1" fmla="*/ 888553 w 888553"/>
              <a:gd name="connsiteY1" fmla="*/ 8876 h 17753"/>
            </a:gdLst>
            <a:ahLst/>
            <a:cxnLst>
              <a:cxn ang="0">
                <a:pos x="connsiteX0" y="connsiteY0"/>
              </a:cxn>
              <a:cxn ang="0">
                <a:pos x="connsiteX1" y="connsiteY1"/>
              </a:cxn>
            </a:cxnLst>
            <a:rect l="l" t="t" r="r" b="b"/>
            <a:pathLst>
              <a:path w="888553" h="17753">
                <a:moveTo>
                  <a:pt x="0" y="8876"/>
                </a:moveTo>
                <a:lnTo>
                  <a:pt x="888553" y="887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434762" tIns="-13337" rIns="434763" bIns="-13338" numCol="1" spcCol="1270" anchor="ctr" anchorCtr="0">
            <a:noAutofit/>
          </a:bodyPr>
          <a:lstStyle/>
          <a:p>
            <a:pPr lvl="0" algn="ctr" defTabSz="222250">
              <a:lnSpc>
                <a:spcPct val="90000"/>
              </a:lnSpc>
              <a:spcBef>
                <a:spcPct val="0"/>
              </a:spcBef>
              <a:spcAft>
                <a:spcPct val="35000"/>
              </a:spcAft>
            </a:pPr>
            <a:endParaRPr lang="es-MX" sz="1600" kern="1200">
              <a:solidFill>
                <a:sysClr val="windowText" lastClr="000000"/>
              </a:solidFill>
            </a:endParaRPr>
          </a:p>
        </p:txBody>
      </p:sp>
    </p:spTree>
    <p:extLst>
      <p:ext uri="{BB962C8B-B14F-4D97-AF65-F5344CB8AC3E}">
        <p14:creationId xmlns:p14="http://schemas.microsoft.com/office/powerpoint/2010/main" val="26139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8" y="-41818"/>
            <a:ext cx="6885384" cy="9185817"/>
          </a:xfrm>
          <a:prstGeom prst="rect">
            <a:avLst/>
          </a:prstGeom>
        </p:spPr>
      </p:pic>
      <p:graphicFrame>
        <p:nvGraphicFramePr>
          <p:cNvPr id="3" name="2 Tabla"/>
          <p:cNvGraphicFramePr>
            <a:graphicFrameLocks noGrp="1"/>
          </p:cNvGraphicFramePr>
          <p:nvPr>
            <p:extLst>
              <p:ext uri="{D42A27DB-BD31-4B8C-83A1-F6EECF244321}">
                <p14:modId xmlns:p14="http://schemas.microsoft.com/office/powerpoint/2010/main" val="1720144229"/>
              </p:ext>
            </p:extLst>
          </p:nvPr>
        </p:nvGraphicFramePr>
        <p:xfrm>
          <a:off x="692696" y="712534"/>
          <a:ext cx="5454605" cy="7616328"/>
        </p:xfrm>
        <a:graphic>
          <a:graphicData uri="http://schemas.openxmlformats.org/drawingml/2006/table">
            <a:tbl>
              <a:tblPr/>
              <a:tblGrid>
                <a:gridCol w="2082786"/>
                <a:gridCol w="2096975"/>
                <a:gridCol w="1274844"/>
              </a:tblGrid>
              <a:tr h="2448271">
                <a:tc rowSpan="2">
                  <a:txBody>
                    <a:bodyPr/>
                    <a:lstStyle/>
                    <a:p>
                      <a:pPr algn="ctr">
                        <a:lnSpc>
                          <a:spcPct val="115000"/>
                        </a:lnSpc>
                        <a:spcAft>
                          <a:spcPts val="1000"/>
                        </a:spcAft>
                      </a:pPr>
                      <a:r>
                        <a:rPr lang="es-MX" sz="1200" b="1" dirty="0">
                          <a:effectLst/>
                          <a:latin typeface="Maiandra GD" panose="020E0502030308020204" pitchFamily="34" charset="0"/>
                          <a:ea typeface="Calibri"/>
                          <a:cs typeface="Times New Roman"/>
                        </a:rPr>
                        <a:t/>
                      </a:r>
                      <a:br>
                        <a:rPr lang="es-MX" sz="1200" b="1" dirty="0">
                          <a:effectLst/>
                          <a:latin typeface="Maiandra GD" panose="020E0502030308020204" pitchFamily="34" charset="0"/>
                          <a:ea typeface="Calibri"/>
                          <a:cs typeface="Times New Roman"/>
                        </a:rPr>
                      </a:b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b="1" dirty="0">
                          <a:effectLst/>
                          <a:latin typeface="Maiandra GD" panose="020E0502030308020204" pitchFamily="34" charset="0"/>
                          <a:ea typeface="Calibri"/>
                          <a:cs typeface="Times New Roman"/>
                        </a:rPr>
                        <a:t>TEMÁTICA</a:t>
                      </a:r>
                      <a:r>
                        <a:rPr lang="es-MX" sz="1200" dirty="0">
                          <a:effectLst/>
                          <a:latin typeface="Maiandra GD" panose="020E0502030308020204" pitchFamily="34" charset="0"/>
                          <a:ea typeface="Calibri"/>
                          <a:cs typeface="Times New Roman"/>
                        </a:rPr>
                        <a:t>: </a:t>
                      </a:r>
                      <a:r>
                        <a:rPr lang="es-MX" sz="1200" dirty="0" smtClean="0">
                          <a:effectLst/>
                          <a:latin typeface="Maiandra GD" panose="020E0502030308020204" pitchFamily="34" charset="0"/>
                          <a:ea typeface="Calibri"/>
                          <a:cs typeface="Times New Roman"/>
                        </a:rPr>
                        <a:t>OFICIOS</a:t>
                      </a:r>
                      <a:r>
                        <a:rPr lang="es-MX" sz="1200" baseline="0" dirty="0" smtClean="0">
                          <a:effectLst/>
                          <a:latin typeface="Maiandra GD" panose="020E0502030308020204" pitchFamily="34" charset="0"/>
                          <a:ea typeface="Calibri"/>
                          <a:cs typeface="Times New Roman"/>
                        </a:rPr>
                        <a:t> Y PROFESIONES</a:t>
                      </a: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dirty="0">
                          <a:effectLst/>
                          <a:latin typeface="Maiandra GD" panose="020E0502030308020204" pitchFamily="34" charset="0"/>
                          <a:ea typeface="Calibri"/>
                          <a:cs typeface="Times New Roman"/>
                        </a:rPr>
                        <a:t>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99"/>
                    </a:solidFill>
                  </a:tcPr>
                </a:tc>
                <a:tc>
                  <a:txBody>
                    <a:bodyPr/>
                    <a:lstStyle/>
                    <a:p>
                      <a:pPr algn="ctr">
                        <a:lnSpc>
                          <a:spcPct val="115000"/>
                        </a:lnSpc>
                        <a:spcAft>
                          <a:spcPts val="1000"/>
                        </a:spcAft>
                      </a:pPr>
                      <a:r>
                        <a:rPr lang="es-MX" sz="1200" b="1" dirty="0">
                          <a:effectLst/>
                          <a:latin typeface="Maiandra GD" panose="020E0502030308020204" pitchFamily="34" charset="0"/>
                          <a:ea typeface="Calibri"/>
                          <a:cs typeface="Times New Roman"/>
                        </a:rPr>
                        <a:t>Campo de Formación Académica:</a:t>
                      </a: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dirty="0">
                          <a:effectLst/>
                          <a:latin typeface="Maiandra GD" panose="020E0502030308020204" pitchFamily="34" charset="0"/>
                          <a:ea typeface="Calibri"/>
                          <a:cs typeface="Times New Roman"/>
                        </a:rPr>
                        <a:t>EXPLORACIÓN Y COMPRENSIÓN DEL MUNDO NATURAL Y SOCIAL</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gn="ctr">
                        <a:lnSpc>
                          <a:spcPct val="115000"/>
                        </a:lnSpc>
                        <a:spcAft>
                          <a:spcPts val="1000"/>
                        </a:spcAft>
                      </a:pPr>
                      <a:r>
                        <a:rPr lang="es-MX" sz="1200" dirty="0">
                          <a:effectLst/>
                          <a:latin typeface="Maiandra GD" panose="020E0502030308020204" pitchFamily="34" charset="0"/>
                          <a:ea typeface="Calibri"/>
                          <a:cs typeface="Times New Roman"/>
                        </a:rPr>
                        <a:t> </a:t>
                      </a:r>
                    </a:p>
                    <a:p>
                      <a:pPr algn="ctr">
                        <a:lnSpc>
                          <a:spcPct val="115000"/>
                        </a:lnSpc>
                        <a:spcAft>
                          <a:spcPts val="1000"/>
                        </a:spcAft>
                      </a:pPr>
                      <a:r>
                        <a:rPr lang="es-MX" sz="1200" b="1" dirty="0">
                          <a:effectLst/>
                          <a:latin typeface="Maiandra GD" panose="020E0502030308020204" pitchFamily="34" charset="0"/>
                          <a:ea typeface="Calibri"/>
                          <a:cs typeface="Times New Roman"/>
                        </a:rPr>
                        <a:t>Grado: </a:t>
                      </a:r>
                      <a:br>
                        <a:rPr lang="es-MX" sz="1200" b="1" dirty="0">
                          <a:effectLst/>
                          <a:latin typeface="Maiandra GD" panose="020E0502030308020204" pitchFamily="34" charset="0"/>
                          <a:ea typeface="Calibri"/>
                          <a:cs typeface="Times New Roman"/>
                        </a:rPr>
                      </a:br>
                      <a:r>
                        <a:rPr lang="es-MX" sz="1200" dirty="0">
                          <a:effectLst/>
                          <a:latin typeface="Maiandra GD" panose="020E0502030308020204" pitchFamily="34" charset="0"/>
                          <a:ea typeface="Calibri"/>
                          <a:cs typeface="Times New Roman"/>
                        </a:rPr>
                        <a:t> 3 “B”</a:t>
                      </a:r>
                      <a:br>
                        <a:rPr lang="es-MX" sz="1200" dirty="0">
                          <a:effectLst/>
                          <a:latin typeface="Maiandra GD" panose="020E0502030308020204" pitchFamily="34" charset="0"/>
                          <a:ea typeface="Calibri"/>
                          <a:cs typeface="Times New Roman"/>
                        </a:rPr>
                      </a:b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b="1" dirty="0">
                          <a:effectLst/>
                          <a:latin typeface="Maiandra GD" panose="020E0502030308020204" pitchFamily="34" charset="0"/>
                          <a:ea typeface="Calibri"/>
                          <a:cs typeface="Times New Roman"/>
                        </a:rPr>
                        <a:t>Total de alumnos:</a:t>
                      </a:r>
                      <a:r>
                        <a:rPr lang="es-MX" sz="1200" dirty="0">
                          <a:effectLst/>
                          <a:latin typeface="Maiandra GD" panose="020E0502030308020204" pitchFamily="34" charset="0"/>
                          <a:ea typeface="Calibri"/>
                          <a:cs typeface="Times New Roman"/>
                        </a:rPr>
                        <a:t> </a:t>
                      </a:r>
                      <a:br>
                        <a:rPr lang="es-MX" sz="1200" dirty="0">
                          <a:effectLst/>
                          <a:latin typeface="Maiandra GD" panose="020E0502030308020204" pitchFamily="34" charset="0"/>
                          <a:ea typeface="Calibri"/>
                          <a:cs typeface="Times New Roman"/>
                        </a:rPr>
                      </a:br>
                      <a:r>
                        <a:rPr lang="es-MX" sz="1200" dirty="0" smtClean="0">
                          <a:effectLst/>
                          <a:latin typeface="Maiandra GD" panose="020E0502030308020204" pitchFamily="34" charset="0"/>
                          <a:ea typeface="Calibri"/>
                          <a:cs typeface="Times New Roman"/>
                        </a:rPr>
                        <a:t>29</a:t>
                      </a:r>
                      <a:br>
                        <a:rPr lang="es-MX" sz="1200" dirty="0" smtClean="0">
                          <a:effectLst/>
                          <a:latin typeface="Maiandra GD" panose="020E0502030308020204" pitchFamily="34" charset="0"/>
                          <a:ea typeface="Calibri"/>
                          <a:cs typeface="Times New Roman"/>
                        </a:rPr>
                      </a:br>
                      <a:r>
                        <a:rPr lang="es-MX" sz="1200" dirty="0" smtClean="0">
                          <a:effectLst/>
                          <a:latin typeface="Maiandra GD" panose="020E0502030308020204" pitchFamily="34" charset="0"/>
                          <a:ea typeface="Calibri"/>
                          <a:cs typeface="Times New Roman"/>
                        </a:rPr>
                        <a:t/>
                      </a:r>
                      <a:br>
                        <a:rPr lang="es-MX" sz="1200" dirty="0" smtClean="0">
                          <a:effectLst/>
                          <a:latin typeface="Maiandra GD" panose="020E0502030308020204" pitchFamily="34" charset="0"/>
                          <a:ea typeface="Calibri"/>
                          <a:cs typeface="Times New Roman"/>
                        </a:rPr>
                      </a:br>
                      <a:r>
                        <a:rPr lang="es-MX" sz="1200" dirty="0" smtClean="0">
                          <a:effectLst/>
                          <a:latin typeface="Maiandra GD" panose="020E0502030308020204" pitchFamily="34" charset="0"/>
                          <a:ea typeface="Calibri"/>
                          <a:cs typeface="Times New Roman"/>
                        </a:rPr>
                        <a:t>Niñas:</a:t>
                      </a:r>
                      <a:r>
                        <a:rPr lang="es-MX" sz="1200" baseline="0" dirty="0" smtClean="0">
                          <a:effectLst/>
                          <a:latin typeface="Maiandra GD" panose="020E0502030308020204" pitchFamily="34" charset="0"/>
                          <a:ea typeface="Calibri"/>
                          <a:cs typeface="Times New Roman"/>
                        </a:rPr>
                        <a:t>15   </a:t>
                      </a:r>
                      <a:br>
                        <a:rPr lang="es-MX" sz="1200" baseline="0" dirty="0" smtClean="0">
                          <a:effectLst/>
                          <a:latin typeface="Maiandra GD" panose="020E0502030308020204" pitchFamily="34" charset="0"/>
                          <a:ea typeface="Calibri"/>
                          <a:cs typeface="Times New Roman"/>
                        </a:rPr>
                      </a:br>
                      <a:r>
                        <a:rPr lang="es-MX" sz="1200" baseline="0" dirty="0" smtClean="0">
                          <a:effectLst/>
                          <a:latin typeface="Maiandra GD" panose="020E0502030308020204" pitchFamily="34" charset="0"/>
                          <a:ea typeface="Calibri"/>
                          <a:cs typeface="Times New Roman"/>
                        </a:rPr>
                        <a:t>Niños: 14</a:t>
                      </a: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dirty="0">
                          <a:effectLst/>
                          <a:latin typeface="Maiandra GD" panose="020E0502030308020204" pitchFamily="34" charset="0"/>
                          <a:ea typeface="Calibri"/>
                          <a:cs typeface="Times New Roman"/>
                        </a:rPr>
                        <a:t>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FF"/>
                    </a:solidFill>
                  </a:tcPr>
                </a:tc>
              </a:tr>
              <a:tr h="2097543">
                <a:tc vMerge="1">
                  <a:txBody>
                    <a:bodyPr/>
                    <a:lstStyle/>
                    <a:p>
                      <a:endParaRPr lang="es-MX"/>
                    </a:p>
                  </a:txBody>
                  <a:tcPr/>
                </a:tc>
                <a:tc gridSpan="2">
                  <a:txBody>
                    <a:bodyPr/>
                    <a:lstStyle/>
                    <a:p>
                      <a:pPr algn="ctr">
                        <a:lnSpc>
                          <a:spcPct val="115000"/>
                        </a:lnSpc>
                        <a:spcAft>
                          <a:spcPts val="1000"/>
                        </a:spcAft>
                      </a:pPr>
                      <a:r>
                        <a:rPr lang="es-MX" sz="1200" b="1" dirty="0" smtClean="0">
                          <a:effectLst/>
                          <a:latin typeface="Maiandra GD" panose="020E0502030308020204" pitchFamily="34" charset="0"/>
                          <a:ea typeface="Calibri"/>
                          <a:cs typeface="Times New Roman"/>
                        </a:rPr>
                        <a:t>Materiales</a:t>
                      </a:r>
                      <a:r>
                        <a:rPr lang="es-MX" sz="1200" b="1" baseline="0" dirty="0" smtClean="0">
                          <a:effectLst/>
                          <a:latin typeface="Maiandra GD" panose="020E0502030308020204" pitchFamily="34" charset="0"/>
                          <a:ea typeface="Calibri"/>
                          <a:cs typeface="Times New Roman"/>
                        </a:rPr>
                        <a:t> de </a:t>
                      </a:r>
                      <a:r>
                        <a:rPr lang="es-MX" sz="1200" b="1" baseline="0" dirty="0" smtClean="0">
                          <a:effectLst/>
                          <a:latin typeface="Maiandra GD" panose="020E0502030308020204" pitchFamily="34" charset="0"/>
                          <a:ea typeface="Calibri"/>
                          <a:cs typeface="Times New Roman"/>
                        </a:rPr>
                        <a:t>ambientación:</a:t>
                      </a:r>
                      <a:endParaRPr lang="es-MX" sz="1200" b="1" baseline="0" dirty="0" smtClean="0">
                        <a:effectLst/>
                        <a:latin typeface="Maiandra GD" panose="020E0502030308020204" pitchFamily="34" charset="0"/>
                        <a:ea typeface="Calibri"/>
                        <a:cs typeface="Times New Roman"/>
                      </a:endParaRPr>
                    </a:p>
                    <a:p>
                      <a:pPr algn="ctr">
                        <a:lnSpc>
                          <a:spcPct val="115000"/>
                        </a:lnSpc>
                        <a:spcAft>
                          <a:spcPts val="1000"/>
                        </a:spcAft>
                      </a:pPr>
                      <a:r>
                        <a:rPr lang="es-MX" sz="1200" b="0" baseline="0" dirty="0" smtClean="0">
                          <a:effectLst/>
                          <a:latin typeface="Maiandra GD" panose="020E0502030308020204" pitchFamily="34" charset="0"/>
                          <a:ea typeface="Calibri"/>
                          <a:cs typeface="Times New Roman"/>
                        </a:rPr>
                        <a:t>Cascos de bomberos elaborados con </a:t>
                      </a:r>
                      <a:r>
                        <a:rPr lang="es-MX" sz="1200" b="0" baseline="0" dirty="0" err="1" smtClean="0">
                          <a:effectLst/>
                          <a:latin typeface="Maiandra GD" panose="020E0502030308020204" pitchFamily="34" charset="0"/>
                          <a:ea typeface="Calibri"/>
                          <a:cs typeface="Times New Roman"/>
                        </a:rPr>
                        <a:t>foami</a:t>
                      </a:r>
                      <a:r>
                        <a:rPr lang="es-MX" sz="1200" b="0" baseline="0" dirty="0" smtClean="0">
                          <a:effectLst/>
                          <a:latin typeface="Maiandra GD" panose="020E0502030308020204" pitchFamily="34" charset="0"/>
                          <a:ea typeface="Calibri"/>
                          <a:cs typeface="Times New Roman"/>
                        </a:rPr>
                        <a:t> que se encargará de tarea.</a:t>
                      </a:r>
                      <a:br>
                        <a:rPr lang="es-MX" sz="1200" b="0" baseline="0" dirty="0" smtClean="0">
                          <a:effectLst/>
                          <a:latin typeface="Maiandra GD" panose="020E0502030308020204" pitchFamily="34" charset="0"/>
                          <a:ea typeface="Calibri"/>
                          <a:cs typeface="Times New Roman"/>
                        </a:rPr>
                      </a:br>
                      <a:r>
                        <a:rPr lang="es-MX" sz="1200" b="0" baseline="0" dirty="0" smtClean="0">
                          <a:effectLst/>
                          <a:latin typeface="Maiandra GD" panose="020E0502030308020204" pitchFamily="34" charset="0"/>
                          <a:ea typeface="Calibri"/>
                          <a:cs typeface="Times New Roman"/>
                        </a:rPr>
                        <a:t>Camión de bomberos elaborado con cartón </a:t>
                      </a:r>
                      <a:r>
                        <a:rPr lang="es-MX" sz="1200" b="0" baseline="0" dirty="0" smtClean="0">
                          <a:effectLst/>
                          <a:latin typeface="Maiandra GD" panose="020E0502030308020204" pitchFamily="34" charset="0"/>
                          <a:ea typeface="Calibri"/>
                          <a:cs typeface="Times New Roman"/>
                        </a:rPr>
                        <a:t>reciclado</a:t>
                      </a:r>
                      <a:r>
                        <a:rPr lang="es-MX" sz="1200" b="0" baseline="0" dirty="0">
                          <a:effectLst/>
                          <a:latin typeface="Maiandra GD" panose="020E0502030308020204" pitchFamily="34" charset="0"/>
                          <a:ea typeface="Calibri"/>
                          <a:cs typeface="Times New Roman"/>
                        </a:rPr>
                        <a:t/>
                      </a:r>
                      <a:br>
                        <a:rPr lang="es-MX" sz="1200" b="0" baseline="0" dirty="0">
                          <a:effectLst/>
                          <a:latin typeface="Maiandra GD" panose="020E0502030308020204" pitchFamily="34" charset="0"/>
                          <a:ea typeface="Calibri"/>
                          <a:cs typeface="Times New Roman"/>
                        </a:rPr>
                      </a:br>
                      <a:r>
                        <a:rPr lang="es-MX" sz="1200" b="0" baseline="0" dirty="0" smtClean="0">
                          <a:effectLst/>
                          <a:latin typeface="Maiandra GD" panose="020E0502030308020204" pitchFamily="34" charset="0"/>
                          <a:ea typeface="Calibri"/>
                          <a:cs typeface="Times New Roman"/>
                        </a:rPr>
                        <a:t>Incentivos (Una “placa” de </a:t>
                      </a:r>
                      <a:r>
                        <a:rPr lang="es-MX" sz="1200" b="0" baseline="0" dirty="0" err="1" smtClean="0">
                          <a:effectLst/>
                          <a:latin typeface="Maiandra GD" panose="020E0502030308020204" pitchFamily="34" charset="0"/>
                          <a:ea typeface="Calibri"/>
                          <a:cs typeface="Times New Roman"/>
                        </a:rPr>
                        <a:t>foami</a:t>
                      </a:r>
                      <a:r>
                        <a:rPr lang="es-MX" sz="1200" b="0" baseline="0" dirty="0" smtClean="0">
                          <a:effectLst/>
                          <a:latin typeface="Maiandra GD" panose="020E0502030308020204" pitchFamily="34" charset="0"/>
                          <a:ea typeface="Calibri"/>
                          <a:cs typeface="Times New Roman"/>
                        </a:rPr>
                        <a:t> dorado y una moneda de chocolate.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hMerge="1">
                  <a:txBody>
                    <a:bodyPr/>
                    <a:lstStyle/>
                    <a:p>
                      <a:endParaRPr lang="es-MX"/>
                    </a:p>
                  </a:txBody>
                  <a:tcPr/>
                </a:tc>
              </a:tr>
              <a:tr h="2703407">
                <a:tc gridSpan="3">
                  <a:txBody>
                    <a:bodyPr/>
                    <a:lstStyle/>
                    <a:p>
                      <a:pPr>
                        <a:lnSpc>
                          <a:spcPct val="115000"/>
                        </a:lnSpc>
                        <a:spcAft>
                          <a:spcPts val="1000"/>
                        </a:spcAft>
                      </a:pPr>
                      <a:r>
                        <a:rPr lang="es-MX" sz="1200" b="1" dirty="0">
                          <a:effectLst/>
                          <a:latin typeface="Maiandra GD" panose="020E0502030308020204" pitchFamily="34" charset="0"/>
                          <a:ea typeface="Calibri"/>
                          <a:cs typeface="Times New Roman"/>
                        </a:rPr>
                        <a:t> </a:t>
                      </a:r>
                      <a:endParaRPr lang="es-MX" sz="1200" dirty="0">
                        <a:effectLst/>
                        <a:latin typeface="Maiandra GD" panose="020E0502030308020204" pitchFamily="34" charset="0"/>
                        <a:ea typeface="Calibri"/>
                        <a:cs typeface="Times New Roman"/>
                      </a:endParaRPr>
                    </a:p>
                    <a:p>
                      <a:pPr algn="ctr">
                        <a:lnSpc>
                          <a:spcPct val="115000"/>
                        </a:lnSpc>
                        <a:spcAft>
                          <a:spcPts val="1000"/>
                        </a:spcAft>
                      </a:pPr>
                      <a:r>
                        <a:rPr lang="es-MX" sz="1200" b="1" dirty="0" smtClean="0">
                          <a:effectLst/>
                          <a:latin typeface="Maiandra GD" panose="020E0502030308020204" pitchFamily="34" charset="0"/>
                          <a:ea typeface="Calibri"/>
                          <a:cs typeface="Times New Roman"/>
                        </a:rPr>
                        <a:t/>
                      </a:r>
                      <a:br>
                        <a:rPr lang="es-MX" sz="1200" b="1" dirty="0" smtClean="0">
                          <a:effectLst/>
                          <a:latin typeface="Maiandra GD" panose="020E0502030308020204" pitchFamily="34" charset="0"/>
                          <a:ea typeface="Calibri"/>
                          <a:cs typeface="Times New Roman"/>
                        </a:rPr>
                      </a:br>
                      <a:r>
                        <a:rPr lang="es-MX" sz="1200" b="1" dirty="0" smtClean="0">
                          <a:effectLst/>
                          <a:latin typeface="Maiandra GD" panose="020E0502030308020204" pitchFamily="34" charset="0"/>
                          <a:ea typeface="Calibri"/>
                          <a:cs typeface="Times New Roman"/>
                        </a:rPr>
                        <a:t>APRENDIZAJE  </a:t>
                      </a:r>
                      <a:r>
                        <a:rPr lang="es-MX" sz="1200" b="1" dirty="0">
                          <a:effectLst/>
                          <a:latin typeface="Maiandra GD" panose="020E0502030308020204" pitchFamily="34" charset="0"/>
                          <a:ea typeface="Calibri"/>
                          <a:cs typeface="Times New Roman"/>
                        </a:rPr>
                        <a:t>ESPERADO DE LA SITUACIÓN DIDÁCTICA</a:t>
                      </a:r>
                      <a:r>
                        <a:rPr lang="es-MX" sz="1200" dirty="0" smtClean="0">
                          <a:effectLst/>
                          <a:latin typeface="Maiandra GD" panose="020E0502030308020204" pitchFamily="34" charset="0"/>
                          <a:ea typeface="Calibri"/>
                          <a:cs typeface="Times New Roman"/>
                        </a:rPr>
                        <a:t>:</a:t>
                      </a:r>
                    </a:p>
                    <a:p>
                      <a:pPr marL="0" marR="0" indent="0" algn="ctr" defTabSz="914400" rtl="0" eaLnBrk="1" fontAlgn="auto" latinLnBrk="0" hangingPunct="1">
                        <a:lnSpc>
                          <a:spcPct val="115000"/>
                        </a:lnSpc>
                        <a:spcBef>
                          <a:spcPts val="0"/>
                        </a:spcBef>
                        <a:spcAft>
                          <a:spcPts val="1000"/>
                        </a:spcAft>
                        <a:buClrTx/>
                        <a:buSzTx/>
                        <a:buFontTx/>
                        <a:buNone/>
                        <a:tabLst/>
                        <a:defRPr/>
                      </a:pPr>
                      <a:r>
                        <a:rPr lang="es-MX" sz="1200" dirty="0" smtClean="0">
                          <a:latin typeface="Maiandra GD" panose="020E0502030308020204" pitchFamily="34" charset="0"/>
                          <a:cs typeface="Times New Roman" panose="02020603050405020304" pitchFamily="18" charset="0"/>
                        </a:rPr>
                        <a:t>Narra historias que le son familiares, habla acerca de los personajes y sus características, de las acciones y los lugares donde se desarrollan</a:t>
                      </a:r>
                    </a:p>
                    <a:p>
                      <a:pPr marL="0" marR="0" indent="0" algn="ctr" defTabSz="914400" rtl="0" eaLnBrk="1" fontAlgn="auto" latinLnBrk="0" hangingPunct="1">
                        <a:lnSpc>
                          <a:spcPct val="115000"/>
                        </a:lnSpc>
                        <a:spcBef>
                          <a:spcPts val="0"/>
                        </a:spcBef>
                        <a:spcAft>
                          <a:spcPts val="1000"/>
                        </a:spcAft>
                        <a:buClrTx/>
                        <a:buSzTx/>
                        <a:buFontTx/>
                        <a:buNone/>
                        <a:tabLst/>
                        <a:defRPr/>
                      </a:pPr>
                      <a:endParaRPr lang="es-MX" sz="1200" dirty="0">
                        <a:effectLst/>
                        <a:latin typeface="Maiandra GD" panose="020E0502030308020204" pitchFamily="34" charset="0"/>
                        <a:ea typeface="Calibri"/>
                        <a:cs typeface="Times New Roman"/>
                      </a:endParaRPr>
                    </a:p>
                    <a:p>
                      <a:pPr marL="0" marR="0" indent="0" algn="ctr" defTabSz="914400" rtl="0" eaLnBrk="1" fontAlgn="auto" latinLnBrk="0" hangingPunct="1">
                        <a:lnSpc>
                          <a:spcPct val="106000"/>
                        </a:lnSpc>
                        <a:spcBef>
                          <a:spcPts val="0"/>
                        </a:spcBef>
                        <a:spcAft>
                          <a:spcPts val="800"/>
                        </a:spcAft>
                        <a:buClrTx/>
                        <a:buSzTx/>
                        <a:buFontTx/>
                        <a:buNone/>
                        <a:tabLst/>
                        <a:defRPr/>
                      </a:pPr>
                      <a:r>
                        <a:rPr lang="es-MX" sz="1200" b="1" dirty="0" smtClean="0">
                          <a:effectLst/>
                          <a:latin typeface="Maiandra GD" panose="020E0502030308020204" pitchFamily="34" charset="0"/>
                          <a:ea typeface="Calibri"/>
                          <a:cs typeface="Times New Roman"/>
                        </a:rPr>
                        <a:t>PROPÓSITO</a:t>
                      </a:r>
                      <a:r>
                        <a:rPr lang="es-MX" sz="1200" dirty="0" smtClean="0">
                          <a:effectLst/>
                          <a:latin typeface="Maiandra GD" panose="020E0502030308020204" pitchFamily="34" charset="0"/>
                          <a:ea typeface="Calibri"/>
                          <a:cs typeface="Times New Roman"/>
                        </a:rPr>
                        <a:t>: </a:t>
                      </a:r>
                      <a:br>
                        <a:rPr lang="es-MX" sz="1200" dirty="0" smtClean="0">
                          <a:effectLst/>
                          <a:latin typeface="Maiandra GD" panose="020E0502030308020204" pitchFamily="34" charset="0"/>
                          <a:ea typeface="Calibri"/>
                          <a:cs typeface="Times New Roman"/>
                        </a:rPr>
                      </a:br>
                      <a:r>
                        <a:rPr lang="es-MX" sz="1200" dirty="0" smtClean="0">
                          <a:effectLst/>
                          <a:latin typeface="Maiandra GD" panose="020E0502030308020204" pitchFamily="34" charset="0"/>
                          <a:ea typeface="Calibri"/>
                          <a:cs typeface="Times New Roman"/>
                        </a:rPr>
                        <a:t>El alumno desarrollará  sus Habilidades motrices básicas, desplazándose en diferentes   posturas con su cuerpo  para   así fomentar su  imaginación, creatividad</a:t>
                      </a:r>
                      <a:r>
                        <a:rPr lang="es-MX" sz="1200" baseline="0" dirty="0" smtClean="0">
                          <a:effectLst/>
                          <a:latin typeface="Maiandra GD" panose="020E0502030308020204" pitchFamily="34" charset="0"/>
                          <a:ea typeface="Calibri"/>
                          <a:cs typeface="Times New Roman"/>
                        </a:rPr>
                        <a:t> y</a:t>
                      </a:r>
                      <a:r>
                        <a:rPr lang="es-MX" sz="1200" dirty="0" smtClean="0">
                          <a:effectLst/>
                          <a:latin typeface="Maiandra GD" panose="020E0502030308020204" pitchFamily="34" charset="0"/>
                          <a:ea typeface="Calibri"/>
                          <a:cs typeface="Times New Roman"/>
                        </a:rPr>
                        <a:t> condición física a través de su</a:t>
                      </a:r>
                      <a:r>
                        <a:rPr lang="es-MX" sz="1200" baseline="0" dirty="0" smtClean="0">
                          <a:effectLst/>
                          <a:latin typeface="Maiandra GD" panose="020E0502030308020204" pitchFamily="34" charset="0"/>
                          <a:ea typeface="Calibri"/>
                          <a:cs typeface="Times New Roman"/>
                        </a:rPr>
                        <a:t> participación en un circuito de acción motriz</a:t>
                      </a:r>
                      <a:r>
                        <a:rPr lang="es-MX" sz="1200" dirty="0" smtClean="0">
                          <a:effectLst/>
                          <a:latin typeface="Maiandra GD" panose="020E0502030308020204" pitchFamily="34" charset="0"/>
                          <a:ea typeface="Calibri"/>
                          <a:cs typeface="Times New Roman"/>
                        </a:rPr>
                        <a:t>.</a:t>
                      </a:r>
                    </a:p>
                    <a:p>
                      <a:pPr marL="0" marR="0" indent="0" algn="ctr" defTabSz="914400" rtl="0" eaLnBrk="1" fontAlgn="auto" latinLnBrk="0" hangingPunct="1">
                        <a:lnSpc>
                          <a:spcPct val="106000"/>
                        </a:lnSpc>
                        <a:spcBef>
                          <a:spcPts val="0"/>
                        </a:spcBef>
                        <a:spcAft>
                          <a:spcPts val="800"/>
                        </a:spcAft>
                        <a:buClrTx/>
                        <a:buSzTx/>
                        <a:buFontTx/>
                        <a:buNone/>
                        <a:tabLst/>
                        <a:defRPr/>
                      </a:pPr>
                      <a:endParaRPr lang="es-MX" sz="1200" dirty="0" smtClean="0">
                        <a:effectLst/>
                        <a:latin typeface="Maiandra GD" panose="020E0502030308020204" pitchFamily="34" charset="0"/>
                        <a:ea typeface="Times New Roman"/>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hMerge="1">
                  <a:txBody>
                    <a:bodyPr/>
                    <a:lstStyle/>
                    <a:p>
                      <a:endParaRPr lang="es-MX"/>
                    </a:p>
                  </a:txBody>
                  <a:tcPr/>
                </a:tc>
                <a:tc hMerge="1">
                  <a:txBody>
                    <a:bodyPr/>
                    <a:lstStyle/>
                    <a:p>
                      <a:endParaRPr lang="es-MX"/>
                    </a:p>
                  </a:txBody>
                  <a:tcPr/>
                </a:tc>
              </a:tr>
            </a:tbl>
          </a:graphicData>
        </a:graphic>
      </p:graphicFrame>
      <p:pic>
        <p:nvPicPr>
          <p:cNvPr id="4" name="Picture 6" descr="Resultado de imagen para oficios y profesio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188" y="2483768"/>
            <a:ext cx="1743971" cy="2381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532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8" y="-41818"/>
            <a:ext cx="6885384" cy="9185817"/>
          </a:xfrm>
          <a:prstGeom prst="rect">
            <a:avLst/>
          </a:prstGeom>
        </p:spPr>
      </p:pic>
      <p:graphicFrame>
        <p:nvGraphicFramePr>
          <p:cNvPr id="2" name="1 Tabla"/>
          <p:cNvGraphicFramePr>
            <a:graphicFrameLocks noGrp="1"/>
          </p:cNvGraphicFramePr>
          <p:nvPr>
            <p:extLst>
              <p:ext uri="{D42A27DB-BD31-4B8C-83A1-F6EECF244321}">
                <p14:modId xmlns:p14="http://schemas.microsoft.com/office/powerpoint/2010/main" val="1764774644"/>
              </p:ext>
            </p:extLst>
          </p:nvPr>
        </p:nvGraphicFramePr>
        <p:xfrm>
          <a:off x="476671" y="395536"/>
          <a:ext cx="5976665" cy="8432839"/>
        </p:xfrm>
        <a:graphic>
          <a:graphicData uri="http://schemas.openxmlformats.org/drawingml/2006/table">
            <a:tbl>
              <a:tblPr firstRow="1" bandRow="1">
                <a:tableStyleId>{F5AB1C69-6EDB-4FF4-983F-18BD219EF322}</a:tableStyleId>
              </a:tblPr>
              <a:tblGrid>
                <a:gridCol w="2076638"/>
                <a:gridCol w="928578"/>
                <a:gridCol w="945461"/>
                <a:gridCol w="2025988"/>
              </a:tblGrid>
              <a:tr h="416355">
                <a:tc gridSpan="4">
                  <a:txBody>
                    <a:bodyPr/>
                    <a:lstStyle/>
                    <a:p>
                      <a:pPr algn="ctr">
                        <a:lnSpc>
                          <a:spcPct val="115000"/>
                        </a:lnSpc>
                        <a:spcAft>
                          <a:spcPts val="0"/>
                        </a:spcAft>
                        <a:tabLst>
                          <a:tab pos="1868170" algn="l"/>
                        </a:tabLst>
                      </a:pPr>
                      <a:endParaRPr lang="es-MX" sz="1200" kern="1200" dirty="0" smtClean="0">
                        <a:solidFill>
                          <a:schemeClr val="tx1"/>
                        </a:solidFill>
                        <a:effectLst/>
                        <a:latin typeface="Maiandra GD" panose="020E0502030308020204" pitchFamily="34" charset="0"/>
                      </a:endParaRPr>
                    </a:p>
                    <a:p>
                      <a:pPr algn="ctr">
                        <a:lnSpc>
                          <a:spcPct val="115000"/>
                        </a:lnSpc>
                        <a:spcAft>
                          <a:spcPts val="0"/>
                        </a:spcAft>
                        <a:tabLst>
                          <a:tab pos="1868170" algn="l"/>
                        </a:tabLst>
                      </a:pPr>
                      <a:r>
                        <a:rPr lang="es-MX" sz="1200" kern="1200" dirty="0" smtClean="0">
                          <a:solidFill>
                            <a:schemeClr val="tx1"/>
                          </a:solidFill>
                          <a:effectLst/>
                          <a:latin typeface="Maiandra GD" panose="020E0502030308020204" pitchFamily="34" charset="0"/>
                        </a:rPr>
                        <a:t>Título </a:t>
                      </a:r>
                      <a:r>
                        <a:rPr lang="es-MX" sz="1200" kern="1200" dirty="0">
                          <a:solidFill>
                            <a:schemeClr val="tx1"/>
                          </a:solidFill>
                          <a:effectLst/>
                          <a:latin typeface="Maiandra GD" panose="020E0502030308020204" pitchFamily="34" charset="0"/>
                        </a:rPr>
                        <a:t>de la Unidad Didáctica</a:t>
                      </a:r>
                      <a:endParaRPr lang="es-MX" sz="1200" dirty="0">
                        <a:solidFill>
                          <a:schemeClr val="tx1"/>
                        </a:solidFill>
                        <a:effectLst/>
                        <a:latin typeface="Maiandra GD" panose="020E0502030308020204" pitchFamily="34" charset="0"/>
                      </a:endParaRPr>
                    </a:p>
                    <a:p>
                      <a:pPr algn="ctr">
                        <a:lnSpc>
                          <a:spcPct val="115000"/>
                        </a:lnSpc>
                        <a:spcAft>
                          <a:spcPts val="0"/>
                        </a:spcAft>
                        <a:tabLst>
                          <a:tab pos="1868170" algn="l"/>
                        </a:tabLst>
                      </a:pPr>
                      <a:r>
                        <a:rPr lang="es-MX" sz="1200" kern="1200" dirty="0">
                          <a:solidFill>
                            <a:schemeClr val="tx1"/>
                          </a:solidFill>
                          <a:effectLst/>
                          <a:latin typeface="Maiandra GD" panose="020E0502030308020204" pitchFamily="34" charset="0"/>
                        </a:rPr>
                        <a:t>¡Trabajo duro</a:t>
                      </a:r>
                      <a:r>
                        <a:rPr lang="es-MX" sz="1200" kern="1200" dirty="0" smtClean="0">
                          <a:solidFill>
                            <a:schemeClr val="tx1"/>
                          </a:solidFill>
                          <a:effectLst/>
                          <a:latin typeface="Maiandra GD" panose="020E0502030308020204" pitchFamily="34" charset="0"/>
                        </a:rPr>
                        <a:t>!</a:t>
                      </a:r>
                    </a:p>
                    <a:p>
                      <a:pPr algn="ctr">
                        <a:lnSpc>
                          <a:spcPct val="115000"/>
                        </a:lnSpc>
                        <a:spcAft>
                          <a:spcPts val="0"/>
                        </a:spcAft>
                        <a:tabLst>
                          <a:tab pos="1868170" algn="l"/>
                        </a:tabLst>
                      </a:pPr>
                      <a:endParaRPr lang="es-MX" sz="1200" dirty="0">
                        <a:solidFill>
                          <a:schemeClr val="tx1"/>
                        </a:solidFill>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hMerge="1">
                  <a:txBody>
                    <a:bodyPr/>
                    <a:lstStyle/>
                    <a:p>
                      <a:endParaRPr lang="es-MX"/>
                    </a:p>
                  </a:txBody>
                  <a:tcPr/>
                </a:tc>
                <a:tc hMerge="1">
                  <a:txBody>
                    <a:bodyPr/>
                    <a:lstStyle/>
                    <a:p>
                      <a:endParaRPr lang="es-MX"/>
                    </a:p>
                  </a:txBody>
                  <a:tcPr/>
                </a:tc>
              </a:tr>
              <a:tr h="416355">
                <a:tc gridSpan="4">
                  <a:txBody>
                    <a:bodyPr/>
                    <a:lstStyle/>
                    <a:p>
                      <a:pPr algn="ctr">
                        <a:lnSpc>
                          <a:spcPct val="115000"/>
                        </a:lnSpc>
                        <a:spcAft>
                          <a:spcPts val="0"/>
                        </a:spcAft>
                      </a:pPr>
                      <a:endParaRPr lang="es-MX" sz="1200" b="1" kern="1200" dirty="0" smtClean="0">
                        <a:effectLst/>
                        <a:latin typeface="Maiandra GD" panose="020E0502030308020204" pitchFamily="34" charset="0"/>
                      </a:endParaRPr>
                    </a:p>
                    <a:p>
                      <a:pPr algn="ctr">
                        <a:lnSpc>
                          <a:spcPct val="115000"/>
                        </a:lnSpc>
                        <a:spcAft>
                          <a:spcPts val="0"/>
                        </a:spcAft>
                      </a:pPr>
                      <a:r>
                        <a:rPr lang="es-MX" sz="1200" b="1" kern="1200" dirty="0" smtClean="0">
                          <a:effectLst/>
                          <a:latin typeface="Maiandra GD" panose="020E0502030308020204" pitchFamily="34" charset="0"/>
                        </a:rPr>
                        <a:t>Propósito </a:t>
                      </a:r>
                      <a:r>
                        <a:rPr lang="es-MX" sz="1200" b="1" kern="1200" dirty="0">
                          <a:effectLst/>
                          <a:latin typeface="Maiandra GD" panose="020E0502030308020204" pitchFamily="34" charset="0"/>
                        </a:rPr>
                        <a:t>de la Unidad Didáctica: </a:t>
                      </a:r>
                      <a:r>
                        <a:rPr lang="es-MX" sz="1200" kern="1200" dirty="0">
                          <a:effectLst/>
                          <a:latin typeface="Maiandra GD" panose="020E0502030308020204" pitchFamily="34" charset="0"/>
                        </a:rPr>
                        <a:t>Ordenar y distinguir diferentes respuestas motrices ante retos y situaciones, individuales y colectivas que implican imaginación y creatividad</a:t>
                      </a:r>
                      <a:r>
                        <a:rPr lang="es-MX" sz="1200" kern="1200" dirty="0" smtClean="0">
                          <a:effectLst/>
                          <a:latin typeface="Maiandra GD" panose="020E0502030308020204" pitchFamily="34" charset="0"/>
                        </a:rPr>
                        <a:t>.</a:t>
                      </a:r>
                    </a:p>
                    <a:p>
                      <a:pPr algn="ctr">
                        <a:lnSpc>
                          <a:spcPct val="115000"/>
                        </a:lnSpc>
                        <a:spcAft>
                          <a:spcPts val="0"/>
                        </a:spcAft>
                      </a:pPr>
                      <a:endParaRPr lang="es-MX" sz="1200" dirty="0">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hMerge="1">
                  <a:txBody>
                    <a:bodyPr/>
                    <a:lstStyle/>
                    <a:p>
                      <a:endParaRPr lang="es-MX"/>
                    </a:p>
                  </a:txBody>
                  <a:tcPr/>
                </a:tc>
                <a:tc hMerge="1">
                  <a:txBody>
                    <a:bodyPr/>
                    <a:lstStyle/>
                    <a:p>
                      <a:endParaRPr lang="es-MX"/>
                    </a:p>
                  </a:txBody>
                  <a:tcPr/>
                </a:tc>
              </a:tr>
              <a:tr h="580372">
                <a:tc gridSpan="4">
                  <a:txBody>
                    <a:bodyPr/>
                    <a:lstStyle/>
                    <a:p>
                      <a:pPr algn="ctr">
                        <a:lnSpc>
                          <a:spcPct val="115000"/>
                        </a:lnSpc>
                        <a:spcAft>
                          <a:spcPts val="0"/>
                        </a:spcAft>
                      </a:pPr>
                      <a:endParaRPr lang="es-MX" sz="1200" b="1" dirty="0" smtClean="0">
                        <a:effectLst/>
                        <a:latin typeface="Maiandra GD" panose="020E0502030308020204" pitchFamily="34" charset="0"/>
                      </a:endParaRPr>
                    </a:p>
                    <a:p>
                      <a:pPr algn="ctr">
                        <a:lnSpc>
                          <a:spcPct val="115000"/>
                        </a:lnSpc>
                        <a:spcAft>
                          <a:spcPts val="0"/>
                        </a:spcAft>
                      </a:pPr>
                      <a:r>
                        <a:rPr lang="es-MX" sz="1200" b="1" dirty="0" smtClean="0">
                          <a:effectLst/>
                          <a:latin typeface="Maiandra GD" panose="020E0502030308020204" pitchFamily="34" charset="0"/>
                        </a:rPr>
                        <a:t>Intención </a:t>
                      </a:r>
                      <a:r>
                        <a:rPr lang="es-MX" sz="1200" b="1" dirty="0">
                          <a:effectLst/>
                          <a:latin typeface="Maiandra GD" panose="020E0502030308020204" pitchFamily="34" charset="0"/>
                        </a:rPr>
                        <a:t>Pedagógica: </a:t>
                      </a:r>
                      <a:r>
                        <a:rPr lang="es-MX" sz="1200" dirty="0">
                          <a:effectLst/>
                          <a:latin typeface="Maiandra GD" panose="020E0502030308020204" pitchFamily="34" charset="0"/>
                        </a:rPr>
                        <a:t>Desarrollar las capacidades socio motrices para favorecer el trabajo colaborativo, a través de  actividades  recreativas que representen una idea aproximada sobre cómo se desarrolla y se lleva a cabo un entrenamiento </a:t>
                      </a:r>
                      <a:r>
                        <a:rPr lang="es-MX" sz="1200" dirty="0" smtClean="0">
                          <a:effectLst/>
                          <a:latin typeface="Maiandra GD" panose="020E0502030308020204" pitchFamily="34" charset="0"/>
                        </a:rPr>
                        <a:t>para</a:t>
                      </a:r>
                      <a:r>
                        <a:rPr lang="es-MX" sz="1200" baseline="0" dirty="0" smtClean="0">
                          <a:effectLst/>
                          <a:latin typeface="Maiandra GD" panose="020E0502030308020204" pitchFamily="34" charset="0"/>
                        </a:rPr>
                        <a:t> bomberos</a:t>
                      </a:r>
                      <a:r>
                        <a:rPr lang="es-MX" sz="1200" dirty="0" smtClean="0">
                          <a:effectLst/>
                          <a:latin typeface="Maiandra GD" panose="020E0502030308020204" pitchFamily="34" charset="0"/>
                        </a:rPr>
                        <a:t>.</a:t>
                      </a:r>
                    </a:p>
                    <a:p>
                      <a:pPr algn="ctr">
                        <a:lnSpc>
                          <a:spcPct val="115000"/>
                        </a:lnSpc>
                        <a:spcAft>
                          <a:spcPts val="0"/>
                        </a:spcAft>
                      </a:pPr>
                      <a:endParaRPr lang="es-MX" sz="1200" dirty="0">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hMerge="1">
                  <a:txBody>
                    <a:bodyPr/>
                    <a:lstStyle/>
                    <a:p>
                      <a:endParaRPr lang="es-MX"/>
                    </a:p>
                  </a:txBody>
                  <a:tcPr/>
                </a:tc>
                <a:tc hMerge="1">
                  <a:txBody>
                    <a:bodyPr/>
                    <a:lstStyle/>
                    <a:p>
                      <a:endParaRPr lang="es-MX"/>
                    </a:p>
                  </a:txBody>
                  <a:tcPr/>
                </a:tc>
              </a:tr>
              <a:tr h="572051">
                <a:tc gridSpan="2">
                  <a:txBody>
                    <a:bodyPr/>
                    <a:lstStyle/>
                    <a:p>
                      <a:pPr algn="ctr">
                        <a:lnSpc>
                          <a:spcPct val="115000"/>
                        </a:lnSpc>
                        <a:spcAft>
                          <a:spcPts val="0"/>
                        </a:spcAft>
                      </a:pPr>
                      <a:r>
                        <a:rPr lang="es-MX" sz="1200" b="1" kern="1200" dirty="0">
                          <a:effectLst/>
                          <a:latin typeface="Maiandra GD" panose="020E0502030308020204" pitchFamily="34" charset="0"/>
                        </a:rPr>
                        <a:t>Área de Desarrollo Personal y Social:    </a:t>
                      </a:r>
                      <a:r>
                        <a:rPr lang="es-MX" sz="1200" kern="1200" dirty="0">
                          <a:effectLst/>
                          <a:latin typeface="Maiandra GD" panose="020E0502030308020204" pitchFamily="34" charset="0"/>
                        </a:rPr>
                        <a:t>Educación Física.</a:t>
                      </a:r>
                      <a:endParaRPr lang="es-MX" sz="1200" dirty="0">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gridSpan="2">
                  <a:txBody>
                    <a:bodyPr/>
                    <a:lstStyle/>
                    <a:p>
                      <a:pPr algn="ctr">
                        <a:lnSpc>
                          <a:spcPct val="115000"/>
                        </a:lnSpc>
                        <a:spcAft>
                          <a:spcPts val="1000"/>
                        </a:spcAft>
                      </a:pPr>
                      <a:r>
                        <a:rPr lang="es-MX" sz="1200" dirty="0">
                          <a:effectLst/>
                          <a:latin typeface="Maiandra GD" panose="020E0502030308020204" pitchFamily="34" charset="0"/>
                        </a:rPr>
                        <a:t> </a:t>
                      </a:r>
                      <a:r>
                        <a:rPr lang="es-MX" sz="1200" b="1" dirty="0">
                          <a:effectLst/>
                          <a:latin typeface="Maiandra GD" panose="020E0502030308020204" pitchFamily="34" charset="0"/>
                        </a:rPr>
                        <a:t>Estrategia Didáctica:  </a:t>
                      </a:r>
                      <a:r>
                        <a:rPr lang="es-MX" sz="1200" dirty="0">
                          <a:effectLst/>
                          <a:latin typeface="Maiandra GD" panose="020E0502030308020204" pitchFamily="34" charset="0"/>
                        </a:rPr>
                        <a:t>Circuito de acción motriz      </a:t>
                      </a:r>
                      <a:r>
                        <a:rPr lang="es-MX" sz="1200" dirty="0" smtClean="0">
                          <a:effectLst/>
                          <a:latin typeface="Maiandra GD" panose="020E0502030308020204" pitchFamily="34" charset="0"/>
                        </a:rPr>
                        <a:t>   </a:t>
                      </a:r>
                      <a:r>
                        <a:rPr lang="es-MX" sz="1200" b="1" dirty="0">
                          <a:effectLst/>
                          <a:latin typeface="Maiandra GD" panose="020E0502030308020204" pitchFamily="34" charset="0"/>
                        </a:rPr>
                        <a:t>Organización: </a:t>
                      </a:r>
                      <a:r>
                        <a:rPr lang="es-MX" sz="1200" b="0" dirty="0" smtClean="0">
                          <a:effectLst/>
                          <a:latin typeface="Maiandra GD" panose="020E0502030308020204" pitchFamily="34" charset="0"/>
                        </a:rPr>
                        <a:t>4</a:t>
                      </a:r>
                      <a:r>
                        <a:rPr lang="es-MX" sz="1200" b="0" baseline="0" dirty="0" smtClean="0">
                          <a:effectLst/>
                          <a:latin typeface="Maiandra GD" panose="020E0502030308020204" pitchFamily="34" charset="0"/>
                        </a:rPr>
                        <a:t> equipos de 7 integrantes.</a:t>
                      </a:r>
                      <a:endParaRPr lang="es-MX" sz="1200" dirty="0">
                        <a:effectLst/>
                        <a:latin typeface="Maiandra GD" panose="020E0502030308020204" pitchFamily="34" charset="0"/>
                        <a:ea typeface="Times New Roman"/>
                        <a:cs typeface="Times New Roman"/>
                      </a:endParaRPr>
                    </a:p>
                  </a:txBody>
                  <a:tcPr marL="0" marR="0" marT="0" marB="0" anchor="ctr"/>
                </a:tc>
                <a:tc hMerge="1">
                  <a:txBody>
                    <a:bodyPr/>
                    <a:lstStyle/>
                    <a:p>
                      <a:endParaRPr lang="es-MX"/>
                    </a:p>
                  </a:txBody>
                  <a:tcPr/>
                </a:tc>
              </a:tr>
              <a:tr h="211443">
                <a:tc gridSpan="4">
                  <a:txBody>
                    <a:bodyPr/>
                    <a:lstStyle/>
                    <a:p>
                      <a:pPr algn="ctr">
                        <a:lnSpc>
                          <a:spcPct val="115000"/>
                        </a:lnSpc>
                        <a:spcAft>
                          <a:spcPts val="0"/>
                        </a:spcAft>
                      </a:pPr>
                      <a:endParaRPr lang="es-MX" sz="1200" b="1" kern="1200" dirty="0" smtClean="0">
                        <a:effectLst/>
                        <a:latin typeface="Maiandra GD" panose="020E0502030308020204" pitchFamily="34" charset="0"/>
                      </a:endParaRPr>
                    </a:p>
                    <a:p>
                      <a:pPr algn="ctr">
                        <a:lnSpc>
                          <a:spcPct val="115000"/>
                        </a:lnSpc>
                        <a:spcAft>
                          <a:spcPts val="0"/>
                        </a:spcAft>
                      </a:pPr>
                      <a:r>
                        <a:rPr lang="es-MX" sz="1200" b="1" kern="1200" dirty="0" smtClean="0">
                          <a:effectLst/>
                          <a:latin typeface="Maiandra GD" panose="020E0502030308020204" pitchFamily="34" charset="0"/>
                        </a:rPr>
                        <a:t>Aprendizajes Esperados</a:t>
                      </a:r>
                    </a:p>
                    <a:p>
                      <a:pPr algn="ctr">
                        <a:lnSpc>
                          <a:spcPct val="115000"/>
                        </a:lnSpc>
                        <a:spcAft>
                          <a:spcPts val="0"/>
                        </a:spcAft>
                      </a:pPr>
                      <a:endParaRPr lang="es-MX" sz="1200" b="1" dirty="0">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hMerge="1">
                  <a:txBody>
                    <a:bodyPr/>
                    <a:lstStyle/>
                    <a:p>
                      <a:endParaRPr lang="es-MX"/>
                    </a:p>
                  </a:txBody>
                  <a:tcPr/>
                </a:tc>
                <a:tc hMerge="1">
                  <a:txBody>
                    <a:bodyPr/>
                    <a:lstStyle/>
                    <a:p>
                      <a:endParaRPr lang="es-MX"/>
                    </a:p>
                  </a:txBody>
                  <a:tcPr/>
                </a:tc>
              </a:tr>
              <a:tr h="384544">
                <a:tc>
                  <a:txBody>
                    <a:bodyPr/>
                    <a:lstStyle/>
                    <a:p>
                      <a:pPr algn="ctr">
                        <a:lnSpc>
                          <a:spcPct val="115000"/>
                        </a:lnSpc>
                        <a:spcAft>
                          <a:spcPts val="0"/>
                        </a:spcAft>
                      </a:pPr>
                      <a:r>
                        <a:rPr lang="es-MX" sz="1200" kern="1200" dirty="0">
                          <a:effectLst/>
                          <a:latin typeface="Maiandra GD" panose="020E0502030308020204" pitchFamily="34" charset="0"/>
                        </a:rPr>
                        <a:t>Desarrollo de la Motricidad</a:t>
                      </a:r>
                      <a:endParaRPr lang="es-MX" sz="1200" dirty="0">
                        <a:effectLst/>
                        <a:latin typeface="Maiandra GD" panose="020E0502030308020204" pitchFamily="34" charset="0"/>
                        <a:ea typeface="Times New Roman"/>
                        <a:cs typeface="Times New Roman"/>
                      </a:endParaRPr>
                    </a:p>
                  </a:txBody>
                  <a:tcPr marL="5027" marR="5027" marT="4468" marB="4468" anchor="ctr"/>
                </a:tc>
                <a:tc gridSpan="2">
                  <a:txBody>
                    <a:bodyPr/>
                    <a:lstStyle/>
                    <a:p>
                      <a:pPr algn="ctr">
                        <a:lnSpc>
                          <a:spcPct val="115000"/>
                        </a:lnSpc>
                        <a:spcAft>
                          <a:spcPts val="0"/>
                        </a:spcAft>
                      </a:pPr>
                      <a:r>
                        <a:rPr lang="es-MX" sz="1200" kern="1200">
                          <a:effectLst/>
                          <a:latin typeface="Maiandra GD" panose="020E0502030308020204" pitchFamily="34" charset="0"/>
                        </a:rPr>
                        <a:t>Integración de la Corporeidad</a:t>
                      </a:r>
                      <a:endParaRPr lang="es-MX" sz="1200">
                        <a:effectLst/>
                        <a:latin typeface="Maiandra GD" panose="020E0502030308020204" pitchFamily="34" charset="0"/>
                        <a:ea typeface="Times New Roman"/>
                        <a:cs typeface="Times New Roman"/>
                      </a:endParaRPr>
                    </a:p>
                  </a:txBody>
                  <a:tcPr marL="5027" marR="5027" marT="4468" marB="4468" anchor="ctr"/>
                </a:tc>
                <a:tc hMerge="1">
                  <a:txBody>
                    <a:bodyPr/>
                    <a:lstStyle/>
                    <a:p>
                      <a:endParaRPr lang="es-MX"/>
                    </a:p>
                  </a:txBody>
                  <a:tcPr/>
                </a:tc>
                <a:tc>
                  <a:txBody>
                    <a:bodyPr/>
                    <a:lstStyle/>
                    <a:p>
                      <a:pPr algn="ctr">
                        <a:lnSpc>
                          <a:spcPct val="115000"/>
                        </a:lnSpc>
                        <a:spcAft>
                          <a:spcPts val="0"/>
                        </a:spcAft>
                      </a:pPr>
                      <a:r>
                        <a:rPr lang="es-MX" sz="1200" kern="1200">
                          <a:effectLst/>
                          <a:latin typeface="Maiandra GD" panose="020E0502030308020204" pitchFamily="34" charset="0"/>
                        </a:rPr>
                        <a:t>Creatividad en la Acción Motriz</a:t>
                      </a:r>
                      <a:endParaRPr lang="es-MX" sz="1200">
                        <a:effectLst/>
                        <a:latin typeface="Maiandra GD" panose="020E0502030308020204" pitchFamily="34" charset="0"/>
                        <a:ea typeface="Times New Roman"/>
                        <a:cs typeface="Times New Roman"/>
                      </a:endParaRPr>
                    </a:p>
                  </a:txBody>
                  <a:tcPr marL="5027" marR="5027" marT="4468" marB="4468" anchor="ctr"/>
                </a:tc>
              </a:tr>
              <a:tr h="3971607">
                <a:tc>
                  <a:txBody>
                    <a:bodyPr/>
                    <a:lstStyle/>
                    <a:p>
                      <a:pPr marL="0" lvl="0" indent="0" algn="ctr">
                        <a:lnSpc>
                          <a:spcPct val="115000"/>
                        </a:lnSpc>
                        <a:spcAft>
                          <a:spcPts val="0"/>
                        </a:spcAft>
                        <a:buFont typeface="Courier New"/>
                        <a:buNone/>
                        <a:tabLst>
                          <a:tab pos="457200" algn="l"/>
                        </a:tabLst>
                      </a:pPr>
                      <a:endParaRPr lang="es-ES" sz="1200" kern="1200" dirty="0" smtClean="0">
                        <a:effectLst/>
                        <a:latin typeface="Maiandra GD" panose="020E0502030308020204" pitchFamily="34" charset="0"/>
                      </a:endParaRPr>
                    </a:p>
                    <a:p>
                      <a:pPr marL="342900" lvl="0" indent="-342900" algn="ctr">
                        <a:lnSpc>
                          <a:spcPct val="115000"/>
                        </a:lnSpc>
                        <a:spcAft>
                          <a:spcPts val="0"/>
                        </a:spcAft>
                        <a:buFont typeface="Courier New"/>
                        <a:buChar char="o"/>
                        <a:tabLst>
                          <a:tab pos="457200" algn="l"/>
                        </a:tabLst>
                      </a:pPr>
                      <a:r>
                        <a:rPr lang="es-ES" sz="1200" kern="1200" dirty="0" smtClean="0">
                          <a:effectLst/>
                          <a:latin typeface="Maiandra GD" panose="020E0502030308020204" pitchFamily="34" charset="0"/>
                        </a:rPr>
                        <a:t>Realiza</a:t>
                      </a:r>
                      <a:r>
                        <a:rPr lang="es-ES" sz="1200" kern="1200" baseline="0" dirty="0" smtClean="0">
                          <a:effectLst/>
                          <a:latin typeface="Maiandra GD" panose="020E0502030308020204" pitchFamily="34" charset="0"/>
                        </a:rPr>
                        <a:t> movimientos de locomoción, manipulación y estabilidad por medio de juegos individuales y colectivos.</a:t>
                      </a:r>
                      <a:endParaRPr lang="es-MX" sz="1200" dirty="0">
                        <a:effectLst/>
                        <a:latin typeface="Maiandra GD" panose="020E0502030308020204" pitchFamily="34" charset="0"/>
                      </a:endParaRPr>
                    </a:p>
                    <a:p>
                      <a:pPr marL="740410" algn="ctr">
                        <a:lnSpc>
                          <a:spcPct val="115000"/>
                        </a:lnSpc>
                        <a:spcAft>
                          <a:spcPts val="0"/>
                        </a:spcAft>
                      </a:pPr>
                      <a:r>
                        <a:rPr lang="es-MX" sz="1200" dirty="0">
                          <a:effectLst/>
                          <a:latin typeface="Maiandra GD" panose="020E0502030308020204" pitchFamily="34" charset="0"/>
                        </a:rPr>
                        <a:t> </a:t>
                      </a:r>
                    </a:p>
                    <a:p>
                      <a:pPr marL="342900" lvl="0" indent="-342900" algn="ctr">
                        <a:lnSpc>
                          <a:spcPct val="115000"/>
                        </a:lnSpc>
                        <a:spcAft>
                          <a:spcPts val="0"/>
                        </a:spcAft>
                        <a:buFont typeface="Wingdings" panose="05000000000000000000" pitchFamily="2" charset="2"/>
                        <a:buChar char="ü"/>
                        <a:tabLst>
                          <a:tab pos="457200" algn="l"/>
                        </a:tabLst>
                      </a:pPr>
                      <a:r>
                        <a:rPr lang="es-ES" sz="1200" b="1" u="sng" kern="1200" dirty="0">
                          <a:effectLst/>
                          <a:latin typeface="Maiandra GD" panose="020E0502030308020204" pitchFamily="34" charset="0"/>
                        </a:rPr>
                        <a:t>Utiliza herramientas, instrumentos y materiales en actividades que requieren de control y precisión en sus movimientos.</a:t>
                      </a:r>
                      <a:endParaRPr lang="es-MX" sz="1200" b="1" u="sng" dirty="0">
                        <a:effectLst/>
                        <a:latin typeface="Maiandra GD" panose="020E0502030308020204" pitchFamily="34" charset="0"/>
                        <a:cs typeface="Times New Roman"/>
                      </a:endParaRPr>
                    </a:p>
                  </a:txBody>
                  <a:tcPr marL="5027" marR="5027" marT="4468" marB="4468" anchor="ctr"/>
                </a:tc>
                <a:tc gridSpan="2">
                  <a:txBody>
                    <a:bodyPr/>
                    <a:lstStyle/>
                    <a:p>
                      <a:pPr marL="342900" lvl="0" indent="-342900" algn="ctr">
                        <a:lnSpc>
                          <a:spcPct val="115000"/>
                        </a:lnSpc>
                        <a:spcAft>
                          <a:spcPts val="0"/>
                        </a:spcAft>
                        <a:buFont typeface="Courier New"/>
                        <a:buChar char="o"/>
                        <a:tabLst>
                          <a:tab pos="457200" algn="l"/>
                        </a:tabLst>
                      </a:pPr>
                      <a:endParaRPr lang="es-ES" sz="1200" u="sng" kern="1200" dirty="0" smtClean="0">
                        <a:effectLst/>
                        <a:latin typeface="Maiandra GD" panose="020E0502030308020204" pitchFamily="34" charset="0"/>
                      </a:endParaRPr>
                    </a:p>
                    <a:p>
                      <a:pPr marL="342900" lvl="0" indent="-342900" algn="ctr">
                        <a:lnSpc>
                          <a:spcPct val="115000"/>
                        </a:lnSpc>
                        <a:spcAft>
                          <a:spcPts val="0"/>
                        </a:spcAft>
                        <a:buFont typeface="Wingdings" panose="05000000000000000000" pitchFamily="2" charset="2"/>
                        <a:buChar char="ü"/>
                        <a:tabLst>
                          <a:tab pos="457200" algn="l"/>
                        </a:tabLst>
                      </a:pPr>
                      <a:r>
                        <a:rPr lang="es-ES" sz="1200" b="1" u="sng" kern="1200" dirty="0" smtClean="0">
                          <a:effectLst/>
                          <a:latin typeface="Maiandra GD" panose="020E0502030308020204" pitchFamily="34" charset="0"/>
                        </a:rPr>
                        <a:t>Identifica </a:t>
                      </a:r>
                      <a:r>
                        <a:rPr lang="es-ES" sz="1200" b="1" u="sng" kern="1200" dirty="0">
                          <a:effectLst/>
                          <a:latin typeface="Maiandra GD" panose="020E0502030308020204" pitchFamily="34" charset="0"/>
                        </a:rPr>
                        <a:t>sus posibilidades expresivas y motrices en actividades que implican organización espacio-temporal, lateralidad, equilibrio y coordinación</a:t>
                      </a:r>
                      <a:r>
                        <a:rPr lang="es-ES" sz="1200" b="1" u="sng" kern="1200" dirty="0" smtClean="0">
                          <a:effectLst/>
                          <a:latin typeface="Maiandra GD" panose="020E0502030308020204" pitchFamily="34" charset="0"/>
                        </a:rPr>
                        <a:t>.</a:t>
                      </a:r>
                    </a:p>
                    <a:p>
                      <a:pPr marL="342900" lvl="0" indent="-342900" algn="ctr">
                        <a:lnSpc>
                          <a:spcPct val="115000"/>
                        </a:lnSpc>
                        <a:spcAft>
                          <a:spcPts val="0"/>
                        </a:spcAft>
                        <a:buFont typeface="Courier New"/>
                        <a:buChar char="o"/>
                        <a:tabLst>
                          <a:tab pos="457200" algn="l"/>
                        </a:tabLst>
                      </a:pPr>
                      <a:endParaRPr lang="es-ES" sz="1200" kern="1200" dirty="0" smtClean="0">
                        <a:effectLst/>
                        <a:latin typeface="Maiandra GD" panose="020E0502030308020204" pitchFamily="34" charset="0"/>
                      </a:endParaRPr>
                    </a:p>
                    <a:p>
                      <a:pPr marL="342900" lvl="0" indent="-342900" algn="ctr">
                        <a:lnSpc>
                          <a:spcPct val="115000"/>
                        </a:lnSpc>
                        <a:spcAft>
                          <a:spcPts val="0"/>
                        </a:spcAft>
                        <a:buFont typeface="Courier New"/>
                        <a:buChar char="o"/>
                        <a:tabLst>
                          <a:tab pos="457200" algn="l"/>
                        </a:tabLst>
                      </a:pPr>
                      <a:r>
                        <a:rPr lang="es-ES" sz="1200" kern="1200" dirty="0" smtClean="0">
                          <a:effectLst/>
                          <a:latin typeface="Maiandra GD" panose="020E0502030308020204" pitchFamily="34" charset="0"/>
                        </a:rPr>
                        <a:t>Reconoce las características que</a:t>
                      </a:r>
                      <a:r>
                        <a:rPr lang="es-ES" sz="1200" kern="1200" baseline="0" dirty="0" smtClean="0">
                          <a:effectLst/>
                          <a:latin typeface="Maiandra GD" panose="020E0502030308020204" pitchFamily="34" charset="0"/>
                        </a:rPr>
                        <a:t> lo identifican y diferencian de los demás actividades y juegos</a:t>
                      </a:r>
                      <a:endParaRPr lang="es-MX" sz="1200" dirty="0">
                        <a:effectLst/>
                        <a:latin typeface="Maiandra GD" panose="020E0502030308020204" pitchFamily="34" charset="0"/>
                      </a:endParaRPr>
                    </a:p>
                  </a:txBody>
                  <a:tcPr marL="5027" marR="5027" marT="4468" marB="4468" anchor="ctr"/>
                </a:tc>
                <a:tc hMerge="1">
                  <a:txBody>
                    <a:bodyPr/>
                    <a:lstStyle/>
                    <a:p>
                      <a:endParaRPr lang="es-MX"/>
                    </a:p>
                  </a:txBody>
                  <a:tcPr/>
                </a:tc>
                <a:tc>
                  <a:txBody>
                    <a:bodyPr/>
                    <a:lstStyle/>
                    <a:p>
                      <a:pPr marL="342900" lvl="0" indent="-342900" algn="ctr">
                        <a:lnSpc>
                          <a:spcPct val="115000"/>
                        </a:lnSpc>
                        <a:spcAft>
                          <a:spcPts val="0"/>
                        </a:spcAft>
                        <a:buFont typeface="Courier New"/>
                        <a:buChar char="o"/>
                        <a:tabLst>
                          <a:tab pos="457200" algn="l"/>
                        </a:tabLst>
                      </a:pPr>
                      <a:endParaRPr lang="es-ES" sz="1200" kern="1200" dirty="0" smtClean="0">
                        <a:effectLst/>
                        <a:latin typeface="Maiandra GD" panose="020E0502030308020204" pitchFamily="34" charset="0"/>
                      </a:endParaRPr>
                    </a:p>
                    <a:p>
                      <a:pPr marL="342900" lvl="0" indent="-342900" algn="ctr">
                        <a:lnSpc>
                          <a:spcPct val="115000"/>
                        </a:lnSpc>
                        <a:spcAft>
                          <a:spcPts val="0"/>
                        </a:spcAft>
                        <a:buFont typeface="Courier New"/>
                        <a:buChar char="o"/>
                        <a:tabLst>
                          <a:tab pos="457200" algn="l"/>
                        </a:tabLst>
                      </a:pPr>
                      <a:r>
                        <a:rPr lang="es-ES" sz="1200" kern="1200" dirty="0" smtClean="0">
                          <a:effectLst/>
                          <a:latin typeface="Maiandra GD" panose="020E0502030308020204" pitchFamily="34" charset="0"/>
                        </a:rPr>
                        <a:t>Propone </a:t>
                      </a:r>
                      <a:r>
                        <a:rPr lang="es-ES" sz="1200" kern="1200" dirty="0">
                          <a:effectLst/>
                          <a:latin typeface="Maiandra GD" panose="020E0502030308020204" pitchFamily="34" charset="0"/>
                        </a:rPr>
                        <a:t>distintas respuestas motrices y expresivas  ante un mismo problema en actividades lúdicas</a:t>
                      </a:r>
                      <a:r>
                        <a:rPr lang="es-ES" sz="1200" kern="1200" dirty="0" smtClean="0">
                          <a:effectLst/>
                          <a:latin typeface="Maiandra GD" panose="020E0502030308020204" pitchFamily="34" charset="0"/>
                        </a:rPr>
                        <a:t>.</a:t>
                      </a:r>
                    </a:p>
                    <a:p>
                      <a:pPr marL="342900" lvl="0" indent="-342900" algn="ctr">
                        <a:lnSpc>
                          <a:spcPct val="115000"/>
                        </a:lnSpc>
                        <a:spcAft>
                          <a:spcPts val="0"/>
                        </a:spcAft>
                        <a:buFont typeface="Courier New"/>
                        <a:buChar char="o"/>
                        <a:tabLst>
                          <a:tab pos="457200" algn="l"/>
                        </a:tabLst>
                      </a:pPr>
                      <a:endParaRPr lang="es-ES" sz="1200" kern="1200" dirty="0" smtClean="0">
                        <a:effectLst/>
                        <a:latin typeface="Maiandra GD" panose="020E0502030308020204" pitchFamily="34" charset="0"/>
                      </a:endParaRPr>
                    </a:p>
                    <a:p>
                      <a:pPr marL="342900" lvl="0" indent="-342900" algn="ctr">
                        <a:lnSpc>
                          <a:spcPct val="115000"/>
                        </a:lnSpc>
                        <a:spcAft>
                          <a:spcPts val="0"/>
                        </a:spcAft>
                        <a:buFont typeface="Wingdings" panose="05000000000000000000" pitchFamily="2" charset="2"/>
                        <a:buChar char="ü"/>
                        <a:tabLst>
                          <a:tab pos="457200" algn="l"/>
                        </a:tabLst>
                      </a:pPr>
                      <a:r>
                        <a:rPr lang="es-ES" sz="1200" b="1" u="sng" kern="1200" dirty="0" smtClean="0">
                          <a:effectLst/>
                          <a:latin typeface="Maiandra GD" panose="020E0502030308020204" pitchFamily="34" charset="0"/>
                        </a:rPr>
                        <a:t>Reconoce formas</a:t>
                      </a:r>
                      <a:r>
                        <a:rPr lang="es-ES" sz="1200" b="1" u="sng" kern="1200" baseline="0" dirty="0" smtClean="0">
                          <a:effectLst/>
                          <a:latin typeface="Maiandra GD" panose="020E0502030308020204" pitchFamily="34" charset="0"/>
                        </a:rPr>
                        <a:t> de participación e interacción en juegos y actividades físicas a partir de normas básicas de convivencia.</a:t>
                      </a:r>
                      <a:endParaRPr lang="es-MX" sz="1200" b="1" u="sng" dirty="0">
                        <a:effectLst/>
                        <a:latin typeface="Maiandra GD" panose="020E0502030308020204" pitchFamily="34" charset="0"/>
                      </a:endParaRPr>
                    </a:p>
                    <a:p>
                      <a:pPr marL="740410" algn="ctr">
                        <a:lnSpc>
                          <a:spcPct val="115000"/>
                        </a:lnSpc>
                        <a:spcAft>
                          <a:spcPts val="0"/>
                        </a:spcAft>
                      </a:pPr>
                      <a:r>
                        <a:rPr lang="es-MX" sz="1200" u="sng" kern="1200" dirty="0" smtClean="0">
                          <a:effectLst/>
                          <a:latin typeface="Maiandra GD" panose="020E0502030308020204" pitchFamily="34" charset="0"/>
                        </a:rPr>
                        <a:t> </a:t>
                      </a:r>
                      <a:endParaRPr lang="es-MX" sz="1200" u="sng" dirty="0">
                        <a:effectLst/>
                        <a:latin typeface="Maiandra GD" panose="020E0502030308020204" pitchFamily="34" charset="0"/>
                      </a:endParaRPr>
                    </a:p>
                  </a:txBody>
                  <a:tcPr marL="5027" marR="5027" marT="4468" marB="4468" anchor="ctr"/>
                </a:tc>
              </a:tr>
            </a:tbl>
          </a:graphicData>
        </a:graphic>
      </p:graphicFrame>
    </p:spTree>
    <p:extLst>
      <p:ext uri="{BB962C8B-B14F-4D97-AF65-F5344CB8AC3E}">
        <p14:creationId xmlns:p14="http://schemas.microsoft.com/office/powerpoint/2010/main" val="38607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8" y="-41818"/>
            <a:ext cx="6885384" cy="9185817"/>
          </a:xfrm>
          <a:prstGeom prst="rect">
            <a:avLst/>
          </a:prstGeom>
        </p:spPr>
      </p:pic>
      <p:graphicFrame>
        <p:nvGraphicFramePr>
          <p:cNvPr id="4" name="3 Tabla"/>
          <p:cNvGraphicFramePr>
            <a:graphicFrameLocks noGrp="1"/>
          </p:cNvGraphicFramePr>
          <p:nvPr>
            <p:extLst>
              <p:ext uri="{D42A27DB-BD31-4B8C-83A1-F6EECF244321}">
                <p14:modId xmlns:p14="http://schemas.microsoft.com/office/powerpoint/2010/main" val="3745811021"/>
              </p:ext>
            </p:extLst>
          </p:nvPr>
        </p:nvGraphicFramePr>
        <p:xfrm>
          <a:off x="80628" y="1103282"/>
          <a:ext cx="6710355" cy="7933214"/>
        </p:xfrm>
        <a:graphic>
          <a:graphicData uri="http://schemas.openxmlformats.org/drawingml/2006/table">
            <a:tbl>
              <a:tblPr firstRow="1" bandRow="1">
                <a:tableStyleId>{5940675A-B579-460E-94D1-54222C63F5DA}</a:tableStyleId>
              </a:tblPr>
              <a:tblGrid>
                <a:gridCol w="1071401"/>
                <a:gridCol w="1165382"/>
                <a:gridCol w="1118393"/>
                <a:gridCol w="1118393"/>
                <a:gridCol w="1118393"/>
                <a:gridCol w="1118393"/>
              </a:tblGrid>
              <a:tr h="355600">
                <a:tc>
                  <a:txBody>
                    <a:bodyPr/>
                    <a:lstStyle/>
                    <a:p>
                      <a:pPr algn="ctr"/>
                      <a:r>
                        <a:rPr lang="es-MX" sz="1200" dirty="0" smtClean="0"/>
                        <a:t>HORARIO</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LUNES 27</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MARTES 28</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MIÉRCOLES 29</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JUEVES 30</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VIERNES 31</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589280">
                <a:tc>
                  <a:txBody>
                    <a:bodyPr/>
                    <a:lstStyle/>
                    <a:p>
                      <a:pPr algn="ctr"/>
                      <a:r>
                        <a:rPr lang="es-MX" sz="1200" dirty="0" smtClean="0"/>
                        <a:t>9:00 – 9:20</a:t>
                      </a:r>
                      <a:r>
                        <a:rPr lang="es-MX" sz="1200" baseline="0" dirty="0" smtClean="0"/>
                        <a:t> A.M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Honores</a:t>
                      </a:r>
                      <a:r>
                        <a:rPr lang="es-MX" sz="1200" baseline="0" dirty="0" smtClean="0"/>
                        <a:t> a la bandera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gridSpan="4">
                  <a:txBody>
                    <a:bodyPr/>
                    <a:lstStyle/>
                    <a:p>
                      <a:pPr algn="ctr"/>
                      <a:r>
                        <a:rPr lang="es-MX" sz="1200" dirty="0" smtClean="0"/>
                        <a:t>Activación</a:t>
                      </a:r>
                      <a:r>
                        <a:rPr lang="es-MX" sz="1200" baseline="0" dirty="0" smtClean="0"/>
                        <a:t> Física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solidFill>
                      <a:srgbClr val="FFFF00"/>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solidFill>
                      <a:srgbClr val="FFFF00"/>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solidFill>
                      <a:srgbClr val="FFFF00"/>
                    </a:solidFill>
                  </a:tcPr>
                </a:tc>
              </a:tr>
              <a:tr h="439220">
                <a:tc rowSpan="2">
                  <a:txBody>
                    <a:bodyPr/>
                    <a:lstStyle/>
                    <a:p>
                      <a:pPr algn="ctr"/>
                      <a:r>
                        <a:rPr lang="es-MX" sz="1200" dirty="0" smtClean="0"/>
                        <a:t>9:20 – 10:00 A.M.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gridSpan="4">
                  <a:txBody>
                    <a:bodyPr/>
                    <a:lstStyle/>
                    <a:p>
                      <a:pPr algn="ctr"/>
                      <a:r>
                        <a:rPr lang="es-MX" sz="1200" dirty="0" smtClean="0"/>
                        <a:t>Saludo (Gimnasia Cerebral) /</a:t>
                      </a:r>
                      <a:r>
                        <a:rPr lang="es-MX" sz="1200" baseline="0" dirty="0" smtClean="0"/>
                        <a:t> </a:t>
                      </a:r>
                      <a:r>
                        <a:rPr lang="es-MX" sz="1200" dirty="0" smtClean="0"/>
                        <a:t>Pase de lista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FFC000"/>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effectLst/>
                        </a:rPr>
                        <a:t>Ritmos, Cantos y Juegos</a:t>
                      </a:r>
                      <a:endParaRPr lang="es-MX" sz="1200" dirty="0" smtClean="0">
                        <a:solidFill>
                          <a:schemeClr val="tx1"/>
                        </a:solidFill>
                        <a:effectLst/>
                        <a:latin typeface="Maiandra GD" panose="020E0502030308020204" pitchFamily="34" charset="0"/>
                        <a:cs typeface="Times New Roman" panose="02020603050405020304" pitchFamily="18" charset="0"/>
                      </a:endParaRPr>
                    </a:p>
                  </a:txBody>
                  <a:tcPr marL="68580" marR="68580" marT="60960" marB="60960" anchor="ctr"/>
                </a:tc>
              </a:tr>
              <a:tr h="589280">
                <a:tc vMerge="1">
                  <a:txBody>
                    <a:bodyPr/>
                    <a:lstStyle/>
                    <a:p>
                      <a:endParaRPr lang="es-MX"/>
                    </a:p>
                  </a:txBody>
                  <a:tcPr/>
                </a:tc>
                <a:tc>
                  <a:txBody>
                    <a:bodyPr/>
                    <a:lstStyle/>
                    <a:p>
                      <a:pPr algn="ctr"/>
                      <a:r>
                        <a:rPr lang="es-MX" sz="1200" dirty="0" smtClean="0"/>
                        <a:t>Hoy</a:t>
                      </a:r>
                      <a:r>
                        <a:rPr lang="es-MX" sz="1200" baseline="0" dirty="0" smtClean="0"/>
                        <a:t> quiero ser un… científico</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Visita de un chef </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Policías</a:t>
                      </a:r>
                      <a:r>
                        <a:rPr lang="es-MX" sz="1200" baseline="0" dirty="0" smtClean="0"/>
                        <a:t> y ladrones</a:t>
                      </a:r>
                      <a:br>
                        <a:rPr lang="es-MX" sz="1200" baseline="0" dirty="0" smtClean="0"/>
                      </a:br>
                      <a:r>
                        <a:rPr lang="es-MX" sz="1200" baseline="0" dirty="0" smtClean="0"/>
                        <a:t>(Juego de roles)</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aseline="0" dirty="0" smtClean="0"/>
                        <a:t>Encuentra el trabajo</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vMerge="1">
                  <a:txBody>
                    <a:bodyPr/>
                    <a:lstStyle/>
                    <a:p>
                      <a:endParaRPr lang="es-MX"/>
                    </a:p>
                  </a:txBody>
                  <a:tcPr/>
                </a:tc>
              </a:tr>
              <a:tr h="589280">
                <a:tc rowSpan="4">
                  <a:txBody>
                    <a:bodyPr/>
                    <a:lstStyle/>
                    <a:p>
                      <a:pPr algn="ctr"/>
                      <a:r>
                        <a:rPr lang="es-MX" sz="1200" dirty="0" smtClean="0"/>
                        <a:t>10:00 – 10:30 P.M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Taller “Lámpara de lava”</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3">
                  <a:txBody>
                    <a:bodyPr/>
                    <a:lstStyle/>
                    <a:p>
                      <a:pPr algn="ctr"/>
                      <a:r>
                        <a:rPr lang="es-MX" sz="1200" dirty="0" smtClean="0"/>
                        <a:t>Educación Física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2">
                  <a:txBody>
                    <a:bodyPr/>
                    <a:lstStyle/>
                    <a:p>
                      <a:pPr algn="ctr"/>
                      <a:r>
                        <a:rPr lang="es-MX" sz="1200" dirty="0" smtClean="0"/>
                        <a:t>Hoy quiero ser… Un bombero</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3">
                  <a:txBody>
                    <a:bodyPr/>
                    <a:lstStyle/>
                    <a:p>
                      <a:pPr algn="ctr"/>
                      <a:r>
                        <a:rPr lang="es-MX" sz="1200" dirty="0" smtClean="0"/>
                        <a:t>Educación Física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Saludo</a:t>
                      </a:r>
                      <a:br>
                        <a:rPr lang="es-MX" sz="1200" dirty="0" smtClean="0"/>
                      </a:br>
                      <a:r>
                        <a:rPr lang="es-MX" sz="1200" dirty="0" smtClean="0"/>
                        <a:t>Pase</a:t>
                      </a:r>
                      <a:r>
                        <a:rPr lang="es-MX" sz="1200" baseline="0" dirty="0" smtClean="0"/>
                        <a:t> de lista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158533">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¡Buenas!</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589280">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a:r>
                        <a:rPr lang="es-MX" sz="1200" dirty="0" smtClean="0"/>
                        <a:t>Taller “El casco del bombero”</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vMerge="1">
                  <a:txBody>
                    <a:bodyPr/>
                    <a:lstStyle/>
                    <a:p>
                      <a:pPr algn="ctr"/>
                      <a:endParaRPr lang="es-MX" sz="1150" dirty="0">
                        <a:solidFill>
                          <a:schemeClr val="tx1"/>
                        </a:solidFill>
                        <a:latin typeface="Maiandra GD" panose="020E0502030308020204" pitchFamily="34"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6FF99"/>
                    </a:solidFill>
                  </a:tcPr>
                </a:tc>
                <a:tc vMerge="1">
                  <a:txBody>
                    <a:bodyPr/>
                    <a:lstStyle/>
                    <a:p>
                      <a:endParaRPr lang="es-MX"/>
                    </a:p>
                  </a:txBody>
                  <a:tcPr/>
                </a:tc>
              </a:tr>
              <a:tr h="355600">
                <a:tc vMerge="1">
                  <a:txBody>
                    <a:bodyPr/>
                    <a:lstStyle/>
                    <a:p>
                      <a:endParaRPr lang="es-MX"/>
                    </a:p>
                  </a:txBody>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¡A lavarse las manos! (Actividad de proyecto)</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66FF99"/>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no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solidFill>
                      <a:srgbClr val="66FF99"/>
                    </a:solid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tcPr>
                </a:tc>
              </a:tr>
              <a:tr h="558741">
                <a:tc>
                  <a:txBody>
                    <a:bodyPr/>
                    <a:lstStyle/>
                    <a:p>
                      <a:pPr algn="ctr"/>
                      <a:r>
                        <a:rPr lang="es-MX" sz="1200" dirty="0" smtClean="0"/>
                        <a:t>10:30 – 11:00 A.M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gridSpan="5">
                  <a:txBody>
                    <a:bodyPr/>
                    <a:lstStyle/>
                    <a:p>
                      <a:pPr algn="ctr"/>
                      <a:r>
                        <a:rPr lang="es-MX" sz="1200" dirty="0" smtClean="0"/>
                        <a:t>R</a:t>
                      </a:r>
                      <a:r>
                        <a:rPr lang="es-MX" sz="1200" baseline="0" dirty="0" smtClean="0"/>
                        <a:t>           </a:t>
                      </a:r>
                      <a:r>
                        <a:rPr lang="es-MX" sz="1200" dirty="0" smtClean="0"/>
                        <a:t>E           C           E           S           O</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hMerge="1">
                  <a:txBody>
                    <a:bodyPr/>
                    <a:lstStyle/>
                    <a:p>
                      <a:pPr algn="ctr"/>
                      <a:endParaRPr lang="es-MX" sz="14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pPr algn="ctr"/>
                      <a:endParaRPr lang="es-MX" sz="14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pPr algn="ctr"/>
                      <a:endParaRPr lang="es-MX" sz="14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pPr algn="ctr"/>
                      <a:endParaRPr lang="es-MX" sz="1400" dirty="0">
                        <a:solidFill>
                          <a:schemeClr val="tx1"/>
                        </a:solidFill>
                        <a:latin typeface="Times New Roman" panose="02020603050405020304" pitchFamily="18" charset="0"/>
                        <a:cs typeface="Times New Roman" panose="02020603050405020304" pitchFamily="18" charset="0"/>
                      </a:endParaRPr>
                    </a:p>
                  </a:txBody>
                  <a:tcPr/>
                </a:tc>
              </a:tr>
              <a:tr h="1290320">
                <a:tc>
                  <a:txBody>
                    <a:bodyPr/>
                    <a:lstStyle/>
                    <a:p>
                      <a:pPr algn="ctr"/>
                      <a:r>
                        <a:rPr lang="es-MX" sz="1200" dirty="0" smtClean="0"/>
                        <a:t>11:00</a:t>
                      </a:r>
                      <a:r>
                        <a:rPr lang="es-MX" sz="1200" baseline="0" dirty="0" smtClean="0"/>
                        <a:t> – 11:30 A.M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¿Qué es un oficio?</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Taller</a:t>
                      </a:r>
                      <a:r>
                        <a:rPr lang="es-MX" sz="1200" baseline="0" dirty="0" smtClean="0"/>
                        <a:t> “</a:t>
                      </a:r>
                      <a:r>
                        <a:rPr lang="es-MX" sz="1200" baseline="0" dirty="0" err="1" smtClean="0"/>
                        <a:t>Diverticomida</a:t>
                      </a:r>
                      <a:r>
                        <a:rPr lang="es-MX" sz="1200" baseline="0" dirty="0" smtClean="0"/>
                        <a:t> saludable”</a:t>
                      </a:r>
                      <a:br>
                        <a:rPr lang="es-MX" sz="1200" baseline="0" dirty="0" smtClean="0"/>
                      </a:br>
                      <a:r>
                        <a:rPr lang="es-MX" sz="1200" baseline="0" dirty="0" smtClean="0"/>
                        <a:t>(Actividad de proyecto)</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solidFill>
                      <a:srgbClr val="FFFF00"/>
                    </a:solidFill>
                  </a:tcPr>
                </a:tc>
                <a:tc>
                  <a:txBody>
                    <a:bodyPr/>
                    <a:lstStyle/>
                    <a:p>
                      <a:pPr algn="ctr"/>
                      <a:r>
                        <a:rPr lang="es-MX" sz="1200" dirty="0" smtClean="0"/>
                        <a:t>Circuito de acción motriz</a:t>
                      </a:r>
                      <a:br>
                        <a:rPr lang="es-MX" sz="1200" dirty="0" smtClean="0"/>
                      </a:br>
                      <a:r>
                        <a:rPr lang="es-MX" sz="1200" dirty="0" smtClean="0"/>
                        <a:t>¡Trabajo</a:t>
                      </a:r>
                      <a:r>
                        <a:rPr lang="es-MX" sz="1200" baseline="0" dirty="0" smtClean="0"/>
                        <a:t> duro!</a:t>
                      </a:r>
                      <a:br>
                        <a:rPr lang="es-MX" sz="1200" baseline="0" dirty="0" smtClean="0"/>
                      </a:br>
                      <a:r>
                        <a:rPr lang="es-MX" sz="1200" baseline="0" dirty="0" smtClean="0"/>
                        <a:t>(Juego de roles)</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aseline="0" dirty="0" smtClean="0"/>
                        <a:t>Rompecabezas</a:t>
                      </a:r>
                      <a:endParaRPr lang="es-MX" sz="1200" dirty="0" smtClean="0"/>
                    </a:p>
                    <a:p>
                      <a:pPr algn="ct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De</a:t>
                      </a:r>
                      <a:r>
                        <a:rPr lang="es-MX" sz="1200" baseline="0" dirty="0" smtClean="0"/>
                        <a:t> grande quiero ser…</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589280">
                <a:tc rowSpan="3">
                  <a:txBody>
                    <a:bodyPr/>
                    <a:lstStyle/>
                    <a:p>
                      <a:pPr algn="ctr"/>
                      <a:r>
                        <a:rPr lang="es-MX" sz="1200" dirty="0" smtClean="0"/>
                        <a:t>11:30 – 12:00 P.M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2">
                  <a:txBody>
                    <a:bodyPr/>
                    <a:lstStyle/>
                    <a:p>
                      <a:pPr algn="ctr"/>
                      <a:r>
                        <a:rPr lang="es-MX" sz="1200" dirty="0" smtClean="0"/>
                        <a:t>Dime tu apellido</a:t>
                      </a:r>
                      <a:r>
                        <a:rPr lang="es-MX" sz="1200" baseline="0" dirty="0" smtClean="0"/>
                        <a:t> y te diré de qué trabajas</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Hoy quiero ser… un policía</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2">
                  <a:txBody>
                    <a:bodyPr/>
                    <a:lstStyle/>
                    <a:p>
                      <a:pPr algn="ctr"/>
                      <a:r>
                        <a:rPr lang="es-MX" sz="1200" baseline="0" dirty="0" smtClean="0"/>
                        <a:t>Hoy quiero ser… un barrendero</a:t>
                      </a:r>
                      <a:endParaRPr lang="es-MX" sz="1200" baseline="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3">
                  <a:txBody>
                    <a:bodyPr/>
                    <a:lstStyle/>
                    <a:p>
                      <a:pPr algn="ctr"/>
                      <a:r>
                        <a:rPr lang="es-MX" sz="1200" dirty="0" smtClean="0"/>
                        <a:t>Adivina adivinador… dime quien soy</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rowSpan="2">
                  <a:txBody>
                    <a:bodyPr/>
                    <a:lstStyle/>
                    <a:p>
                      <a:pPr algn="ctr"/>
                      <a:r>
                        <a:rPr lang="es-MX" sz="1200" dirty="0" smtClean="0"/>
                        <a:t>Preguntas y respuestas</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589280">
                <a:tc vMerge="1">
                  <a:txBody>
                    <a:bodyPr/>
                    <a:lstStyle/>
                    <a:p>
                      <a:endParaRPr lang="es-MX"/>
                    </a:p>
                  </a:txBody>
                  <a:tcPr/>
                </a:tc>
                <a:tc v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Taller “La</a:t>
                      </a:r>
                      <a:r>
                        <a:rPr lang="es-MX" sz="1200" baseline="0" dirty="0" smtClean="0"/>
                        <a:t> gorra</a:t>
                      </a:r>
                      <a:r>
                        <a:rPr lang="es-MX" sz="1200" dirty="0" smtClean="0"/>
                        <a:t> del policía”</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vMerge="1">
                  <a:txBody>
                    <a:bodyPr/>
                    <a:lstStyle/>
                    <a:p>
                      <a:endParaRPr lang="es-MX"/>
                    </a:p>
                  </a:txBody>
                  <a:tcPr/>
                </a:tc>
                <a:tc vMerge="1">
                  <a:txBody>
                    <a:bodyPr/>
                    <a:lstStyle/>
                    <a:p>
                      <a:endParaRPr lang="es-MX"/>
                    </a:p>
                  </a:txBody>
                  <a:tcPr/>
                </a:tc>
                <a:tc vMerge="1">
                  <a:txBody>
                    <a:bodyPr/>
                    <a:lstStyle/>
                    <a:p>
                      <a:endParaRPr lang="es-MX"/>
                    </a:p>
                  </a:txBody>
                  <a:tcPr/>
                </a:tc>
              </a:tr>
              <a:tr h="609600">
                <a:tc vMerge="1">
                  <a:txBody>
                    <a:bodyPr/>
                    <a:lstStyle/>
                    <a:p>
                      <a:endParaRPr lang="es-MX"/>
                    </a:p>
                  </a:txBody>
                  <a:tcPr/>
                </a:tc>
                <a:tc>
                  <a:txBody>
                    <a:bodyPr/>
                    <a:lstStyle/>
                    <a:p>
                      <a:pPr algn="ctr"/>
                      <a:r>
                        <a:rPr lang="es-MX" sz="1200" dirty="0" smtClean="0"/>
                        <a:t>Taller “El</a:t>
                      </a:r>
                      <a:r>
                        <a:rPr lang="es-MX" sz="1200" baseline="0" dirty="0" smtClean="0"/>
                        <a:t> sombrero del chef”</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t>¡Todos</a:t>
                      </a:r>
                      <a:r>
                        <a:rPr lang="es-MX" sz="1200" baseline="0" dirty="0" smtClean="0"/>
                        <a:t> a la cárcel!</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a:txBody>
                    <a:bodyPr/>
                    <a:lstStyle/>
                    <a:p>
                      <a:pPr algn="ctr"/>
                      <a:r>
                        <a:rPr lang="es-MX" sz="1200" dirty="0" smtClean="0"/>
                        <a:t>Recolecta de basura</a:t>
                      </a:r>
                      <a:endParaRPr lang="es-MX" sz="1200" dirty="0">
                        <a:latin typeface="Maiandra GD" panose="020E0502030308020204" pitchFamily="34" charset="0"/>
                      </a:endParaRPr>
                    </a:p>
                  </a:txBody>
                  <a:tcPr marL="68580" marR="68580" marT="60960" marB="60960" anchor="ctr"/>
                </a:tc>
                <a:tc vMerge="1">
                  <a:txBody>
                    <a:bodyPr/>
                    <a:lstStyle/>
                    <a:p>
                      <a:endParaRPr lang="es-MX"/>
                    </a:p>
                  </a:txBody>
                  <a:tcPr/>
                </a:tc>
                <a:tc>
                  <a:txBody>
                    <a:bodyPr/>
                    <a:lstStyle/>
                    <a:p>
                      <a:pPr algn="ctr"/>
                      <a:r>
                        <a:rPr lang="es-MX" sz="1200" dirty="0" smtClean="0"/>
                        <a:t>Cierre con padres de familia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r h="454497">
                <a:tc>
                  <a:txBody>
                    <a:bodyPr/>
                    <a:lstStyle/>
                    <a:p>
                      <a:pPr algn="ctr"/>
                      <a:r>
                        <a:rPr lang="es-MX" sz="1200" dirty="0" smtClean="0"/>
                        <a:t>12:00</a:t>
                      </a:r>
                      <a:r>
                        <a:rPr lang="es-MX" sz="1200" baseline="0" dirty="0" smtClean="0"/>
                        <a:t> – 12:15 P.M.</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gridSpan="4">
                  <a:txBody>
                    <a:bodyPr/>
                    <a:lstStyle/>
                    <a:p>
                      <a:pPr algn="ctr"/>
                      <a:r>
                        <a:rPr lang="es-MX" sz="1200" dirty="0" smtClean="0"/>
                        <a:t>¡Mi</a:t>
                      </a:r>
                      <a:r>
                        <a:rPr lang="es-MX" sz="1200" baseline="0" dirty="0" smtClean="0"/>
                        <a:t> día! (Rutina)</a:t>
                      </a:r>
                      <a:endParaRPr lang="es-MX" sz="1200" dirty="0" smtClean="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200" dirty="0" smtClean="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noFill/>
                  </a:tcPr>
                </a:tc>
                <a:tc hMerge="1">
                  <a:txBody>
                    <a:bodyPr/>
                    <a:lstStyle/>
                    <a:p>
                      <a:pPr algn="ctr"/>
                      <a:endParaRPr lang="es-MX" sz="1200" baseline="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noFill/>
                  </a:tcPr>
                </a:tc>
                <a:tc hMerge="1">
                  <a:txBody>
                    <a:bodyPr/>
                    <a:lstStyle/>
                    <a:p>
                      <a:pPr algn="ctr"/>
                      <a:endParaRPr lang="es-MX" sz="1200" dirty="0">
                        <a:solidFill>
                          <a:schemeClr val="tx1"/>
                        </a:solidFill>
                        <a:latin typeface="Times New Roman" panose="02020603050405020304" pitchFamily="18" charset="0"/>
                        <a:cs typeface="Times New Roman" panose="02020603050405020304" pitchFamily="18" charset="0"/>
                      </a:endParaRPr>
                    </a:p>
                  </a:txBody>
                  <a:tcPr anchor="ctr">
                    <a:lnT w="12700" cap="flat" cmpd="sng" algn="ctr">
                      <a:solidFill>
                        <a:schemeClr val="bg1"/>
                      </a:solidFill>
                      <a:prstDash val="solid"/>
                      <a:round/>
                      <a:headEnd type="none" w="med" len="med"/>
                      <a:tailEnd type="none" w="med" len="med"/>
                    </a:lnT>
                    <a:noFill/>
                  </a:tcPr>
                </a:tc>
                <a:tc>
                  <a:txBody>
                    <a:bodyPr/>
                    <a:lstStyle/>
                    <a:p>
                      <a:pPr algn="ctr"/>
                      <a:r>
                        <a:rPr lang="es-MX" sz="1200" dirty="0" smtClean="0"/>
                        <a:t>Despedida</a:t>
                      </a:r>
                      <a:endParaRPr lang="es-MX" sz="1200" dirty="0">
                        <a:solidFill>
                          <a:schemeClr val="tx1"/>
                        </a:solidFill>
                        <a:latin typeface="Maiandra GD" panose="020E0502030308020204" pitchFamily="34" charset="0"/>
                        <a:cs typeface="Times New Roman" panose="02020603050405020304" pitchFamily="18" charset="0"/>
                      </a:endParaRPr>
                    </a:p>
                  </a:txBody>
                  <a:tcPr marL="68580" marR="68580" marT="60960" marB="60960" anchor="ctr"/>
                </a:tc>
              </a:tr>
            </a:tbl>
          </a:graphicData>
        </a:graphic>
      </p:graphicFrame>
      <p:sp>
        <p:nvSpPr>
          <p:cNvPr id="5" name="4 CuadroTexto"/>
          <p:cNvSpPr txBox="1"/>
          <p:nvPr/>
        </p:nvSpPr>
        <p:spPr>
          <a:xfrm>
            <a:off x="647691" y="59499"/>
            <a:ext cx="5562618" cy="707886"/>
          </a:xfrm>
          <a:prstGeom prst="rect">
            <a:avLst/>
          </a:prstGeom>
          <a:noFill/>
          <a:ln w="28575">
            <a:solidFill>
              <a:srgbClr val="7030A0"/>
            </a:solidFill>
            <a:prstDash val="lgDashDot"/>
          </a:ln>
        </p:spPr>
        <p:txBody>
          <a:bodyPr wrap="square" rtlCol="0">
            <a:spAutoFit/>
          </a:bodyPr>
          <a:lstStyle/>
          <a:p>
            <a:pPr algn="ctr"/>
            <a:r>
              <a:rPr lang="es-MX" sz="2000" b="1" dirty="0" smtClean="0">
                <a:latin typeface="Maiandra GD" panose="020E0502030308020204" pitchFamily="34" charset="0"/>
                <a:cs typeface="Times New Roman" panose="02020603050405020304" pitchFamily="18" charset="0"/>
              </a:rPr>
              <a:t>CRONOGRAMA SEMANAL</a:t>
            </a:r>
            <a:br>
              <a:rPr lang="es-MX" sz="2000" b="1" dirty="0" smtClean="0">
                <a:latin typeface="Maiandra GD" panose="020E0502030308020204" pitchFamily="34" charset="0"/>
                <a:cs typeface="Times New Roman" panose="02020603050405020304" pitchFamily="18" charset="0"/>
              </a:rPr>
            </a:br>
            <a:r>
              <a:rPr lang="es-MX" sz="2000" b="1" dirty="0" smtClean="0">
                <a:latin typeface="Maiandra GD" panose="020E0502030308020204" pitchFamily="34" charset="0"/>
                <a:cs typeface="Times New Roman" panose="02020603050405020304" pitchFamily="18" charset="0"/>
              </a:rPr>
              <a:t>(27 a 31 de Mayo de 2019)</a:t>
            </a:r>
            <a:endParaRPr lang="es-MX" sz="2000" b="1" dirty="0">
              <a:latin typeface="Maiandra GD" panose="020E0502030308020204" pitchFamily="34" charset="0"/>
              <a:cs typeface="Times New Roman" panose="02020603050405020304" pitchFamily="18" charset="0"/>
            </a:endParaRPr>
          </a:p>
        </p:txBody>
      </p:sp>
    </p:spTree>
    <p:extLst>
      <p:ext uri="{BB962C8B-B14F-4D97-AF65-F5344CB8AC3E}">
        <p14:creationId xmlns:p14="http://schemas.microsoft.com/office/powerpoint/2010/main" val="3017166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98" y="-41818"/>
            <a:ext cx="6885384" cy="9185817"/>
          </a:xfrm>
          <a:prstGeom prst="rect">
            <a:avLst/>
          </a:prstGeom>
        </p:spPr>
      </p:pic>
      <p:graphicFrame>
        <p:nvGraphicFramePr>
          <p:cNvPr id="2" name="1 Tabla"/>
          <p:cNvGraphicFramePr>
            <a:graphicFrameLocks noGrp="1"/>
          </p:cNvGraphicFramePr>
          <p:nvPr>
            <p:extLst>
              <p:ext uri="{D42A27DB-BD31-4B8C-83A1-F6EECF244321}">
                <p14:modId xmlns:p14="http://schemas.microsoft.com/office/powerpoint/2010/main" val="2354187383"/>
              </p:ext>
            </p:extLst>
          </p:nvPr>
        </p:nvGraphicFramePr>
        <p:xfrm>
          <a:off x="171450" y="107505"/>
          <a:ext cx="6497910" cy="6302573"/>
        </p:xfrm>
        <a:graphic>
          <a:graphicData uri="http://schemas.openxmlformats.org/drawingml/2006/table">
            <a:tbl>
              <a:tblPr>
                <a:tableStyleId>{5C22544A-7EE6-4342-B048-85BDC9FD1C3A}</a:tableStyleId>
              </a:tblPr>
              <a:tblGrid>
                <a:gridCol w="1126772"/>
                <a:gridCol w="872961"/>
                <a:gridCol w="1003659"/>
                <a:gridCol w="3494518"/>
              </a:tblGrid>
              <a:tr h="409202">
                <a:tc gridSpan="4">
                  <a:txBody>
                    <a:bodyPr/>
                    <a:lstStyle/>
                    <a:p>
                      <a:pPr algn="ctr">
                        <a:lnSpc>
                          <a:spcPct val="115000"/>
                        </a:lnSpc>
                        <a:spcAft>
                          <a:spcPts val="0"/>
                        </a:spcAft>
                      </a:pPr>
                      <a:r>
                        <a:rPr lang="es-MX" sz="1200" b="1" dirty="0" smtClean="0">
                          <a:effectLst/>
                          <a:latin typeface="Maiandra GD" panose="020E0502030308020204" pitchFamily="34" charset="0"/>
                        </a:rPr>
                        <a:t>DESARROLLO</a:t>
                      </a:r>
                      <a:endParaRPr lang="es-MX" sz="1200" b="1" dirty="0">
                        <a:effectLst/>
                        <a:latin typeface="Maiandra GD" panose="020E0502030308020204" pitchFamily="34" charset="0"/>
                        <a:ea typeface="Times New Roman"/>
                        <a:cs typeface="Times New Roman"/>
                      </a:endParaRPr>
                    </a:p>
                  </a:txBody>
                  <a:tcPr marL="18851" marR="18851" marT="0" marB="0" anchor="ctr">
                    <a:solidFill>
                      <a:srgbClr val="00B0F0"/>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26263">
                <a:tc>
                  <a:txBody>
                    <a:bodyPr/>
                    <a:lstStyle/>
                    <a:p>
                      <a:pPr algn="ctr">
                        <a:lnSpc>
                          <a:spcPct val="115000"/>
                        </a:lnSpc>
                        <a:spcAft>
                          <a:spcPts val="1000"/>
                        </a:spcAft>
                      </a:pPr>
                      <a:r>
                        <a:rPr lang="es-MX" sz="1200" b="1" dirty="0">
                          <a:effectLst/>
                          <a:latin typeface="Maiandra GD" panose="020E0502030308020204" pitchFamily="34" charset="0"/>
                        </a:rPr>
                        <a:t>Estación</a:t>
                      </a:r>
                      <a:endParaRPr lang="es-MX" sz="1200" b="1" dirty="0">
                        <a:effectLst/>
                        <a:latin typeface="Maiandra GD" panose="020E0502030308020204" pitchFamily="34" charset="0"/>
                        <a:ea typeface="Times New Roman"/>
                        <a:cs typeface="Times New Roman"/>
                      </a:endParaRPr>
                    </a:p>
                  </a:txBody>
                  <a:tcPr marL="29085" marR="29085" marT="0" marB="0" anchor="ctr">
                    <a:solidFill>
                      <a:srgbClr val="00B0F0"/>
                    </a:solidFill>
                  </a:tcPr>
                </a:tc>
                <a:tc>
                  <a:txBody>
                    <a:bodyPr/>
                    <a:lstStyle/>
                    <a:p>
                      <a:pPr algn="ctr">
                        <a:lnSpc>
                          <a:spcPct val="115000"/>
                        </a:lnSpc>
                        <a:spcAft>
                          <a:spcPts val="1000"/>
                        </a:spcAft>
                      </a:pPr>
                      <a:r>
                        <a:rPr lang="es-MX" sz="1200" b="1" dirty="0">
                          <a:effectLst/>
                          <a:latin typeface="Maiandra GD" panose="020E0502030308020204" pitchFamily="34" charset="0"/>
                        </a:rPr>
                        <a:t>Nombre</a:t>
                      </a:r>
                      <a:endParaRPr lang="es-MX" sz="1200" b="1" dirty="0">
                        <a:effectLst/>
                        <a:latin typeface="Maiandra GD" panose="020E0502030308020204" pitchFamily="34" charset="0"/>
                        <a:ea typeface="Times New Roman"/>
                        <a:cs typeface="Times New Roman"/>
                      </a:endParaRPr>
                    </a:p>
                  </a:txBody>
                  <a:tcPr marL="29085" marR="29085" marT="0" marB="0" anchor="ctr">
                    <a:solidFill>
                      <a:srgbClr val="00B0F0"/>
                    </a:solidFill>
                  </a:tcPr>
                </a:tc>
                <a:tc>
                  <a:txBody>
                    <a:bodyPr/>
                    <a:lstStyle/>
                    <a:p>
                      <a:pPr algn="ctr">
                        <a:lnSpc>
                          <a:spcPct val="115000"/>
                        </a:lnSpc>
                        <a:spcAft>
                          <a:spcPts val="1000"/>
                        </a:spcAft>
                      </a:pPr>
                      <a:r>
                        <a:rPr lang="es-MX" sz="1200" b="1" dirty="0">
                          <a:effectLst/>
                          <a:latin typeface="Maiandra GD" panose="020E0502030308020204" pitchFamily="34" charset="0"/>
                        </a:rPr>
                        <a:t>Materiales</a:t>
                      </a:r>
                      <a:endParaRPr lang="es-MX" sz="1200" b="1" dirty="0">
                        <a:effectLst/>
                        <a:latin typeface="Maiandra GD" panose="020E0502030308020204" pitchFamily="34" charset="0"/>
                        <a:ea typeface="Times New Roman"/>
                        <a:cs typeface="Times New Roman"/>
                      </a:endParaRPr>
                    </a:p>
                  </a:txBody>
                  <a:tcPr marL="29085" marR="29085" marT="0" marB="0" anchor="ctr">
                    <a:solidFill>
                      <a:srgbClr val="00B0F0"/>
                    </a:solidFill>
                  </a:tcPr>
                </a:tc>
                <a:tc>
                  <a:txBody>
                    <a:bodyPr/>
                    <a:lstStyle/>
                    <a:p>
                      <a:pPr algn="ctr">
                        <a:lnSpc>
                          <a:spcPct val="115000"/>
                        </a:lnSpc>
                        <a:spcAft>
                          <a:spcPts val="1000"/>
                        </a:spcAft>
                      </a:pPr>
                      <a:r>
                        <a:rPr lang="es-MX" sz="1200" b="1" dirty="0">
                          <a:effectLst/>
                          <a:latin typeface="Maiandra GD" panose="020E0502030308020204" pitchFamily="34" charset="0"/>
                        </a:rPr>
                        <a:t>Descripción de la actividad</a:t>
                      </a:r>
                      <a:endParaRPr lang="es-MX" sz="1200" b="1" dirty="0">
                        <a:effectLst/>
                        <a:latin typeface="Maiandra GD" panose="020E0502030308020204" pitchFamily="34" charset="0"/>
                        <a:ea typeface="Times New Roman"/>
                        <a:cs typeface="Times New Roman"/>
                      </a:endParaRPr>
                    </a:p>
                  </a:txBody>
                  <a:tcPr marL="29085" marR="29085" marT="0" marB="0" anchor="ctr">
                    <a:solidFill>
                      <a:srgbClr val="00B0F0"/>
                    </a:solidFill>
                  </a:tcPr>
                </a:tc>
              </a:tr>
              <a:tr h="1195146">
                <a:tc>
                  <a:txBody>
                    <a:bodyPr/>
                    <a:lstStyle/>
                    <a:p>
                      <a:pPr algn="ctr">
                        <a:lnSpc>
                          <a:spcPct val="115000"/>
                        </a:lnSpc>
                        <a:spcAft>
                          <a:spcPts val="1000"/>
                        </a:spcAft>
                      </a:pPr>
                      <a:r>
                        <a:rPr lang="es-MX" sz="1200" dirty="0" smtClean="0">
                          <a:effectLst/>
                          <a:latin typeface="Maiandra GD" panose="020E0502030308020204" pitchFamily="34" charset="0"/>
                        </a:rPr>
                        <a:t> </a:t>
                      </a:r>
                    </a:p>
                    <a:p>
                      <a:pPr algn="ctr">
                        <a:lnSpc>
                          <a:spcPct val="115000"/>
                        </a:lnSpc>
                        <a:spcAft>
                          <a:spcPts val="1000"/>
                        </a:spcAft>
                      </a:pP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smtClean="0">
                          <a:effectLst/>
                          <a:latin typeface="Maiandra GD" panose="020E0502030308020204" pitchFamily="34" charset="0"/>
                        </a:rPr>
                        <a:t>Esquivemos los hidrantes</a:t>
                      </a:r>
                      <a:r>
                        <a:rPr lang="es-MX" sz="1200" dirty="0">
                          <a:effectLst/>
                          <a:latin typeface="Maiandra GD" panose="020E0502030308020204" pitchFamily="34" charset="0"/>
                        </a:rPr>
                        <a:t> </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Hidrantes</a:t>
                      </a:r>
                      <a:r>
                        <a:rPr lang="es-MX" sz="1200" baseline="0" dirty="0" smtClean="0">
                          <a:effectLst/>
                          <a:latin typeface="Maiandra GD" panose="020E0502030308020204" pitchFamily="34" charset="0"/>
                        </a:rPr>
                        <a:t> elaborados con botellas de plástico recicladas</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smtClean="0">
                          <a:effectLst/>
                          <a:latin typeface="Maiandra GD" panose="020E0502030308020204" pitchFamily="34" charset="0"/>
                        </a:rPr>
                        <a:t>Correr</a:t>
                      </a:r>
                      <a:r>
                        <a:rPr lang="es-MX" sz="1200" baseline="0" dirty="0" smtClean="0">
                          <a:effectLst/>
                          <a:latin typeface="Maiandra GD" panose="020E0502030308020204" pitchFamily="34" charset="0"/>
                        </a:rPr>
                        <a:t> alrededor de los hidrantes a manera de zigzag </a:t>
                      </a:r>
                      <a:r>
                        <a:rPr lang="es-MX" sz="1200" dirty="0">
                          <a:effectLst/>
                          <a:latin typeface="Maiandra GD" panose="020E0502030308020204" pitchFamily="34" charset="0"/>
                        </a:rPr>
                        <a:t> </a:t>
                      </a:r>
                      <a:r>
                        <a:rPr lang="es-MX" sz="1200" dirty="0" smtClean="0">
                          <a:effectLst/>
                          <a:latin typeface="Maiandra GD" panose="020E0502030308020204" pitchFamily="34" charset="0"/>
                        </a:rPr>
                        <a:t>y</a:t>
                      </a:r>
                      <a:r>
                        <a:rPr lang="es-MX" sz="1200" baseline="0" dirty="0" smtClean="0">
                          <a:effectLst/>
                          <a:latin typeface="Maiandra GD" panose="020E0502030308020204" pitchFamily="34" charset="0"/>
                        </a:rPr>
                        <a:t> esquivarlos para no tumbar ninguno.</a:t>
                      </a:r>
                      <a:endParaRPr lang="es-MX" sz="1200" dirty="0">
                        <a:effectLst/>
                        <a:latin typeface="Maiandra GD" panose="020E0502030308020204" pitchFamily="34" charset="0"/>
                        <a:ea typeface="Times New Roman"/>
                        <a:cs typeface="Times New Roman"/>
                      </a:endParaRPr>
                    </a:p>
                  </a:txBody>
                  <a:tcPr marL="29085" marR="29085" marT="0" marB="0" anchor="ctr"/>
                </a:tc>
              </a:tr>
              <a:tr h="1223994">
                <a:tc>
                  <a:txBody>
                    <a:bodyPr/>
                    <a:lstStyle/>
                    <a:p>
                      <a:pPr algn="ctr">
                        <a:lnSpc>
                          <a:spcPct val="115000"/>
                        </a:lnSpc>
                        <a:spcAft>
                          <a:spcPts val="1000"/>
                        </a:spcAft>
                      </a:pP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p>
                    <a:p>
                      <a:pPr marL="0" marR="0" indent="0" algn="ctr" defTabSz="914400" rtl="0" eaLnBrk="1" fontAlgn="auto" latinLnBrk="0" hangingPunct="1">
                        <a:lnSpc>
                          <a:spcPct val="115000"/>
                        </a:lnSpc>
                        <a:spcBef>
                          <a:spcPts val="0"/>
                        </a:spcBef>
                        <a:spcAft>
                          <a:spcPts val="1000"/>
                        </a:spcAft>
                        <a:buClrTx/>
                        <a:buSzTx/>
                        <a:buFontTx/>
                        <a:buNone/>
                        <a:tabLst/>
                        <a:defRPr/>
                      </a:pPr>
                      <a:r>
                        <a:rPr lang="es-MX" sz="1200" dirty="0" smtClean="0">
                          <a:effectLst/>
                          <a:latin typeface="Maiandra GD" panose="020E0502030308020204" pitchFamily="34" charset="0"/>
                        </a:rPr>
                        <a:t>Escala la escalera  </a:t>
                      </a:r>
                      <a:endParaRPr lang="es-MX" sz="1200" dirty="0" smtClean="0">
                        <a:effectLst/>
                        <a:latin typeface="Maiandra GD" panose="020E0502030308020204" pitchFamily="34" charset="0"/>
                        <a:ea typeface="Times New Roman"/>
                        <a:cs typeface="Times New Roman"/>
                      </a:endParaRPr>
                    </a:p>
                    <a:p>
                      <a:pPr algn="ctr">
                        <a:lnSpc>
                          <a:spcPct val="115000"/>
                        </a:lnSpc>
                        <a:spcAft>
                          <a:spcPts val="1000"/>
                        </a:spcAft>
                      </a:pPr>
                      <a:r>
                        <a:rPr lang="es-MX" sz="1200" dirty="0">
                          <a:effectLst/>
                          <a:latin typeface="Maiandra GD" panose="020E0502030308020204" pitchFamily="34" charset="0"/>
                        </a:rPr>
                        <a:t> </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Simulación</a:t>
                      </a:r>
                      <a:r>
                        <a:rPr lang="es-MX" sz="1200" baseline="0" dirty="0" smtClean="0">
                          <a:effectLst/>
                          <a:latin typeface="Maiandra GD" panose="020E0502030308020204" pitchFamily="34" charset="0"/>
                        </a:rPr>
                        <a:t> de una </a:t>
                      </a:r>
                      <a:r>
                        <a:rPr lang="es-MX" sz="1200" dirty="0" smtClean="0">
                          <a:effectLst/>
                          <a:latin typeface="Maiandra GD" panose="020E0502030308020204" pitchFamily="34" charset="0"/>
                        </a:rPr>
                        <a:t>escalera</a:t>
                      </a:r>
                      <a:r>
                        <a:rPr lang="es-MX" sz="1200" baseline="0" dirty="0" smtClean="0">
                          <a:effectLst/>
                          <a:latin typeface="Maiandra GD" panose="020E0502030308020204" pitchFamily="34" charset="0"/>
                        </a:rPr>
                        <a:t> elaborada con palos de madera</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Saltar con los pies juntos entre cada escalón, sin pisar los extremos o los escalones.</a:t>
                      </a:r>
                      <a:endParaRPr lang="es-MX" sz="1200" dirty="0">
                        <a:effectLst/>
                        <a:latin typeface="Maiandra GD" panose="020E0502030308020204" pitchFamily="34" charset="0"/>
                        <a:ea typeface="Times New Roman"/>
                        <a:cs typeface="Times New Roman"/>
                      </a:endParaRPr>
                    </a:p>
                  </a:txBody>
                  <a:tcPr marL="29085" marR="29085" marT="0" marB="0" anchor="ctr"/>
                </a:tc>
              </a:tr>
              <a:tr h="838159">
                <a:tc>
                  <a:txBody>
                    <a:bodyPr/>
                    <a:lstStyle/>
                    <a:p>
                      <a:pPr algn="ctr">
                        <a:lnSpc>
                          <a:spcPct val="115000"/>
                        </a:lnSpc>
                        <a:spcAft>
                          <a:spcPts val="1000"/>
                        </a:spcAft>
                      </a:pP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smtClean="0">
                          <a:effectLst/>
                          <a:latin typeface="Maiandra GD" panose="020E0502030308020204" pitchFamily="34" charset="0"/>
                          <a:ea typeface="Times New Roman"/>
                          <a:cs typeface="Times New Roman"/>
                        </a:rPr>
                        <a:t>Mantengamos el equilibrio</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Manguera elaborada de mecate</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Caminar sobre la manguera manteniendo el equilibrio y sin caer hacia los lados.</a:t>
                      </a:r>
                      <a:endParaRPr lang="es-MX" sz="1200" dirty="0">
                        <a:effectLst/>
                        <a:latin typeface="Maiandra GD" panose="020E0502030308020204" pitchFamily="34" charset="0"/>
                        <a:ea typeface="Times New Roman"/>
                        <a:cs typeface="Times New Roman"/>
                      </a:endParaRPr>
                    </a:p>
                  </a:txBody>
                  <a:tcPr marL="29085" marR="29085" marT="0" marB="0" anchor="ctr"/>
                </a:tc>
              </a:tr>
              <a:tr h="2271931">
                <a:tc>
                  <a:txBody>
                    <a:bodyPr/>
                    <a:lstStyle/>
                    <a:p>
                      <a:pPr algn="ctr">
                        <a:lnSpc>
                          <a:spcPct val="115000"/>
                        </a:lnSpc>
                        <a:spcAft>
                          <a:spcPts val="1000"/>
                        </a:spcAft>
                      </a:pP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MX" sz="1200" dirty="0" smtClean="0">
                          <a:effectLst/>
                          <a:latin typeface="Maiandra GD" panose="020E0502030308020204" pitchFamily="34" charset="0"/>
                          <a:ea typeface="Times New Roman"/>
                          <a:cs typeface="Times New Roman"/>
                        </a:rPr>
                        <a:t>Apaguemos el fuego</a:t>
                      </a: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Estructura de tubo </a:t>
                      </a:r>
                      <a:r>
                        <a:rPr lang="es-MX" sz="1200" dirty="0" err="1" smtClean="0">
                          <a:effectLst/>
                          <a:latin typeface="Maiandra GD" panose="020E0502030308020204" pitchFamily="34" charset="0"/>
                        </a:rPr>
                        <a:t>pvc</a:t>
                      </a:r>
                      <a:r>
                        <a:rPr lang="es-MX" sz="1200" dirty="0" smtClean="0">
                          <a:effectLst/>
                          <a:latin typeface="Maiandra GD" panose="020E0502030308020204" pitchFamily="34" charset="0"/>
                        </a:rPr>
                        <a:t> simulando una pared con ventanas y fuego elaborada</a:t>
                      </a:r>
                      <a:r>
                        <a:rPr lang="es-MX" sz="1200" baseline="0" dirty="0" smtClean="0">
                          <a:effectLst/>
                          <a:latin typeface="Maiandra GD" panose="020E0502030308020204" pitchFamily="34" charset="0"/>
                        </a:rPr>
                        <a:t> de cartón</a:t>
                      </a:r>
                      <a:endParaRPr lang="es-MX" sz="1200" dirty="0" smtClean="0">
                        <a:effectLst/>
                        <a:latin typeface="Maiandra GD" panose="020E0502030308020204" pitchFamily="34" charset="0"/>
                      </a:endParaRPr>
                    </a:p>
                    <a:p>
                      <a:pPr algn="ctr">
                        <a:lnSpc>
                          <a:spcPct val="115000"/>
                        </a:lnSpc>
                        <a:spcAft>
                          <a:spcPts val="1000"/>
                        </a:spcAft>
                      </a:pPr>
                      <a:r>
                        <a:rPr lang="es-MX" sz="1200" dirty="0" smtClean="0">
                          <a:effectLst/>
                          <a:latin typeface="Maiandra GD" panose="020E0502030308020204" pitchFamily="34" charset="0"/>
                          <a:ea typeface="Times New Roman"/>
                          <a:cs typeface="Times New Roman"/>
                        </a:rPr>
                        <a:t>Pelotas</a:t>
                      </a:r>
                      <a:endParaRPr lang="es-MX" sz="1200" dirty="0">
                        <a:effectLst/>
                        <a:latin typeface="Maiandra GD" panose="020E0502030308020204" pitchFamily="34" charset="0"/>
                        <a:ea typeface="Times New Roman"/>
                        <a:cs typeface="Times New Roman"/>
                      </a:endParaRPr>
                    </a:p>
                  </a:txBody>
                  <a:tcPr marL="29085" marR="29085" marT="0" marB="0" anchor="ctr"/>
                </a:tc>
                <a:tc>
                  <a:txBody>
                    <a:bodyPr/>
                    <a:lstStyle/>
                    <a:p>
                      <a:pPr algn="ctr">
                        <a:lnSpc>
                          <a:spcPct val="115000"/>
                        </a:lnSpc>
                        <a:spcAft>
                          <a:spcPts val="1000"/>
                        </a:spcAft>
                      </a:pPr>
                      <a:r>
                        <a:rPr lang="es-MX" sz="1200" dirty="0">
                          <a:effectLst/>
                          <a:latin typeface="Maiandra GD" panose="020E0502030308020204" pitchFamily="34" charset="0"/>
                        </a:rPr>
                        <a:t> </a:t>
                      </a:r>
                      <a:r>
                        <a:rPr lang="es-MX" sz="1200" dirty="0" smtClean="0">
                          <a:effectLst/>
                          <a:latin typeface="Maiandra GD" panose="020E0502030308020204" pitchFamily="34" charset="0"/>
                        </a:rPr>
                        <a:t>Lanzar las pelotas hacia la estructura, tratando de derribar los fuegos que se encuentran</a:t>
                      </a:r>
                      <a:r>
                        <a:rPr lang="es-MX" sz="1200" baseline="0" dirty="0" smtClean="0">
                          <a:effectLst/>
                          <a:latin typeface="Maiandra GD" panose="020E0502030308020204" pitchFamily="34" charset="0"/>
                        </a:rPr>
                        <a:t> en las ventanas, simulando que lo han apagado.</a:t>
                      </a:r>
                      <a:endParaRPr lang="es-MX" sz="1200" dirty="0">
                        <a:effectLst/>
                        <a:latin typeface="Maiandra GD" panose="020E0502030308020204" pitchFamily="34" charset="0"/>
                        <a:ea typeface="Times New Roman"/>
                        <a:cs typeface="Times New Roman"/>
                      </a:endParaRPr>
                    </a:p>
                  </a:txBody>
                  <a:tcPr marL="29085" marR="29085" marT="0" marB="0" anchor="ctr"/>
                </a:tc>
              </a:tr>
            </a:tbl>
          </a:graphicData>
        </a:graphic>
      </p:graphicFrame>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63" y="971600"/>
            <a:ext cx="540060" cy="960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33768" b="16783"/>
          <a:stretch/>
        </p:blipFill>
        <p:spPr bwMode="auto">
          <a:xfrm>
            <a:off x="270891" y="3500967"/>
            <a:ext cx="864096" cy="4936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5 Imagen" descr="Firefighter Training Obstacle Challenge Course 8x10 PDF Instant Download, Make your own party activity for kids!"/>
          <p:cNvPicPr/>
          <p:nvPr/>
        </p:nvPicPr>
        <p:blipFill rotWithShape="1">
          <a:blip r:embed="rId5" cstate="print">
            <a:extLst>
              <a:ext uri="{28A0092B-C50C-407E-A947-70E740481C1C}">
                <a14:useLocalDpi xmlns:a14="http://schemas.microsoft.com/office/drawing/2010/main" val="0"/>
              </a:ext>
            </a:extLst>
          </a:blip>
          <a:srcRect b="20478"/>
          <a:stretch/>
        </p:blipFill>
        <p:spPr bwMode="auto">
          <a:xfrm>
            <a:off x="404664" y="4574654"/>
            <a:ext cx="674306" cy="1296144"/>
          </a:xfrm>
          <a:prstGeom prst="rect">
            <a:avLst/>
          </a:prstGeom>
          <a:noFill/>
          <a:ln>
            <a:noFill/>
          </a:ln>
          <a:extLst>
            <a:ext uri="{53640926-AAD7-44D8-BBD7-CCE9431645EC}">
              <a14:shadowObscured xmlns:a14="http://schemas.microsoft.com/office/drawing/2010/main"/>
            </a:ext>
          </a:extLst>
        </p:spPr>
      </p:pic>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2594" y="2195736"/>
            <a:ext cx="618445" cy="888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71450" y="6444208"/>
            <a:ext cx="6497910" cy="2677656"/>
          </a:xfrm>
          <a:prstGeom prst="rect">
            <a:avLst/>
          </a:prstGeom>
          <a:noFill/>
        </p:spPr>
        <p:txBody>
          <a:bodyPr wrap="square" rtlCol="0">
            <a:spAutoFit/>
          </a:bodyPr>
          <a:lstStyle/>
          <a:p>
            <a:r>
              <a:rPr lang="es-MX" sz="1200" b="1" dirty="0" smtClean="0">
                <a:latin typeface="Maiandra GD" panose="020E0502030308020204" pitchFamily="34" charset="0"/>
              </a:rPr>
              <a:t>Inicio: </a:t>
            </a:r>
            <a:r>
              <a:rPr lang="es-MX" sz="1200" dirty="0" smtClean="0">
                <a:latin typeface="Maiandra GD" panose="020E0502030308020204" pitchFamily="34" charset="0"/>
              </a:rPr>
              <a:t>Escucha indicaciones (Pasaremos al patio a trabajar con distintas actividades que se encuentran como estaciones y uno por uno, vamos a participar)</a:t>
            </a:r>
          </a:p>
          <a:p>
            <a:r>
              <a:rPr lang="es-MX" sz="1200" dirty="0" smtClean="0">
                <a:latin typeface="Maiandra GD" panose="020E0502030308020204" pitchFamily="34" charset="0"/>
              </a:rPr>
              <a:t>Divididos en 4 equipos de 7 personas</a:t>
            </a:r>
            <a:br>
              <a:rPr lang="es-MX" sz="1200" dirty="0" smtClean="0">
                <a:latin typeface="Maiandra GD" panose="020E0502030308020204" pitchFamily="34" charset="0"/>
              </a:rPr>
            </a:br>
            <a:endParaRPr lang="es-MX" sz="1200" dirty="0" smtClean="0">
              <a:latin typeface="Maiandra GD" panose="020E0502030308020204" pitchFamily="34" charset="0"/>
            </a:endParaRPr>
          </a:p>
          <a:p>
            <a:r>
              <a:rPr lang="es-MX" sz="1200" b="1" dirty="0" smtClean="0">
                <a:latin typeface="Maiandra GD" panose="020E0502030308020204" pitchFamily="34" charset="0"/>
              </a:rPr>
              <a:t>Desarrollo: </a:t>
            </a:r>
            <a:r>
              <a:rPr lang="es-MX" sz="1200" dirty="0" smtClean="0">
                <a:latin typeface="Maiandra GD" panose="020E0502030308020204" pitchFamily="34" charset="0"/>
              </a:rPr>
              <a:t>Realiza las actividades en cada estación.</a:t>
            </a:r>
          </a:p>
          <a:p>
            <a:endParaRPr lang="es-MX" sz="1200" b="1" dirty="0">
              <a:latin typeface="Maiandra GD" panose="020E0502030308020204" pitchFamily="34" charset="0"/>
            </a:endParaRPr>
          </a:p>
          <a:p>
            <a:r>
              <a:rPr lang="es-MX" sz="1200" b="1" dirty="0" smtClean="0">
                <a:latin typeface="Maiandra GD" panose="020E0502030308020204" pitchFamily="34" charset="0"/>
              </a:rPr>
              <a:t>Cierre: </a:t>
            </a:r>
            <a:r>
              <a:rPr lang="es-MX" sz="1200" dirty="0" smtClean="0">
                <a:latin typeface="Maiandra GD" panose="020E0502030308020204" pitchFamily="34" charset="0"/>
              </a:rPr>
              <a:t>Responde cuestionamientos (¿Qué actividades realizamos?, ¿Cuál les gustó más?, ¿Se cansaron?, ¿Qué fue lo más difícil?, ¿Qué ejercicios físicos realizamos?)</a:t>
            </a:r>
            <a:br>
              <a:rPr lang="es-MX" sz="1200" dirty="0" smtClean="0">
                <a:latin typeface="Maiandra GD" panose="020E0502030308020204" pitchFamily="34" charset="0"/>
              </a:rPr>
            </a:br>
            <a:r>
              <a:rPr lang="es-MX" sz="1200" dirty="0" smtClean="0">
                <a:latin typeface="Maiandra GD" panose="020E0502030308020204" pitchFamily="34" charset="0"/>
              </a:rPr>
              <a:t>Ejercicio de respiración y relajación</a:t>
            </a:r>
            <a:r>
              <a:rPr lang="es-MX" sz="1200" dirty="0" smtClean="0">
                <a:latin typeface="Maiandra GD" panose="020E0502030308020204" pitchFamily="34" charset="0"/>
              </a:rPr>
              <a:t>. Entrega de incentivos</a:t>
            </a:r>
            <a:endParaRPr lang="es-MX" sz="1200" dirty="0" smtClean="0">
              <a:latin typeface="Maiandra GD" panose="020E0502030308020204" pitchFamily="34" charset="0"/>
            </a:endParaRPr>
          </a:p>
          <a:p>
            <a:endParaRPr lang="es-MX" sz="1200" dirty="0">
              <a:latin typeface="Maiandra GD" panose="020E0502030308020204" pitchFamily="34" charset="0"/>
            </a:endParaRPr>
          </a:p>
          <a:p>
            <a:r>
              <a:rPr lang="es-MX" sz="1200" b="1" dirty="0" smtClean="0">
                <a:latin typeface="Maiandra GD" panose="020E0502030308020204" pitchFamily="34" charset="0"/>
              </a:rPr>
              <a:t>Evaluación: </a:t>
            </a:r>
            <a:r>
              <a:rPr lang="es-MX" sz="1200" dirty="0" smtClean="0">
                <a:latin typeface="Maiandra GD" panose="020E0502030308020204" pitchFamily="34" charset="0"/>
              </a:rPr>
              <a:t>¿Lograron realizar las actividades motoras?, ¿Mostraron interés?, ¿Participaron activamente?, ¿Hubo alguna dificultad para realizar las actividades físicas</a:t>
            </a:r>
            <a:r>
              <a:rPr lang="es-MX" sz="1200" dirty="0" smtClean="0">
                <a:latin typeface="Maiandra GD" panose="020E0502030308020204" pitchFamily="34" charset="0"/>
              </a:rPr>
              <a:t>? </a:t>
            </a:r>
            <a:endParaRPr lang="es-MX" sz="1200" dirty="0" smtClean="0">
              <a:latin typeface="Maiandra GD" panose="020E0502030308020204" pitchFamily="34" charset="0"/>
            </a:endParaRPr>
          </a:p>
          <a:p>
            <a:endParaRPr lang="es-MX" sz="1200" dirty="0">
              <a:latin typeface="Maiandra GD" panose="020E0502030308020204" pitchFamily="34" charset="0"/>
            </a:endParaRPr>
          </a:p>
          <a:p>
            <a:r>
              <a:rPr lang="es-MX" sz="1200" b="1" dirty="0" smtClean="0">
                <a:latin typeface="Maiandra GD" panose="020E0502030308020204" pitchFamily="34" charset="0"/>
              </a:rPr>
              <a:t>Adecuaciones curriculares: </a:t>
            </a:r>
            <a:r>
              <a:rPr lang="es-MX" sz="1200" dirty="0" smtClean="0">
                <a:latin typeface="Maiandra GD" panose="020E0502030308020204" pitchFamily="34" charset="0"/>
              </a:rPr>
              <a:t>NA</a:t>
            </a:r>
            <a:endParaRPr lang="es-MX" sz="1200" b="1" dirty="0">
              <a:latin typeface="Maiandra GD" panose="020E0502030308020204" pitchFamily="34" charset="0"/>
            </a:endParaRPr>
          </a:p>
        </p:txBody>
      </p:sp>
    </p:spTree>
    <p:extLst>
      <p:ext uri="{BB962C8B-B14F-4D97-AF65-F5344CB8AC3E}">
        <p14:creationId xmlns:p14="http://schemas.microsoft.com/office/powerpoint/2010/main" val="14659253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1053</Words>
  <Application>Microsoft Office PowerPoint</Application>
  <PresentationFormat>Presentación en pantalla (4:3)</PresentationFormat>
  <Paragraphs>191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27</cp:revision>
  <dcterms:created xsi:type="dcterms:W3CDTF">2019-05-06T13:10:22Z</dcterms:created>
  <dcterms:modified xsi:type="dcterms:W3CDTF">2019-05-14T02:38:10Z</dcterms:modified>
</cp:coreProperties>
</file>