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293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211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417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500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257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61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7143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82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821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412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959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0B49B-862C-4354-B455-E9DA572A4EB9}" type="datetimeFigureOut">
              <a:rPr lang="es-MX" smtClean="0"/>
              <a:t>12/05/2019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2466-3BBB-42CD-9300-F19AB8C363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110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ducacionfisicados.blogspot.com/2008/10/circuito-de-accin-motriz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945393" y="3324250"/>
            <a:ext cx="7253214" cy="3031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40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CIRCUITO </a:t>
            </a:r>
            <a:r>
              <a:rPr lang="es-MX" altLang="es-MX" sz="40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MOTOR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2400" b="1" dirty="0" smtClean="0">
                <a:solidFill>
                  <a:schemeClr val="accent3">
                    <a:lumMod val="75000"/>
                  </a:schemeClr>
                </a:solidFill>
                <a:latin typeface="Century Gothic" pitchFamily="34" charset="0"/>
                <a:cs typeface="Times New Roman" pitchFamily="18" charset="0"/>
              </a:rPr>
              <a:t>Educación física</a:t>
            </a:r>
            <a:endParaRPr lang="es-MX" altLang="es-MX" sz="2000" b="1" dirty="0">
              <a:solidFill>
                <a:schemeClr val="accent3">
                  <a:lumMod val="75000"/>
                </a:schemeClr>
              </a:solidFill>
              <a:latin typeface="Century Gothic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800" b="1" dirty="0">
              <a:solidFill>
                <a:srgbClr val="C00000"/>
              </a:solidFill>
              <a:latin typeface="Century Gothic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Nombre del Alumno Practicante: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Adriana </a:t>
            </a:r>
            <a:r>
              <a:rPr kumimoji="0" lang="es-MX" altLang="es-MX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Gpe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. Ferrer Badillo 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Grado:  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2°             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Secci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n: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B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mero de Lista: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s-MX" altLang="es-MX" sz="1400" dirty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6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Instituci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n de Pr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ctica: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  Jard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n de ni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ñ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os Ildefonso </a:t>
            </a:r>
            <a:r>
              <a:rPr kumimoji="0" lang="es-MX" altLang="es-MX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Villarello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Velez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Clave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05DJN0146W  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Zona Escolar: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121  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Grado en el que realiza su pr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ctica: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s-MX" altLang="es-MX" sz="1400" dirty="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Total de ni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ñ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os: </a:t>
            </a:r>
            <a:r>
              <a:rPr lang="es-MX" altLang="es-MX" sz="1400" dirty="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29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Ni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ñ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os: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s-MX" altLang="es-MX" sz="1400" dirty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9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Ni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ñ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as: 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es-MX" altLang="es-MX" sz="1400" dirty="0" smtClean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20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Periodo de Pr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MX" alt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ctica: 20 al 31 de Mayo</a:t>
            </a:r>
            <a:r>
              <a:rPr kumimoji="0" lang="es-MX" altLang="es-MX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de 2019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9" r="20317"/>
          <a:stretch/>
        </p:blipFill>
        <p:spPr bwMode="auto">
          <a:xfrm>
            <a:off x="3930949" y="1571650"/>
            <a:ext cx="1282102" cy="1503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236783" y="929845"/>
            <a:ext cx="478163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Licenciatura en educaci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ó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n preescolar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Ciclo escolar 2018 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Calibri" pitchFamily="34" charset="0"/>
                <a:cs typeface="Times New Roman" pitchFamily="18" charset="0"/>
              </a:rPr>
              <a:t> 2019</a:t>
            </a:r>
            <a:endParaRPr kumimoji="0" lang="es-MX" altLang="es-MX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264490"/>
              </p:ext>
            </p:extLst>
          </p:nvPr>
        </p:nvGraphicFramePr>
        <p:xfrm>
          <a:off x="512799" y="614856"/>
          <a:ext cx="8229600" cy="293497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800" b="1" dirty="0" smtClean="0">
                          <a:effectLst/>
                          <a:latin typeface="Century Gothic"/>
                          <a:ea typeface="Calibri"/>
                          <a:cs typeface="Times New Roman"/>
                        </a:rPr>
                        <a:t>ESCUELA </a:t>
                      </a:r>
                      <a:r>
                        <a:rPr lang="es-MX" sz="1800" b="1" dirty="0">
                          <a:effectLst/>
                          <a:latin typeface="Century Gothic"/>
                          <a:ea typeface="Calibri"/>
                          <a:cs typeface="Times New Roman"/>
                        </a:rPr>
                        <a:t>NORMAL DE EDUCACIÓN PREESCOLAR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718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47602" y="332656"/>
            <a:ext cx="8568952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Century Gothic" panose="020B0502020202020204" pitchFamily="34" charset="0"/>
              </a:rPr>
              <a:t>CIRCUITO MOTOR</a:t>
            </a:r>
          </a:p>
          <a:p>
            <a:pPr algn="ctr"/>
            <a:r>
              <a:rPr lang="es-MX" sz="4800" b="1" dirty="0" smtClean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“Escape de un desastre”</a:t>
            </a:r>
            <a:endParaRPr lang="es-MX" sz="4800" b="1" dirty="0">
              <a:solidFill>
                <a:schemeClr val="accent3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Picture 2" descr="Resultado de imagen para desastres naturales anim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5814" y="2060848"/>
            <a:ext cx="4372371" cy="4372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166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Fundamentación </a:t>
            </a:r>
            <a:r>
              <a:rPr lang="es-MX" b="1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Teórica</a:t>
            </a:r>
            <a:br>
              <a:rPr lang="es-MX" b="1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es-MX" b="1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de circuito de acción motriz</a:t>
            </a:r>
            <a:endParaRPr lang="es-MX" b="1" dirty="0">
              <a:solidFill>
                <a:schemeClr val="accent3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MX" sz="1800" dirty="0"/>
              <a:t>El circuito de acción motriz es una forma de trabajo en la cual realizamos diferentes actividades de forma secuencial en estaciones de trabajo. </a:t>
            </a:r>
            <a:r>
              <a:rPr lang="es-MX" sz="1800" dirty="0" smtClean="0"/>
              <a:t>Sirve</a:t>
            </a:r>
            <a:r>
              <a:rPr lang="es-MX" sz="1800" dirty="0"/>
              <a:t> para realizar distintas actividades en diferentes momentos dentro de una misma sesión, además que facilita el trabajo simultáneo de los integrantes del </a:t>
            </a:r>
            <a:r>
              <a:rPr lang="es-MX" sz="1800" dirty="0" smtClean="0"/>
              <a:t>grupo.</a:t>
            </a:r>
          </a:p>
          <a:p>
            <a:pPr marL="0" indent="0" algn="just">
              <a:buNone/>
            </a:pPr>
            <a:r>
              <a:rPr lang="es-MX" sz="18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Solar, 2008 </a:t>
            </a:r>
            <a:r>
              <a:rPr lang="es-MX" sz="1800" dirty="0">
                <a:solidFill>
                  <a:srgbClr val="92D050"/>
                </a:solidFill>
                <a:hlinkClick r:id="rId2"/>
              </a:rPr>
              <a:t>http://</a:t>
            </a:r>
            <a:r>
              <a:rPr lang="es-MX" sz="1800" dirty="0" smtClean="0">
                <a:solidFill>
                  <a:srgbClr val="92D050"/>
                </a:solidFill>
                <a:hlinkClick r:id="rId2"/>
              </a:rPr>
              <a:t>educacionfisicados.blogspot.com/2008/10/circuito-de-accin-motriz.html</a:t>
            </a:r>
            <a:endParaRPr lang="es-MX" sz="1800" dirty="0" smtClean="0">
              <a:solidFill>
                <a:srgbClr val="92D050"/>
              </a:solidFill>
            </a:endParaRPr>
          </a:p>
          <a:p>
            <a:pPr marL="0" indent="0" algn="just">
              <a:buNone/>
            </a:pPr>
            <a:endParaRPr lang="es-MX" sz="1800" dirty="0" smtClean="0"/>
          </a:p>
          <a:p>
            <a:pPr marL="0" indent="0" algn="just">
              <a:buNone/>
            </a:pPr>
            <a:r>
              <a:rPr lang="es-MX" sz="1800" dirty="0" smtClean="0"/>
              <a:t>Características </a:t>
            </a:r>
          </a:p>
          <a:p>
            <a:pPr algn="just"/>
            <a:r>
              <a:rPr lang="es-MX" sz="1800" dirty="0" smtClean="0"/>
              <a:t>Para </a:t>
            </a:r>
            <a:r>
              <a:rPr lang="es-MX" sz="1800" dirty="0"/>
              <a:t>desarrollar un circuito de acción motriz, se comienza delimitando el número de estaciones que lo conformarán. Se entiende por estación a cada una de las actividades que componen al circuito</a:t>
            </a:r>
            <a:r>
              <a:rPr lang="es-MX" sz="1800" dirty="0" smtClean="0"/>
              <a:t>.</a:t>
            </a:r>
          </a:p>
          <a:p>
            <a:pPr algn="just"/>
            <a:r>
              <a:rPr lang="es-MX" sz="1800" dirty="0"/>
              <a:t>Al organizar un circuito de acción motriz, se debe tener en cuenta la cantidad de individuos que participarán en el</a:t>
            </a:r>
            <a:r>
              <a:rPr lang="es-MX" sz="1800" dirty="0" smtClean="0"/>
              <a:t>.</a:t>
            </a:r>
          </a:p>
          <a:p>
            <a:pPr algn="just"/>
            <a:r>
              <a:rPr lang="es-MX" sz="1800" dirty="0"/>
              <a:t>Lo recomendable es que cada estación dure entre 30 y 60 segundos. Esto crea un ritmo rápido, necesario para el mejor funcionamiento del circuito.</a:t>
            </a:r>
            <a:r>
              <a:rPr lang="es-MX" sz="1800" dirty="0" smtClean="0"/>
              <a:t>.</a:t>
            </a:r>
          </a:p>
          <a:p>
            <a:pPr algn="just"/>
            <a:endParaRPr lang="es-MX" sz="1800" dirty="0"/>
          </a:p>
        </p:txBody>
      </p:sp>
    </p:spTree>
    <p:extLst>
      <p:ext uri="{BB962C8B-B14F-4D97-AF65-F5344CB8AC3E}">
        <p14:creationId xmlns:p14="http://schemas.microsoft.com/office/powerpoint/2010/main" val="508709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210929"/>
              </p:ext>
            </p:extLst>
          </p:nvPr>
        </p:nvGraphicFramePr>
        <p:xfrm>
          <a:off x="712408" y="2348880"/>
          <a:ext cx="7676016" cy="427680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726062"/>
                <a:gridCol w="1111946"/>
                <a:gridCol w="457103"/>
                <a:gridCol w="1013537"/>
                <a:gridCol w="2367368"/>
              </a:tblGrid>
              <a:tr h="378685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8170" algn="l"/>
                        </a:tabLst>
                      </a:pPr>
                      <a:r>
                        <a:rPr lang="es-MX" sz="1200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Título de la Unidad Didáctica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8170" algn="l"/>
                        </a:tabLst>
                      </a:pPr>
                      <a:r>
                        <a:rPr lang="es-MX" sz="1200" kern="1200" dirty="0" smtClean="0">
                          <a:effectLst/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ESCAPE</a:t>
                      </a:r>
                      <a:r>
                        <a:rPr lang="es-MX" sz="1200" kern="1200" baseline="0" dirty="0" smtClean="0">
                          <a:effectLst/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 DE UN DESASTRE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2" marR="6702" marT="3351" marB="3351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25669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Propósito de la Unidad Didáctica: </a:t>
                      </a:r>
                      <a:r>
                        <a:rPr lang="es-MX" sz="1200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Ordenar y distinguir diferentes respuestas motrices ante retos y situaciones, individuales y colectivas que implican </a:t>
                      </a:r>
                      <a:r>
                        <a:rPr lang="es-MX" sz="1200" kern="120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imaginación.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2" marR="6702" marT="3351" marB="3351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04056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Intención Pedagógica: </a:t>
                      </a:r>
                      <a:r>
                        <a:rPr lang="es-MX" sz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Desarrollar las capacidades socio motrices para favorecer el 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trabajo colaborativo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mediante </a:t>
                      </a:r>
                      <a:r>
                        <a:rPr lang="es-MX" sz="1200" baseline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el conocimiento de </a:t>
                      </a:r>
                      <a:r>
                        <a:rPr lang="es-MX" sz="1200" baseline="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las reglas básicas de seguridad frete aun desastre natural.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2" marR="6702" marT="3351" marB="3351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50405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Área de Desarrollo Personal y Social:    </a:t>
                      </a:r>
                      <a:r>
                        <a:rPr lang="es-MX" sz="1200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Educación Física.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2" marR="6702" marT="3351" marB="3351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1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Estrategia </a:t>
                      </a: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Didáctica: 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Circuito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motor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                    </a:t>
                      </a:r>
                      <a:r>
                        <a:rPr lang="es-MX" sz="1200" b="1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Organización: </a:t>
                      </a: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Gr</a:t>
                      </a:r>
                      <a:r>
                        <a:rPr lang="es-MX" sz="120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upal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8803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Aprendizajes </a:t>
                      </a:r>
                      <a:r>
                        <a:rPr lang="es-MX" sz="1200" b="1" kern="120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Esperados</a:t>
                      </a:r>
                    </a:p>
                  </a:txBody>
                  <a:tcPr marL="6702" marR="6702" marT="3351" marB="3351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u="sng" kern="120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Aprendizaje esperado del campo de formación académico.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Atiende reglas</a:t>
                      </a:r>
                      <a:r>
                        <a:rPr lang="es-MX" sz="12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seguridad y evita ponerse en peligro al jugar y realizar actividades en la escuela. </a:t>
                      </a:r>
                      <a:endParaRPr lang="es-MX" sz="12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702" marR="6702" marT="3351" marB="3351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867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Desarrollo de la Motricidad</a:t>
                      </a:r>
                      <a:endParaRPr lang="es-MX" sz="1200" b="1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2" marR="6702" marT="3351" marB="3351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Integración de la Corporeidad</a:t>
                      </a:r>
                      <a:endParaRPr lang="es-MX" sz="1200" b="1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2" marR="6702" marT="3351" marB="3351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200" b="1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Creatividad en la Acción Motriz</a:t>
                      </a:r>
                      <a:endParaRPr lang="es-MX" sz="1200" b="1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702" marR="6702" marT="3351" marB="3351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24682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None/>
                        <a:tabLst>
                          <a:tab pos="457200" algn="l"/>
                        </a:tabLst>
                      </a:pPr>
                      <a:r>
                        <a:rPr lang="es-ES" sz="1200" kern="120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Utiliza </a:t>
                      </a:r>
                      <a:r>
                        <a:rPr lang="es-ES" sz="1200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herramientas, instrumentos </a:t>
                      </a:r>
                      <a:r>
                        <a:rPr lang="es-ES" sz="1200" kern="120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y </a:t>
                      </a:r>
                      <a:r>
                        <a:rPr lang="es-ES" sz="1200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materiales en actividades que requieren de control y precisión en sus movimientos.</a:t>
                      </a:r>
                      <a:endParaRPr lang="es-MX" sz="12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3351" marB="3351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None/>
                        <a:tabLst>
                          <a:tab pos="457200" algn="l"/>
                        </a:tabLst>
                      </a:pPr>
                      <a:r>
                        <a:rPr lang="es-ES" sz="1200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Identifica sus posibilidades expresivas y motrices en actividades que implican organización espacio-temporal, lateralidad, equilibrio y coordinación</a:t>
                      </a:r>
                      <a:r>
                        <a:rPr lang="es-ES" sz="1200" kern="120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702" marR="6702" marT="3351" marB="3351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None/>
                        <a:tabLst>
                          <a:tab pos="457200" algn="l"/>
                        </a:tabLst>
                      </a:pPr>
                      <a:r>
                        <a:rPr lang="es-ES" sz="1200" kern="1200" dirty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Propone distintas respuestas motrices y expresivas  ante un mismo problema en actividades lúdicas</a:t>
                      </a:r>
                      <a:r>
                        <a:rPr lang="es-ES" sz="1200" kern="1200" dirty="0" smtClean="0"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None/>
                        <a:tabLst>
                          <a:tab pos="457200" algn="l"/>
                        </a:tabLst>
                      </a:pPr>
                      <a:endParaRPr lang="es-MX" sz="1200" dirty="0"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2" marR="6702" marT="3351" marB="3351" anchor="ctr">
                    <a:noFill/>
                  </a:tcPr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856425" y="908720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Competencias profesionales:</a:t>
            </a:r>
            <a:r>
              <a:rPr lang="es-MX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Diseña planeaciones didácticas sus conocimientos pedagógicos y disciplinares para responder a las necesidades del contexto en el marco del plan y programas de estudio de educación básica</a:t>
            </a:r>
            <a:r>
              <a:rPr lang="es-MX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s-MX" sz="12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es-MX" sz="12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Competencias del Curso </a:t>
            </a:r>
            <a:r>
              <a:rPr lang="es-MX" sz="12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II</a:t>
            </a:r>
            <a:r>
              <a:rPr lang="es-MX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: </a:t>
            </a:r>
            <a:r>
              <a:rPr lang="es-MX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Realiza actividades lúdicas que estimulen las habilidades motrices de los niños a través de una base motriz adecuada a su edad, grado de desarrollo corporal y motor</a:t>
            </a:r>
          </a:p>
        </p:txBody>
      </p:sp>
    </p:spTree>
    <p:extLst>
      <p:ext uri="{BB962C8B-B14F-4D97-AF65-F5344CB8AC3E}">
        <p14:creationId xmlns:p14="http://schemas.microsoft.com/office/powerpoint/2010/main" val="3778945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186198"/>
              </p:ext>
            </p:extLst>
          </p:nvPr>
        </p:nvGraphicFramePr>
        <p:xfrm>
          <a:off x="143508" y="127469"/>
          <a:ext cx="8856984" cy="660306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260140"/>
                <a:gridCol w="1391182"/>
                <a:gridCol w="1384644"/>
                <a:gridCol w="4821018"/>
              </a:tblGrid>
              <a:tr h="28803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b="1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r>
                        <a:rPr lang="es-MX" sz="1400" b="1" dirty="0" smtClean="0">
                          <a:effectLst/>
                          <a:latin typeface="Century Gothic" panose="020B0502020202020204" pitchFamily="34" charset="0"/>
                        </a:rPr>
                        <a:t>DESARROLLO</a:t>
                      </a:r>
                      <a:endParaRPr lang="es-MX" sz="1400" b="1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25135" marR="25135" marT="0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0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dirty="0">
                          <a:effectLst/>
                          <a:latin typeface="Century Gothic" panose="020B0502020202020204" pitchFamily="34" charset="0"/>
                        </a:rPr>
                        <a:t>Estación</a:t>
                      </a:r>
                      <a:endParaRPr lang="es-MX" sz="1200" b="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dirty="0"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  <a:endParaRPr lang="es-MX" sz="1200" b="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dirty="0">
                          <a:effectLst/>
                          <a:latin typeface="Century Gothic" panose="020B0502020202020204" pitchFamily="34" charset="0"/>
                        </a:rPr>
                        <a:t>Materiales</a:t>
                      </a:r>
                      <a:endParaRPr lang="es-MX" sz="1200" b="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dirty="0">
                          <a:effectLst/>
                          <a:latin typeface="Century Gothic" panose="020B0502020202020204" pitchFamily="34" charset="0"/>
                        </a:rPr>
                        <a:t>Descripción de la actividad</a:t>
                      </a:r>
                      <a:endParaRPr lang="es-MX" sz="1200" b="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894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 smtClean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400" b="1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</a:rPr>
                        <a:t>Todos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</a:rPr>
                        <a:t> al suelo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-Colchonetas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-Pelotas de plástico</a:t>
                      </a:r>
                      <a:endParaRPr lang="es-MX" sz="1200" b="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Se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 tira al piso y avanza 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reptando sobre las colchonetas para 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evitar que las pelotas (simulando pedazos de casa) puedan lastimarlo. </a:t>
                      </a:r>
                      <a:endParaRPr lang="es-MX" sz="1200" b="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</a:tr>
              <a:tr h="1551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es-MX" sz="1400" b="1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Zona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segura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-Aros</a:t>
                      </a:r>
                      <a:endParaRPr lang="es-MX" sz="120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-Letrero 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Se dirige a la zona segura,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donde tiene que trabajar junto con sus compañeros para 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poder agruparse 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todos 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en los aros sin que quede nadie afuera. 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</a:tr>
              <a:tr h="166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es-MX" sz="1400" b="1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EL</a:t>
                      </a:r>
                      <a:r>
                        <a:rPr lang="es-MX" sz="1200" baseline="0" dirty="0" smtClean="0">
                          <a:latin typeface="Century Gothic" panose="020B0502020202020204" pitchFamily="34" charset="0"/>
                        </a:rPr>
                        <a:t> piso esta frágil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-Bloques de madera 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smtClean="0">
                          <a:latin typeface="Century Gothic" panose="020B0502020202020204" pitchFamily="34" charset="0"/>
                        </a:rPr>
                        <a:t>Pasa sobre unos bloques de madera (simulando camino)</a:t>
                      </a:r>
                      <a:r>
                        <a:rPr lang="es-MX" sz="1200" baseline="0" smtClean="0">
                          <a:latin typeface="Century Gothic" panose="020B0502020202020204" pitchFamily="34" charset="0"/>
                        </a:rPr>
                        <a:t> pero teniendo cuidado de no caerse por el movimiento del terremoto.</a:t>
                      </a:r>
                      <a:endParaRPr lang="es-MX" sz="1200" dirty="0">
                        <a:latin typeface="Century Gothic" panose="020B0502020202020204" pitchFamily="34" charset="0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</a:tr>
              <a:tr h="166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b="1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4</a:t>
                      </a:r>
                      <a:endParaRPr lang="es-MX" sz="1400" b="1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baseline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Llega a  la ruta de evacuación </a:t>
                      </a:r>
                      <a:endParaRPr lang="es-MX" sz="1200" b="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-Ventilador</a:t>
                      </a:r>
                      <a:endParaRPr lang="es-MX" sz="1200" b="0" baseline="0" dirty="0" smtClean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-Letrero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-Elástico</a:t>
                      </a:r>
                      <a:endParaRPr lang="es-MX" sz="1200" b="0" dirty="0" smtClean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200" b="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b="0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Se</a:t>
                      </a:r>
                      <a:r>
                        <a:rPr lang="es-MX" sz="1200" b="0" baseline="0" dirty="0" smtClean="0">
                          <a:effectLst/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 dirige hacia la ruta de evacuación, mientras lucha contra las corrientes del viento que provoca el tornado. </a:t>
                      </a:r>
                      <a:endParaRPr lang="es-MX" sz="1200" b="0" dirty="0">
                        <a:effectLst/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38780" marR="38780" marT="0" marB="0" anchor="ctr">
                    <a:noFill/>
                  </a:tcPr>
                </a:tc>
              </a:tr>
            </a:tbl>
          </a:graphicData>
        </a:graphic>
      </p:graphicFrame>
      <p:pic>
        <p:nvPicPr>
          <p:cNvPr id="2050" name="Picture 2" descr="Resultado de imagen para niÃ±o acostado anima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1044560" cy="66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01" y="2132856"/>
            <a:ext cx="778413" cy="1081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n relacionad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37" b="25000"/>
          <a:stretch/>
        </p:blipFill>
        <p:spPr bwMode="auto">
          <a:xfrm rot="19453670">
            <a:off x="189399" y="3999564"/>
            <a:ext cx="1073422" cy="50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esultado de imagen para ruta de evacuacion animad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70" y="5445224"/>
            <a:ext cx="1062443" cy="106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400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63587" y="1628800"/>
            <a:ext cx="7416825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1400" b="1" dirty="0">
                <a:latin typeface="Century Gothic" panose="020B0502020202020204" pitchFamily="34" charset="0"/>
              </a:rPr>
              <a:t>Inicio: </a:t>
            </a:r>
            <a:r>
              <a:rPr lang="es-MX" sz="1400" dirty="0">
                <a:latin typeface="Century Gothic" panose="020B0502020202020204" pitchFamily="34" charset="0"/>
              </a:rPr>
              <a:t>Se divide a los alumnos </a:t>
            </a:r>
            <a:r>
              <a:rPr lang="es-MX" sz="1400" dirty="0" smtClean="0">
                <a:latin typeface="Century Gothic" panose="020B0502020202020204" pitchFamily="34" charset="0"/>
              </a:rPr>
              <a:t>en 4 equipos y se dará la explicación de lo que van a realizar en cada estación del circuito motor.</a:t>
            </a:r>
          </a:p>
          <a:p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MX" sz="1400" b="1" dirty="0">
                <a:latin typeface="Century Gothic" panose="020B0502020202020204" pitchFamily="34" charset="0"/>
              </a:rPr>
              <a:t>Cierre: </a:t>
            </a:r>
            <a:r>
              <a:rPr lang="es-MX" sz="1400" dirty="0">
                <a:latin typeface="Century Gothic" panose="020B0502020202020204" pitchFamily="34" charset="0"/>
              </a:rPr>
              <a:t>Responde a las siguientes preguntas ¿Cómo se </a:t>
            </a:r>
            <a:r>
              <a:rPr lang="es-MX" sz="1400" dirty="0" smtClean="0">
                <a:latin typeface="Century Gothic" panose="020B0502020202020204" pitchFamily="34" charset="0"/>
              </a:rPr>
              <a:t>realizaron las actividades? ¿Cuál te gusto mas? ¿Estas listo para cualquier desastre natural? ¿Qué no te gusto? ¿Cuál actividad fue la mas difícil? </a:t>
            </a:r>
            <a:r>
              <a:rPr lang="es-MX" sz="1400" dirty="0" smtClean="0">
                <a:latin typeface="Century Gothic" panose="020B0502020202020204" pitchFamily="34" charset="0"/>
              </a:rPr>
              <a:t>Mientras se relaja sentado en el piso del patio de juegos. </a:t>
            </a:r>
            <a:endParaRPr lang="es-MX" sz="1400" dirty="0" smtClean="0">
              <a:latin typeface="Century Gothic" panose="020B0502020202020204" pitchFamily="34" charset="0"/>
            </a:endParaRPr>
          </a:p>
          <a:p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MX" sz="1400" b="1" dirty="0">
                <a:latin typeface="Century Gothic" panose="020B0502020202020204" pitchFamily="34" charset="0"/>
              </a:rPr>
              <a:t>Evaluación: </a:t>
            </a:r>
            <a:r>
              <a:rPr lang="es-MX" sz="1400" dirty="0">
                <a:latin typeface="Century Gothic" panose="020B0502020202020204" pitchFamily="34" charset="0"/>
              </a:rPr>
              <a:t>¿Lograron realizar las actividades motoras que se requerían durante el desarrollo del </a:t>
            </a:r>
            <a:r>
              <a:rPr lang="es-MX" sz="1400" dirty="0" smtClean="0">
                <a:latin typeface="Century Gothic" panose="020B0502020202020204" pitchFamily="34" charset="0"/>
              </a:rPr>
              <a:t>circuito? </a:t>
            </a:r>
          </a:p>
          <a:p>
            <a:r>
              <a:rPr lang="es-MX" sz="1400" dirty="0" smtClean="0">
                <a:latin typeface="Century Gothic" panose="020B0502020202020204" pitchFamily="34" charset="0"/>
              </a:rPr>
              <a:t>¿</a:t>
            </a:r>
            <a:r>
              <a:rPr lang="es-MX" sz="1400" dirty="0">
                <a:latin typeface="Century Gothic" panose="020B0502020202020204" pitchFamily="34" charset="0"/>
              </a:rPr>
              <a:t>Mostraron interés o gusto por la realización del ejercicio físico requerido en el desarrollo del </a:t>
            </a:r>
            <a:r>
              <a:rPr lang="es-MX" sz="1400" dirty="0" smtClean="0">
                <a:latin typeface="Century Gothic" panose="020B0502020202020204" pitchFamily="34" charset="0"/>
              </a:rPr>
              <a:t>circuito? </a:t>
            </a:r>
          </a:p>
          <a:p>
            <a:r>
              <a:rPr lang="es-MX" sz="1400" dirty="0" smtClean="0">
                <a:latin typeface="Century Gothic" panose="020B0502020202020204" pitchFamily="34" charset="0"/>
              </a:rPr>
              <a:t>¿</a:t>
            </a:r>
            <a:r>
              <a:rPr lang="es-MX" sz="1400" dirty="0">
                <a:latin typeface="Century Gothic" panose="020B0502020202020204" pitchFamily="34" charset="0"/>
              </a:rPr>
              <a:t>Qué materiales se utilizaron para realizar la actividad</a:t>
            </a:r>
            <a:r>
              <a:rPr lang="es-MX" sz="1400" dirty="0" smtClean="0">
                <a:latin typeface="Century Gothic" panose="020B0502020202020204" pitchFamily="34" charset="0"/>
              </a:rPr>
              <a:t>?</a:t>
            </a:r>
          </a:p>
          <a:p>
            <a:endParaRPr lang="es-MX" sz="1400" dirty="0">
              <a:latin typeface="Century Gothic" panose="020B0502020202020204" pitchFamily="34" charset="0"/>
            </a:endParaRPr>
          </a:p>
          <a:p>
            <a:r>
              <a:rPr lang="es-MX" sz="1400" b="1" dirty="0">
                <a:latin typeface="Century Gothic" panose="020B0502020202020204" pitchFamily="34" charset="0"/>
              </a:rPr>
              <a:t>Adecuaciones Curriculares</a:t>
            </a:r>
            <a:r>
              <a:rPr lang="es-MX" sz="1400" b="1" dirty="0" smtClean="0">
                <a:latin typeface="Century Gothic" panose="020B0502020202020204" pitchFamily="34" charset="0"/>
              </a:rPr>
              <a:t>: </a:t>
            </a:r>
            <a:r>
              <a:rPr lang="es-MX" sz="1400" dirty="0" smtClean="0">
                <a:latin typeface="Century Gothic" panose="020B0502020202020204" pitchFamily="34" charset="0"/>
              </a:rPr>
              <a:t>Dividir los equipos con mismo número de niños y mismo número de niñas para el buen trabajo y buena convivencia</a:t>
            </a:r>
            <a:endParaRPr lang="es-MX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843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195040"/>
              </p:ext>
            </p:extLst>
          </p:nvPr>
        </p:nvGraphicFramePr>
        <p:xfrm>
          <a:off x="609478" y="1707573"/>
          <a:ext cx="7925044" cy="4602475"/>
        </p:xfrm>
        <a:graphic>
          <a:graphicData uri="http://schemas.openxmlformats.org/drawingml/2006/table">
            <a:tbl>
              <a:tblPr firstRow="1" firstCol="1" bandRow="1"/>
              <a:tblGrid>
                <a:gridCol w="1012274"/>
                <a:gridCol w="1382554"/>
                <a:gridCol w="1382554"/>
                <a:gridCol w="1382554"/>
                <a:gridCol w="1382554"/>
                <a:gridCol w="1382554"/>
              </a:tblGrid>
              <a:tr h="3494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>
                          <a:effectLst/>
                          <a:latin typeface="Century Gothic"/>
                          <a:ea typeface="Calibri"/>
                          <a:cs typeface="Times New Roman"/>
                        </a:rPr>
                        <a:t>HORA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>
                          <a:effectLst/>
                          <a:latin typeface="Century Gothic"/>
                          <a:ea typeface="Calibri"/>
                          <a:cs typeface="Times New Roman"/>
                        </a:rPr>
                        <a:t>LUNES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>
                          <a:effectLst/>
                          <a:latin typeface="Century Gothic"/>
                          <a:ea typeface="Calibri"/>
                          <a:cs typeface="Times New Roman"/>
                        </a:rPr>
                        <a:t>MARTES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>
                          <a:effectLst/>
                          <a:latin typeface="Century Gothic"/>
                          <a:ea typeface="Calibri"/>
                          <a:cs typeface="Times New Roman"/>
                        </a:rPr>
                        <a:t>MIERCOLES</a:t>
                      </a:r>
                      <a:endParaRPr lang="es-MX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JUEVES</a:t>
                      </a:r>
                      <a:endParaRPr lang="es-MX" sz="1300" b="1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300" b="1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VIERNES</a:t>
                      </a:r>
                      <a:endParaRPr lang="es-MX" sz="1300" b="1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77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8:30 a.m. –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8:45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Pase de lista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2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8:45 a.m. –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9:00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Rutina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6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9:00 a.m. -  9:20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Honores</a:t>
                      </a: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Educación</a:t>
                      </a: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Física 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Intentemos</a:t>
                      </a:r>
                      <a:r>
                        <a:rPr lang="es-MX" sz="1000" b="1" baseline="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decirlo</a:t>
                      </a:r>
                      <a:endParaRPr lang="es-MX" sz="1000" b="1" dirty="0" smtClean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Educación</a:t>
                      </a: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física</a:t>
                      </a: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Caracterización</a:t>
                      </a: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26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9:20 a.m. –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9:40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Desastres naturales </a:t>
                      </a:r>
                      <a:endParaRPr lang="es-MX" sz="1000" b="1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Exposiciones</a:t>
                      </a: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sng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¿Qué es un terremoto?</a:t>
                      </a: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Terremoto</a:t>
                      </a:r>
                      <a:r>
                        <a:rPr lang="es-MX" sz="1000" b="1" baseline="0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en casa</a:t>
                      </a:r>
                      <a:endParaRPr lang="es-MX" sz="1000" b="1" dirty="0" smtClean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Circuito</a:t>
                      </a:r>
                      <a:r>
                        <a:rPr lang="es-MX" sz="1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motor</a:t>
                      </a:r>
                      <a:endParaRPr lang="es-MX" sz="10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3826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9:40 a.m. – 10:00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Puntos</a:t>
                      </a:r>
                      <a:r>
                        <a:rPr lang="es-MX" sz="1000" b="1" baseline="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de referencia </a:t>
                      </a:r>
                      <a:endParaRPr lang="es-MX" sz="1000" b="1" dirty="0" smtClean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Hagamos un tornado</a:t>
                      </a: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Oscilatorio</a:t>
                      </a:r>
                      <a:r>
                        <a:rPr lang="es-MX" sz="1000" b="1" baseline="0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y </a:t>
                      </a:r>
                      <a:r>
                        <a:rPr lang="es-MX" sz="1000" b="1" baseline="0" dirty="0" err="1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Trepidatorio</a:t>
                      </a:r>
                      <a:endParaRPr lang="es-MX" sz="1000" b="1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La</a:t>
                      </a:r>
                      <a:r>
                        <a:rPr lang="es-MX" sz="1000" b="1" baseline="0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alarma sísmica</a:t>
                      </a:r>
                      <a:endParaRPr lang="es-MX" sz="1000" b="1" dirty="0" smtClean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="1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12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10:00 a.m. – 10:25 a.m. 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Lavado</a:t>
                      </a: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de manos y almuerzo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027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10:25 a.m. – 10:</a:t>
                      </a:r>
                      <a:r>
                        <a:rPr lang="es-MX" sz="10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50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s-MX" sz="1000" b="1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       E       C       R       E       O 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82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10:50 a.m. – 11:00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Hidratación y baño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6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11:00 a.m.</a:t>
                      </a:r>
                      <a:r>
                        <a:rPr lang="es-MX" sz="10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–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11:20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Intentemos</a:t>
                      </a:r>
                      <a:r>
                        <a:rPr lang="es-MX" sz="1000" b="1" baseline="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decirlo</a:t>
                      </a:r>
                      <a:endParaRPr lang="es-MX" sz="1000" b="1" dirty="0" smtClean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Cruz Roja</a:t>
                      </a:r>
                      <a:r>
                        <a:rPr lang="es-MX" sz="1000" b="1" baseline="0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presenta: tornados</a:t>
                      </a:r>
                      <a:endParaRPr lang="es-MX" sz="1000" b="1" dirty="0" smtClean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Música</a:t>
                      </a:r>
                      <a:endParaRPr lang="es-MX" sz="10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s-MX" sz="1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Reglas</a:t>
                      </a:r>
                      <a:r>
                        <a:rPr lang="es-MX" sz="1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 de seguridad</a:t>
                      </a:r>
                      <a:endParaRPr lang="es-MX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s-MX" sz="10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Memorama</a:t>
                      </a:r>
                      <a:endParaRPr lang="es-MX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26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11:20 a.m. –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11:40 a.m.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Conoces</a:t>
                      </a:r>
                      <a:r>
                        <a:rPr lang="es-MX" sz="1000" b="1" baseline="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los tornados</a:t>
                      </a:r>
                      <a:endParaRPr lang="es-MX" sz="1000" b="1" dirty="0" smtClean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Reglas de seguridad</a:t>
                      </a: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Terremoto</a:t>
                      </a: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s-MX" sz="1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Mini</a:t>
                      </a:r>
                      <a:r>
                        <a:rPr lang="es-MX" sz="1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 simulacro</a:t>
                      </a:r>
                      <a:endParaRPr lang="es-MX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s-MX" sz="10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Jenga</a:t>
                      </a:r>
                      <a:r>
                        <a:rPr lang="es-MX" sz="1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endParaRPr lang="es-MX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26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11:40 a.m.</a:t>
                      </a:r>
                      <a:r>
                        <a:rPr lang="es-MX" sz="10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– 12:00 p.m.</a:t>
                      </a: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Sus</a:t>
                      </a:r>
                      <a:r>
                        <a:rPr lang="es-MX" sz="1000" b="1" baseline="0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c</a:t>
                      </a:r>
                      <a:r>
                        <a:rPr lang="es-MX" sz="1000" b="1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onsecuencias</a:t>
                      </a: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¿Qué</a:t>
                      </a:r>
                      <a:r>
                        <a:rPr lang="es-MX" sz="1000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aprendí?</a:t>
                      </a:r>
                      <a:endParaRPr lang="es-MX" sz="100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dirty="0" smtClean="0">
                          <a:solidFill>
                            <a:srgbClr val="FFC000"/>
                          </a:solidFill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Zonas de riesgo</a:t>
                      </a: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s-MX" sz="1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¿Qué aprendí?</a:t>
                      </a:r>
                      <a:endParaRPr lang="es-MX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s-MX" sz="1000" b="1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Twister</a:t>
                      </a:r>
                      <a:r>
                        <a:rPr lang="es-MX" sz="1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endParaRPr lang="es-MX" sz="10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40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12:00 a.m. – 12:20 a.m. </a:t>
                      </a: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Reflexión y</a:t>
                      </a:r>
                      <a:r>
                        <a:rPr lang="es-MX" sz="1000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Times New Roman"/>
                        </a:rPr>
                        <a:t> cierre de clases</a:t>
                      </a:r>
                      <a:endParaRPr lang="es-MX" sz="10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effectLst/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5190" marR="651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727684" y="692696"/>
            <a:ext cx="568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 smtClean="0">
                <a:latin typeface="Arial Black" panose="020B0A04020102020204" pitchFamily="34" charset="0"/>
              </a:rPr>
              <a:t>Cronograma</a:t>
            </a:r>
            <a:endParaRPr lang="es-MX" b="1" i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376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95536" y="1268760"/>
            <a:ext cx="8352928" cy="50405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4" name="Picture 2" descr="Resultado de imagen para niÃ±o acostado anima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72816"/>
            <a:ext cx="1044560" cy="66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065" y="1765970"/>
            <a:ext cx="778413" cy="1081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Imagen relacionada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37" b="25000"/>
          <a:stretch/>
        </p:blipFill>
        <p:spPr bwMode="auto">
          <a:xfrm rot="769275">
            <a:off x="1981833" y="3625900"/>
            <a:ext cx="1873310" cy="878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sultado de imagen para ruta de evacuacion animad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121" y="4509120"/>
            <a:ext cx="1062443" cy="106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/>
          <p:cNvSpPr txBox="1"/>
          <p:nvPr/>
        </p:nvSpPr>
        <p:spPr>
          <a:xfrm>
            <a:off x="5580112" y="1484784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1</a:t>
            </a:r>
            <a:endParaRPr lang="es-MX" sz="3600" dirty="0">
              <a:solidFill>
                <a:schemeClr val="accent3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2729228" y="1702548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2</a:t>
            </a:r>
            <a:endParaRPr lang="es-MX" sz="3600" dirty="0">
              <a:solidFill>
                <a:schemeClr val="accent3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259632" y="3465874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3</a:t>
            </a:r>
            <a:endParaRPr lang="es-MX" sz="3600" dirty="0">
              <a:solidFill>
                <a:schemeClr val="accent3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5004048" y="5040341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4</a:t>
            </a:r>
          </a:p>
        </p:txBody>
      </p:sp>
      <p:cxnSp>
        <p:nvCxnSpPr>
          <p:cNvPr id="17" name="Conector recto de flecha 16"/>
          <p:cNvCxnSpPr>
            <a:stCxn id="4" idx="1"/>
            <a:endCxn id="5" idx="3"/>
          </p:cNvCxnSpPr>
          <p:nvPr/>
        </p:nvCxnSpPr>
        <p:spPr>
          <a:xfrm flipH="1">
            <a:off x="4318478" y="2104852"/>
            <a:ext cx="2125730" cy="202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>
            <a:endCxn id="6" idx="0"/>
          </p:cNvCxnSpPr>
          <p:nvPr/>
        </p:nvCxnSpPr>
        <p:spPr>
          <a:xfrm flipH="1">
            <a:off x="3015970" y="2847781"/>
            <a:ext cx="870460" cy="789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3929271" y="4293096"/>
            <a:ext cx="1830861" cy="714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9188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837</Words>
  <Application>Microsoft Office PowerPoint</Application>
  <PresentationFormat>Presentación en pantalla (4:3)</PresentationFormat>
  <Paragraphs>140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Century Gothic</vt:lpstr>
      <vt:lpstr>Courier New</vt:lpstr>
      <vt:lpstr>Times New Roman</vt:lpstr>
      <vt:lpstr>Tema de Office</vt:lpstr>
      <vt:lpstr>Presentación de PowerPoint</vt:lpstr>
      <vt:lpstr>Presentación de PowerPoint</vt:lpstr>
      <vt:lpstr>Fundamentación Teórica de circuito de acción motriz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Lobillo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Lobillo</dc:creator>
  <cp:lastModifiedBy>ferreradriana410@gmail.com</cp:lastModifiedBy>
  <cp:revision>19</cp:revision>
  <cp:lastPrinted>2019-05-07T02:59:02Z</cp:lastPrinted>
  <dcterms:created xsi:type="dcterms:W3CDTF">2019-05-06T21:57:44Z</dcterms:created>
  <dcterms:modified xsi:type="dcterms:W3CDTF">2019-05-13T04:55:01Z</dcterms:modified>
</cp:coreProperties>
</file>