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 id="264" r:id="rId8"/>
    <p:sldId id="263" r:id="rId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3A0B49B-862C-4354-B455-E9DA572A4EB9}" type="datetimeFigureOut">
              <a:rPr lang="es-MX" smtClean="0"/>
              <a:t>13/05/2019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1EE2466-3BBB-42CD-9300-F19AB8C363D8}" type="slidenum">
              <a:rPr lang="es-MX" smtClean="0"/>
              <a:t>‹Nº›</a:t>
            </a:fld>
            <a:endParaRPr lang="es-MX"/>
          </a:p>
        </p:txBody>
      </p:sp>
    </p:spTree>
    <p:extLst>
      <p:ext uri="{BB962C8B-B14F-4D97-AF65-F5344CB8AC3E}">
        <p14:creationId xmlns:p14="http://schemas.microsoft.com/office/powerpoint/2010/main" val="2292293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3A0B49B-862C-4354-B455-E9DA572A4EB9}" type="datetimeFigureOut">
              <a:rPr lang="es-MX" smtClean="0"/>
              <a:t>13/05/2019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1EE2466-3BBB-42CD-9300-F19AB8C363D8}" type="slidenum">
              <a:rPr lang="es-MX" smtClean="0"/>
              <a:t>‹Nº›</a:t>
            </a:fld>
            <a:endParaRPr lang="es-MX"/>
          </a:p>
        </p:txBody>
      </p:sp>
    </p:spTree>
    <p:extLst>
      <p:ext uri="{BB962C8B-B14F-4D97-AF65-F5344CB8AC3E}">
        <p14:creationId xmlns:p14="http://schemas.microsoft.com/office/powerpoint/2010/main" val="80211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3A0B49B-862C-4354-B455-E9DA572A4EB9}" type="datetimeFigureOut">
              <a:rPr lang="es-MX" smtClean="0"/>
              <a:t>13/05/2019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1EE2466-3BBB-42CD-9300-F19AB8C363D8}" type="slidenum">
              <a:rPr lang="es-MX" smtClean="0"/>
              <a:t>‹Nº›</a:t>
            </a:fld>
            <a:endParaRPr lang="es-MX"/>
          </a:p>
        </p:txBody>
      </p:sp>
    </p:spTree>
    <p:extLst>
      <p:ext uri="{BB962C8B-B14F-4D97-AF65-F5344CB8AC3E}">
        <p14:creationId xmlns:p14="http://schemas.microsoft.com/office/powerpoint/2010/main" val="203041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3A0B49B-862C-4354-B455-E9DA572A4EB9}" type="datetimeFigureOut">
              <a:rPr lang="es-MX" smtClean="0"/>
              <a:t>13/05/2019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1EE2466-3BBB-42CD-9300-F19AB8C363D8}" type="slidenum">
              <a:rPr lang="es-MX" smtClean="0"/>
              <a:t>‹Nº›</a:t>
            </a:fld>
            <a:endParaRPr lang="es-MX"/>
          </a:p>
        </p:txBody>
      </p:sp>
    </p:spTree>
    <p:extLst>
      <p:ext uri="{BB962C8B-B14F-4D97-AF65-F5344CB8AC3E}">
        <p14:creationId xmlns:p14="http://schemas.microsoft.com/office/powerpoint/2010/main" val="263500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3A0B49B-862C-4354-B455-E9DA572A4EB9}" type="datetimeFigureOut">
              <a:rPr lang="es-MX" smtClean="0"/>
              <a:t>13/05/2019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1EE2466-3BBB-42CD-9300-F19AB8C363D8}" type="slidenum">
              <a:rPr lang="es-MX" smtClean="0"/>
              <a:t>‹Nº›</a:t>
            </a:fld>
            <a:endParaRPr lang="es-MX"/>
          </a:p>
        </p:txBody>
      </p:sp>
    </p:spTree>
    <p:extLst>
      <p:ext uri="{BB962C8B-B14F-4D97-AF65-F5344CB8AC3E}">
        <p14:creationId xmlns:p14="http://schemas.microsoft.com/office/powerpoint/2010/main" val="119257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3A0B49B-862C-4354-B455-E9DA572A4EB9}" type="datetimeFigureOut">
              <a:rPr lang="es-MX" smtClean="0"/>
              <a:t>13/05/2019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1EE2466-3BBB-42CD-9300-F19AB8C363D8}" type="slidenum">
              <a:rPr lang="es-MX" smtClean="0"/>
              <a:t>‹Nº›</a:t>
            </a:fld>
            <a:endParaRPr lang="es-MX"/>
          </a:p>
        </p:txBody>
      </p:sp>
    </p:spTree>
    <p:extLst>
      <p:ext uri="{BB962C8B-B14F-4D97-AF65-F5344CB8AC3E}">
        <p14:creationId xmlns:p14="http://schemas.microsoft.com/office/powerpoint/2010/main" val="118961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3A0B49B-862C-4354-B455-E9DA572A4EB9}" type="datetimeFigureOut">
              <a:rPr lang="es-MX" smtClean="0"/>
              <a:t>13/05/2019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1EE2466-3BBB-42CD-9300-F19AB8C363D8}" type="slidenum">
              <a:rPr lang="es-MX" smtClean="0"/>
              <a:t>‹Nº›</a:t>
            </a:fld>
            <a:endParaRPr lang="es-MX"/>
          </a:p>
        </p:txBody>
      </p:sp>
    </p:spTree>
    <p:extLst>
      <p:ext uri="{BB962C8B-B14F-4D97-AF65-F5344CB8AC3E}">
        <p14:creationId xmlns:p14="http://schemas.microsoft.com/office/powerpoint/2010/main" val="1837143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3A0B49B-862C-4354-B455-E9DA572A4EB9}" type="datetimeFigureOut">
              <a:rPr lang="es-MX" smtClean="0"/>
              <a:t>13/05/2019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1EE2466-3BBB-42CD-9300-F19AB8C363D8}" type="slidenum">
              <a:rPr lang="es-MX" smtClean="0"/>
              <a:t>‹Nº›</a:t>
            </a:fld>
            <a:endParaRPr lang="es-MX"/>
          </a:p>
        </p:txBody>
      </p:sp>
    </p:spTree>
    <p:extLst>
      <p:ext uri="{BB962C8B-B14F-4D97-AF65-F5344CB8AC3E}">
        <p14:creationId xmlns:p14="http://schemas.microsoft.com/office/powerpoint/2010/main" val="11182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3A0B49B-862C-4354-B455-E9DA572A4EB9}" type="datetimeFigureOut">
              <a:rPr lang="es-MX" smtClean="0"/>
              <a:t>13/05/2019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1EE2466-3BBB-42CD-9300-F19AB8C363D8}" type="slidenum">
              <a:rPr lang="es-MX" smtClean="0"/>
              <a:t>‹Nº›</a:t>
            </a:fld>
            <a:endParaRPr lang="es-MX"/>
          </a:p>
        </p:txBody>
      </p:sp>
    </p:spTree>
    <p:extLst>
      <p:ext uri="{BB962C8B-B14F-4D97-AF65-F5344CB8AC3E}">
        <p14:creationId xmlns:p14="http://schemas.microsoft.com/office/powerpoint/2010/main" val="280821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3A0B49B-862C-4354-B455-E9DA572A4EB9}" type="datetimeFigureOut">
              <a:rPr lang="es-MX" smtClean="0"/>
              <a:t>13/05/2019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1EE2466-3BBB-42CD-9300-F19AB8C363D8}" type="slidenum">
              <a:rPr lang="es-MX" smtClean="0"/>
              <a:t>‹Nº›</a:t>
            </a:fld>
            <a:endParaRPr lang="es-MX"/>
          </a:p>
        </p:txBody>
      </p:sp>
    </p:spTree>
    <p:extLst>
      <p:ext uri="{BB962C8B-B14F-4D97-AF65-F5344CB8AC3E}">
        <p14:creationId xmlns:p14="http://schemas.microsoft.com/office/powerpoint/2010/main" val="544127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3A0B49B-862C-4354-B455-E9DA572A4EB9}" type="datetimeFigureOut">
              <a:rPr lang="es-MX" smtClean="0"/>
              <a:t>13/05/2019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1EE2466-3BBB-42CD-9300-F19AB8C363D8}" type="slidenum">
              <a:rPr lang="es-MX" smtClean="0"/>
              <a:t>‹Nº›</a:t>
            </a:fld>
            <a:endParaRPr lang="es-MX"/>
          </a:p>
        </p:txBody>
      </p:sp>
    </p:spTree>
    <p:extLst>
      <p:ext uri="{BB962C8B-B14F-4D97-AF65-F5344CB8AC3E}">
        <p14:creationId xmlns:p14="http://schemas.microsoft.com/office/powerpoint/2010/main" val="90959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0B49B-862C-4354-B455-E9DA572A4EB9}" type="datetimeFigureOut">
              <a:rPr lang="es-MX" smtClean="0"/>
              <a:t>13/05/2019</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E2466-3BBB-42CD-9300-F19AB8C363D8}" type="slidenum">
              <a:rPr lang="es-MX" smtClean="0"/>
              <a:t>‹Nº›</a:t>
            </a:fld>
            <a:endParaRPr lang="es-MX"/>
          </a:p>
        </p:txBody>
      </p:sp>
    </p:spTree>
    <p:extLst>
      <p:ext uri="{BB962C8B-B14F-4D97-AF65-F5344CB8AC3E}">
        <p14:creationId xmlns:p14="http://schemas.microsoft.com/office/powerpoint/2010/main" val="3041109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104"/>
            <a:ext cx="9144001" cy="6844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13"/>
          <p:cNvSpPr>
            <a:spLocks noChangeArrowheads="1"/>
          </p:cNvSpPr>
          <p:nvPr/>
        </p:nvSpPr>
        <p:spPr bwMode="auto">
          <a:xfrm>
            <a:off x="1207219" y="2854890"/>
            <a:ext cx="684076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MX" altLang="es-MX" sz="4000" b="1" dirty="0" smtClean="0">
                <a:solidFill>
                  <a:srgbClr val="FFC000"/>
                </a:solidFill>
                <a:latin typeface="Century Gothic" pitchFamily="34" charset="0"/>
                <a:cs typeface="Times New Roman" pitchFamily="18" charset="0"/>
              </a:rPr>
              <a:t>CIRCUITO MOTOR</a:t>
            </a:r>
            <a:endParaRPr lang="es-MX" altLang="es-MX" sz="2400" b="1" dirty="0">
              <a:solidFill>
                <a:srgbClr val="FFC000"/>
              </a:solidFill>
              <a:latin typeface="Century Gothic"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MX" altLang="es-MX" sz="800" b="1" dirty="0">
              <a:solidFill>
                <a:srgbClr val="C00000"/>
              </a:solidFill>
              <a:latin typeface="Century Gothic"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MX" alt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Nombre del Alumno Practicante:</a:t>
            </a:r>
            <a:r>
              <a:rPr kumimoji="0" lang="es-MX" altLang="es-MX"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  Andrea </a:t>
            </a:r>
            <a:r>
              <a:rPr kumimoji="0" lang="es-MX" altLang="es-MX" sz="1200" b="0" i="0" u="none" strike="noStrike" cap="none" normalizeH="0" baseline="0" dirty="0" err="1" smtClean="0">
                <a:ln>
                  <a:noFill/>
                </a:ln>
                <a:solidFill>
                  <a:schemeClr val="tx1"/>
                </a:solidFill>
                <a:effectLst/>
                <a:latin typeface="Century Gothic" pitchFamily="34" charset="0"/>
                <a:ea typeface="Calibri" pitchFamily="34" charset="0"/>
                <a:cs typeface="Times New Roman" pitchFamily="18" charset="0"/>
              </a:rPr>
              <a:t>Lidieth</a:t>
            </a:r>
            <a:r>
              <a:rPr kumimoji="0" lang="es-MX" altLang="es-MX"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 Navarro Mart</a:t>
            </a:r>
            <a:r>
              <a:rPr kumimoji="0" lang="es-MX" altLang="es-MX" sz="1200" b="0" i="0" u="none" strike="noStrike" cap="none" normalizeH="0" baseline="0" dirty="0" smtClean="0">
                <a:ln>
                  <a:noFill/>
                </a:ln>
                <a:solidFill>
                  <a:schemeClr val="tx1"/>
                </a:solidFill>
                <a:effectLst/>
                <a:latin typeface="Calibri"/>
                <a:ea typeface="Calibri" pitchFamily="34" charset="0"/>
                <a:cs typeface="Times New Roman" pitchFamily="18" charset="0"/>
              </a:rPr>
              <a:t>í</a:t>
            </a:r>
            <a:r>
              <a:rPr kumimoji="0" lang="es-MX" altLang="es-MX"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nez</a:t>
            </a:r>
            <a:endParaRPr kumimoji="0" lang="es-MX" alt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Grado:  </a:t>
            </a:r>
            <a:r>
              <a:rPr kumimoji="0" lang="es-MX" altLang="es-MX"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 2°              </a:t>
            </a:r>
            <a:r>
              <a:rPr kumimoji="0" lang="es-MX" altLang="es-MX" sz="1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Secci</a:t>
            </a:r>
            <a:r>
              <a:rPr kumimoji="0" lang="es-MX" altLang="es-MX" sz="1200" b="1"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MX" altLang="es-MX" sz="1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n:</a:t>
            </a:r>
            <a:r>
              <a:rPr kumimoji="0" lang="es-MX" altLang="es-MX"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   </a:t>
            </a:r>
            <a:r>
              <a:rPr kumimoji="0" lang="es-MX" altLang="es-MX"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s-MX" altLang="es-MX"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B</a:t>
            </a:r>
            <a:r>
              <a:rPr kumimoji="0" lang="es-MX" altLang="es-MX"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s-MX" altLang="es-MX"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        </a:t>
            </a:r>
            <a:r>
              <a:rPr kumimoji="0" lang="es-MX" altLang="es-MX" sz="1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N</a:t>
            </a:r>
            <a:r>
              <a:rPr kumimoji="0" lang="es-MX" altLang="es-MX" sz="1200" b="1" i="0" u="none" strike="noStrike" cap="none" normalizeH="0" baseline="0" dirty="0" smtClean="0">
                <a:ln>
                  <a:noFill/>
                </a:ln>
                <a:solidFill>
                  <a:schemeClr val="tx1"/>
                </a:solidFill>
                <a:effectLst/>
                <a:latin typeface="Calibri"/>
                <a:ea typeface="Calibri" pitchFamily="34" charset="0"/>
                <a:cs typeface="Times New Roman" pitchFamily="18" charset="0"/>
              </a:rPr>
              <a:t>ú</a:t>
            </a:r>
            <a:r>
              <a:rPr kumimoji="0" lang="es-MX" altLang="es-MX" sz="1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mero de Lista:</a:t>
            </a:r>
            <a:r>
              <a:rPr kumimoji="0" lang="es-MX" altLang="es-MX"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   14</a:t>
            </a:r>
            <a:endParaRPr kumimoji="0" lang="es-MX" alt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Instituci</a:t>
            </a:r>
            <a:r>
              <a:rPr kumimoji="0" lang="es-MX" altLang="es-MX" sz="1200" b="1"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MX" altLang="es-MX" sz="1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n de Pr</a:t>
            </a:r>
            <a:r>
              <a:rPr kumimoji="0" lang="es-MX" altLang="es-MX" sz="1200" b="1" i="0" u="none" strike="noStrike" cap="none" normalizeH="0" baseline="0" dirty="0" smtClean="0">
                <a:ln>
                  <a:noFill/>
                </a:ln>
                <a:solidFill>
                  <a:schemeClr val="tx1"/>
                </a:solidFill>
                <a:effectLst/>
                <a:latin typeface="Calibri"/>
                <a:ea typeface="Calibri" pitchFamily="34" charset="0"/>
                <a:cs typeface="Times New Roman" pitchFamily="18" charset="0"/>
              </a:rPr>
              <a:t>á</a:t>
            </a:r>
            <a:r>
              <a:rPr kumimoji="0" lang="es-MX" altLang="es-MX" sz="1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ctica:</a:t>
            </a:r>
            <a:r>
              <a:rPr kumimoji="0" lang="es-MX" altLang="es-MX"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    Jard</a:t>
            </a:r>
            <a:r>
              <a:rPr kumimoji="0" lang="es-MX" altLang="es-MX" sz="1200" b="0" i="0" u="none" strike="noStrike" cap="none" normalizeH="0" baseline="0" dirty="0" smtClean="0">
                <a:ln>
                  <a:noFill/>
                </a:ln>
                <a:solidFill>
                  <a:schemeClr val="tx1"/>
                </a:solidFill>
                <a:effectLst/>
                <a:latin typeface="Calibri"/>
                <a:ea typeface="Calibri" pitchFamily="34" charset="0"/>
                <a:cs typeface="Times New Roman" pitchFamily="18" charset="0"/>
              </a:rPr>
              <a:t>í</a:t>
            </a:r>
            <a:r>
              <a:rPr kumimoji="0" lang="es-MX" altLang="es-MX"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n de ni</a:t>
            </a:r>
            <a:r>
              <a:rPr kumimoji="0" lang="es-MX" altLang="es-MX" sz="1200" b="0" i="0" u="none" strike="noStrike" cap="none" normalizeH="0" baseline="0" dirty="0" smtClean="0">
                <a:ln>
                  <a:noFill/>
                </a:ln>
                <a:solidFill>
                  <a:schemeClr val="tx1"/>
                </a:solidFill>
                <a:effectLst/>
                <a:latin typeface="Calibri"/>
                <a:ea typeface="Calibri" pitchFamily="34" charset="0"/>
                <a:cs typeface="Times New Roman" pitchFamily="18" charset="0"/>
              </a:rPr>
              <a:t>ñ</a:t>
            </a:r>
            <a:r>
              <a:rPr kumimoji="0" lang="es-MX" altLang="es-MX"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os Ildefonso </a:t>
            </a:r>
            <a:r>
              <a:rPr kumimoji="0" lang="es-MX" altLang="es-MX" sz="1200" b="0" i="0" u="none" strike="noStrike" cap="none" normalizeH="0" baseline="0" dirty="0" err="1" smtClean="0">
                <a:ln>
                  <a:noFill/>
                </a:ln>
                <a:solidFill>
                  <a:schemeClr val="tx1"/>
                </a:solidFill>
                <a:effectLst/>
                <a:latin typeface="Century Gothic" pitchFamily="34" charset="0"/>
                <a:ea typeface="Calibri" pitchFamily="34" charset="0"/>
                <a:cs typeface="Times New Roman" pitchFamily="18" charset="0"/>
              </a:rPr>
              <a:t>Villarello</a:t>
            </a:r>
            <a:r>
              <a:rPr kumimoji="0" lang="es-MX" altLang="es-MX"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 </a:t>
            </a:r>
            <a:r>
              <a:rPr kumimoji="0" lang="es-MX" altLang="es-MX" sz="1200" b="0" i="0" u="none" strike="noStrike" cap="none" normalizeH="0" baseline="0" dirty="0" err="1" smtClean="0">
                <a:ln>
                  <a:noFill/>
                </a:ln>
                <a:solidFill>
                  <a:schemeClr val="tx1"/>
                </a:solidFill>
                <a:effectLst/>
                <a:latin typeface="Century Gothic" pitchFamily="34" charset="0"/>
                <a:ea typeface="Calibri" pitchFamily="34" charset="0"/>
                <a:cs typeface="Times New Roman" pitchFamily="18" charset="0"/>
              </a:rPr>
              <a:t>Velez</a:t>
            </a:r>
            <a:endParaRPr kumimoji="0" lang="es-MX" alt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Clave</a:t>
            </a:r>
            <a:r>
              <a:rPr kumimoji="0" lang="es-MX" altLang="es-MX"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05DJN0146W   </a:t>
            </a:r>
            <a:r>
              <a:rPr kumimoji="0" lang="es-MX" altLang="es-MX" sz="1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Zona Escolar:</a:t>
            </a:r>
            <a:r>
              <a:rPr kumimoji="0" lang="es-MX" altLang="es-MX"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121   </a:t>
            </a:r>
            <a:r>
              <a:rPr kumimoji="0" lang="es-MX" altLang="es-MX" sz="1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Grado en el que realiza su pr</a:t>
            </a:r>
            <a:r>
              <a:rPr kumimoji="0" lang="es-MX" altLang="es-MX" sz="1200" b="1" i="0" u="none" strike="noStrike" cap="none" normalizeH="0" baseline="0" dirty="0" smtClean="0">
                <a:ln>
                  <a:noFill/>
                </a:ln>
                <a:solidFill>
                  <a:schemeClr val="tx1"/>
                </a:solidFill>
                <a:effectLst/>
                <a:latin typeface="Calibri"/>
                <a:ea typeface="Calibri" pitchFamily="34" charset="0"/>
                <a:cs typeface="Times New Roman" pitchFamily="18" charset="0"/>
              </a:rPr>
              <a:t>á</a:t>
            </a:r>
            <a:r>
              <a:rPr kumimoji="0" lang="es-MX" altLang="es-MX" sz="1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ctica:</a:t>
            </a:r>
            <a:r>
              <a:rPr kumimoji="0" lang="es-MX" altLang="es-MX"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 3°  </a:t>
            </a:r>
            <a:r>
              <a:rPr kumimoji="0" lang="es-MX" altLang="es-MX"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s-MX" altLang="es-MX"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A</a:t>
            </a:r>
            <a:r>
              <a:rPr kumimoji="0" lang="es-MX" altLang="es-MX"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es-MX" alt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Nombre del Educador(a) Titular: </a:t>
            </a:r>
            <a:r>
              <a:rPr kumimoji="0" lang="es-MX" altLang="es-MX" sz="1200" b="1" i="0" u="none" strike="noStrike" cap="none" normalizeH="0" dirty="0" smtClean="0">
                <a:ln>
                  <a:noFill/>
                </a:ln>
                <a:solidFill>
                  <a:schemeClr val="tx1"/>
                </a:solidFill>
                <a:effectLst/>
                <a:latin typeface="Century Gothic" pitchFamily="34" charset="0"/>
                <a:ea typeface="Calibri" pitchFamily="34" charset="0"/>
                <a:cs typeface="Times New Roman" pitchFamily="18" charset="0"/>
              </a:rPr>
              <a:t> </a:t>
            </a:r>
            <a:r>
              <a:rPr kumimoji="0" lang="es-MX" altLang="es-MX" sz="1200" i="0" u="none" strike="noStrike" cap="none" normalizeH="0" dirty="0" smtClean="0">
                <a:ln>
                  <a:noFill/>
                </a:ln>
                <a:solidFill>
                  <a:schemeClr val="tx1"/>
                </a:solidFill>
                <a:effectLst/>
                <a:latin typeface="Century Gothic" pitchFamily="34" charset="0"/>
                <a:ea typeface="Calibri" pitchFamily="34" charset="0"/>
                <a:cs typeface="Times New Roman" pitchFamily="18" charset="0"/>
              </a:rPr>
              <a:t>María Magdalena Hernández Díaz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Total de ni</a:t>
            </a:r>
            <a:r>
              <a:rPr kumimoji="0" lang="es-MX" altLang="es-MX" sz="1200" b="1" i="0" u="none" strike="noStrike" cap="none" normalizeH="0" baseline="0" dirty="0" smtClean="0">
                <a:ln>
                  <a:noFill/>
                </a:ln>
                <a:solidFill>
                  <a:schemeClr val="tx1"/>
                </a:solidFill>
                <a:effectLst/>
                <a:latin typeface="Calibri"/>
                <a:ea typeface="Calibri" pitchFamily="34" charset="0"/>
                <a:cs typeface="Times New Roman" pitchFamily="18" charset="0"/>
              </a:rPr>
              <a:t>ñ</a:t>
            </a:r>
            <a:r>
              <a:rPr kumimoji="0" lang="es-MX" altLang="es-MX" sz="1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os: </a:t>
            </a:r>
            <a:r>
              <a:rPr kumimoji="0" lang="es-MX" altLang="es-MX"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34      </a:t>
            </a:r>
            <a:r>
              <a:rPr kumimoji="0" lang="es-MX" altLang="es-MX" sz="1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Ni</a:t>
            </a:r>
            <a:r>
              <a:rPr kumimoji="0" lang="es-MX" altLang="es-MX" sz="1200" b="1" i="0" u="none" strike="noStrike" cap="none" normalizeH="0" baseline="0" dirty="0" smtClean="0">
                <a:ln>
                  <a:noFill/>
                </a:ln>
                <a:solidFill>
                  <a:schemeClr val="tx1"/>
                </a:solidFill>
                <a:effectLst/>
                <a:latin typeface="Calibri"/>
                <a:ea typeface="Calibri" pitchFamily="34" charset="0"/>
                <a:cs typeface="Times New Roman" pitchFamily="18" charset="0"/>
              </a:rPr>
              <a:t>ñ</a:t>
            </a:r>
            <a:r>
              <a:rPr kumimoji="0" lang="es-MX" altLang="es-MX" sz="1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os:</a:t>
            </a:r>
            <a:r>
              <a:rPr kumimoji="0" lang="es-MX" altLang="es-MX"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   23        </a:t>
            </a:r>
            <a:r>
              <a:rPr kumimoji="0" lang="es-MX" altLang="es-MX" sz="1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Ni</a:t>
            </a:r>
            <a:r>
              <a:rPr kumimoji="0" lang="es-MX" altLang="es-MX" sz="1200" b="1" i="0" u="none" strike="noStrike" cap="none" normalizeH="0" baseline="0" dirty="0" smtClean="0">
                <a:ln>
                  <a:noFill/>
                </a:ln>
                <a:solidFill>
                  <a:schemeClr val="tx1"/>
                </a:solidFill>
                <a:effectLst/>
                <a:latin typeface="Calibri"/>
                <a:ea typeface="Calibri" pitchFamily="34" charset="0"/>
                <a:cs typeface="Times New Roman" pitchFamily="18" charset="0"/>
              </a:rPr>
              <a:t>ñ</a:t>
            </a:r>
            <a:r>
              <a:rPr kumimoji="0" lang="es-MX" altLang="es-MX" sz="1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as: </a:t>
            </a:r>
            <a:r>
              <a:rPr kumimoji="0" lang="es-MX" altLang="es-MX" sz="1200" b="0"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   11</a:t>
            </a:r>
            <a:endParaRPr kumimoji="0" lang="es-MX" alt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Periodo de Pr</a:t>
            </a:r>
            <a:r>
              <a:rPr kumimoji="0" lang="es-MX" altLang="es-MX" sz="1200" b="1" i="0" u="none" strike="noStrike" cap="none" normalizeH="0" baseline="0" dirty="0" smtClean="0">
                <a:ln>
                  <a:noFill/>
                </a:ln>
                <a:solidFill>
                  <a:schemeClr val="tx1"/>
                </a:solidFill>
                <a:effectLst/>
                <a:latin typeface="Calibri"/>
                <a:ea typeface="Calibri" pitchFamily="34" charset="0"/>
                <a:cs typeface="Times New Roman" pitchFamily="18" charset="0"/>
              </a:rPr>
              <a:t>á</a:t>
            </a:r>
            <a:r>
              <a:rPr kumimoji="0" lang="es-MX" altLang="es-MX" sz="1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ctica: 20 al 31 de Mayo</a:t>
            </a:r>
            <a:r>
              <a:rPr kumimoji="0" lang="es-MX" altLang="es-MX" sz="1200" b="1" i="0" u="none" strike="noStrike" cap="none" normalizeH="0" dirty="0" smtClean="0">
                <a:ln>
                  <a:noFill/>
                </a:ln>
                <a:solidFill>
                  <a:schemeClr val="tx1"/>
                </a:solidFill>
                <a:effectLst/>
                <a:latin typeface="Century Gothic" pitchFamily="34" charset="0"/>
                <a:ea typeface="Calibri" pitchFamily="34" charset="0"/>
                <a:cs typeface="Times New Roman" pitchFamily="18" charset="0"/>
              </a:rPr>
              <a:t> de 2019</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n 4"/>
          <p:cNvPicPr>
            <a:picLocks noChangeAspect="1" noChangeArrowheads="1"/>
          </p:cNvPicPr>
          <p:nvPr/>
        </p:nvPicPr>
        <p:blipFill rotWithShape="1">
          <a:blip r:embed="rId3">
            <a:extLst>
              <a:ext uri="{28A0092B-C50C-407E-A947-70E740481C1C}">
                <a14:useLocalDpi xmlns:a14="http://schemas.microsoft.com/office/drawing/2010/main" val="0"/>
              </a:ext>
            </a:extLst>
          </a:blip>
          <a:srcRect l="22269" r="20317"/>
          <a:stretch/>
        </p:blipFill>
        <p:spPr bwMode="auto">
          <a:xfrm>
            <a:off x="4226002" y="1716309"/>
            <a:ext cx="803198" cy="9417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2"/>
          <p:cNvSpPr>
            <a:spLocks noChangeArrowheads="1"/>
          </p:cNvSpPr>
          <p:nvPr/>
        </p:nvSpPr>
        <p:spPr bwMode="auto">
          <a:xfrm>
            <a:off x="2236783" y="960622"/>
            <a:ext cx="478163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altLang="es-MX" sz="14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Licenciatura en educaci</a:t>
            </a:r>
            <a:r>
              <a:rPr kumimoji="0" lang="es-MX" altLang="es-MX" sz="1400" b="1"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MX" altLang="es-MX" sz="14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n preescolar</a:t>
            </a:r>
            <a:endParaRPr kumimoji="0" lang="es-MX" alt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4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Ciclo escolar 2018 </a:t>
            </a:r>
            <a:r>
              <a:rPr kumimoji="0" lang="es-MX" altLang="es-MX" sz="1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s-MX" altLang="es-MX" sz="14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 2019</a:t>
            </a:r>
            <a:endParaRPr kumimoji="0" lang="es-MX" altLang="es-MX"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668697817"/>
              </p:ext>
            </p:extLst>
          </p:nvPr>
        </p:nvGraphicFramePr>
        <p:xfrm>
          <a:off x="512801" y="764704"/>
          <a:ext cx="8229600" cy="228283"/>
        </p:xfrm>
        <a:graphic>
          <a:graphicData uri="http://schemas.openxmlformats.org/drawingml/2006/table">
            <a:tbl>
              <a:tblPr/>
              <a:tblGrid>
                <a:gridCol w="8229600"/>
              </a:tblGrid>
              <a:tr h="0">
                <a:tc>
                  <a:txBody>
                    <a:bodyPr/>
                    <a:lstStyle/>
                    <a:p>
                      <a:pPr algn="ctr">
                        <a:lnSpc>
                          <a:spcPct val="107000"/>
                        </a:lnSpc>
                        <a:spcAft>
                          <a:spcPts val="0"/>
                        </a:spcAft>
                      </a:pPr>
                      <a:r>
                        <a:rPr lang="es-MX" sz="1400" b="1" dirty="0" smtClean="0">
                          <a:effectLst/>
                          <a:latin typeface="Century Gothic"/>
                          <a:ea typeface="Calibri"/>
                          <a:cs typeface="Times New Roman"/>
                        </a:rPr>
                        <a:t>ESCUELA </a:t>
                      </a:r>
                      <a:r>
                        <a:rPr lang="es-MX" sz="1400" b="1" dirty="0">
                          <a:effectLst/>
                          <a:latin typeface="Century Gothic"/>
                          <a:ea typeface="Calibri"/>
                          <a:cs typeface="Times New Roman"/>
                        </a:rPr>
                        <a:t>NORMAL DE EDUCACIÓN PREESCOLAR</a:t>
                      </a:r>
                      <a:endParaRPr lang="es-MX" sz="1100" dirty="0">
                        <a:effectLst/>
                        <a:latin typeface="Calibri"/>
                        <a:ea typeface="Calibri"/>
                        <a:cs typeface="Times New Roman"/>
                      </a:endParaRPr>
                    </a:p>
                  </a:txBody>
                  <a:tcPr marL="0" marR="0" marT="0" marB="0">
                    <a:lnL>
                      <a:noFill/>
                    </a:lnL>
                    <a:lnR>
                      <a:noFill/>
                    </a:lnR>
                    <a:lnT>
                      <a:noFill/>
                    </a:lnT>
                    <a:lnB>
                      <a:noFill/>
                    </a:lnB>
                  </a:tcPr>
                </a:tc>
              </a:tr>
            </a:tbl>
          </a:graphicData>
        </a:graphic>
      </p:graphicFrame>
    </p:spTree>
    <p:extLst>
      <p:ext uri="{BB962C8B-B14F-4D97-AF65-F5344CB8AC3E}">
        <p14:creationId xmlns:p14="http://schemas.microsoft.com/office/powerpoint/2010/main" val="3494718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la imagen para melonheadz oficial de policÃ­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3154971"/>
            <a:ext cx="1760278" cy="25785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la imagen para melonheadz oficial de policÃ­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3778936"/>
            <a:ext cx="3096344" cy="195456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691680" y="1484784"/>
            <a:ext cx="6120680" cy="1569660"/>
          </a:xfrm>
          <a:prstGeom prst="rect">
            <a:avLst/>
          </a:prstGeom>
          <a:noFill/>
        </p:spPr>
        <p:txBody>
          <a:bodyPr wrap="square" rtlCol="0">
            <a:spAutoFit/>
          </a:bodyPr>
          <a:lstStyle/>
          <a:p>
            <a:pPr algn="ctr"/>
            <a:r>
              <a:rPr lang="es-MX" sz="4800" dirty="0" smtClean="0">
                <a:latin typeface="Century Gothic" panose="020B0502020202020204" pitchFamily="34" charset="0"/>
              </a:rPr>
              <a:t>CIRCUITO MOTOR</a:t>
            </a:r>
          </a:p>
          <a:p>
            <a:pPr algn="ctr"/>
            <a:r>
              <a:rPr lang="es-MX" sz="4800" b="1" dirty="0" smtClean="0">
                <a:solidFill>
                  <a:schemeClr val="tx2">
                    <a:lumMod val="60000"/>
                    <a:lumOff val="40000"/>
                  </a:schemeClr>
                </a:solidFill>
                <a:latin typeface="Century Gothic" panose="020B0502020202020204" pitchFamily="34" charset="0"/>
              </a:rPr>
              <a:t>“Respeta al policía”</a:t>
            </a:r>
            <a:endParaRPr lang="es-MX" sz="4800" b="1" dirty="0">
              <a:solidFill>
                <a:schemeClr val="tx2">
                  <a:lumMod val="60000"/>
                  <a:lumOff val="40000"/>
                </a:schemeClr>
              </a:solidFill>
              <a:latin typeface="Century Gothic" panose="020B0502020202020204" pitchFamily="34" charset="0"/>
            </a:endParaRPr>
          </a:p>
        </p:txBody>
      </p:sp>
      <p:sp>
        <p:nvSpPr>
          <p:cNvPr id="5" name="4 Rectángulo"/>
          <p:cNvSpPr/>
          <p:nvPr/>
        </p:nvSpPr>
        <p:spPr>
          <a:xfrm>
            <a:off x="971600" y="980728"/>
            <a:ext cx="7056784" cy="4968552"/>
          </a:xfrm>
          <a:prstGeom prst="rect">
            <a:avLst/>
          </a:prstGeom>
          <a:noFill/>
          <a:ln w="76200">
            <a:solidFill>
              <a:schemeClr val="accent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61516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chemeClr val="accent1">
                    <a:lumMod val="75000"/>
                  </a:schemeClr>
                </a:solidFill>
                <a:latin typeface="Century Gothic" panose="020B0502020202020204" pitchFamily="34" charset="0"/>
              </a:rPr>
              <a:t>FUNDAMENTACIÓN TEÓRICA</a:t>
            </a:r>
            <a:endParaRPr lang="es-MX" b="1" dirty="0">
              <a:solidFill>
                <a:schemeClr val="accent1">
                  <a:lumMod val="75000"/>
                </a:schemeClr>
              </a:solidFill>
              <a:latin typeface="Century Gothic" panose="020B0502020202020204" pitchFamily="34" charset="0"/>
            </a:endParaRPr>
          </a:p>
        </p:txBody>
      </p:sp>
      <p:sp>
        <p:nvSpPr>
          <p:cNvPr id="3" name="2 Marcador de contenido"/>
          <p:cNvSpPr>
            <a:spLocks noGrp="1"/>
          </p:cNvSpPr>
          <p:nvPr>
            <p:ph idx="1"/>
          </p:nvPr>
        </p:nvSpPr>
        <p:spPr>
          <a:ln w="38100">
            <a:solidFill>
              <a:schemeClr val="accent1"/>
            </a:solidFill>
            <a:prstDash val="dash"/>
          </a:ln>
        </p:spPr>
        <p:txBody>
          <a:bodyPr anchor="ctr">
            <a:normAutofit/>
          </a:bodyPr>
          <a:lstStyle/>
          <a:p>
            <a:pPr algn="just"/>
            <a:r>
              <a:rPr lang="es-MX" sz="1400" dirty="0">
                <a:latin typeface="Century Gothic" panose="020B0502020202020204" pitchFamily="34" charset="0"/>
              </a:rPr>
              <a:t>El circuito de acción motriz es una forma de trabajo en la cual realizamos diferentes actividades de forma secuencial en estaciones de trabajo. </a:t>
            </a:r>
            <a:r>
              <a:rPr lang="es-MX" sz="1400" b="1" dirty="0">
                <a:latin typeface="Century Gothic" panose="020B0502020202020204" pitchFamily="34" charset="0"/>
              </a:rPr>
              <a:t>Sirve</a:t>
            </a:r>
            <a:r>
              <a:rPr lang="es-MX" sz="1400" dirty="0">
                <a:latin typeface="Century Gothic" panose="020B0502020202020204" pitchFamily="34" charset="0"/>
              </a:rPr>
              <a:t> para realizar distintas actividades en diferentes momentos dentro de una misma sesión, además que facilita el trabajo simultáneo de los integrantes del grupo, permite la </a:t>
            </a:r>
            <a:r>
              <a:rPr lang="es-MX" sz="1400" dirty="0" smtClean="0">
                <a:latin typeface="Century Gothic" panose="020B0502020202020204" pitchFamily="34" charset="0"/>
              </a:rPr>
              <a:t>incivilización </a:t>
            </a:r>
            <a:r>
              <a:rPr lang="es-MX" sz="1400" dirty="0">
                <a:latin typeface="Century Gothic" panose="020B0502020202020204" pitchFamily="34" charset="0"/>
              </a:rPr>
              <a:t>del trabajo</a:t>
            </a:r>
            <a:r>
              <a:rPr lang="es-MX" sz="1400" dirty="0" smtClean="0">
                <a:latin typeface="Century Gothic" panose="020B0502020202020204" pitchFamily="34" charset="0"/>
              </a:rPr>
              <a:t>.</a:t>
            </a:r>
          </a:p>
          <a:p>
            <a:pPr algn="just"/>
            <a:r>
              <a:rPr lang="es-MX" sz="1400" dirty="0">
                <a:latin typeface="Century Gothic" panose="020B0502020202020204" pitchFamily="34" charset="0"/>
              </a:rPr>
              <a:t>La policía es una fuerza de seguridad encargada de mantener el orden público y la seguridad de los ciudadanos mediante el monopolio de la fuerza, y que se encuentra sometida a las órdenes del Estado</a:t>
            </a:r>
            <a:r>
              <a:rPr lang="es-MX" sz="1400" dirty="0" smtClean="0">
                <a:latin typeface="Century Gothic" panose="020B0502020202020204" pitchFamily="34" charset="0"/>
              </a:rPr>
              <a:t>.</a:t>
            </a:r>
          </a:p>
          <a:p>
            <a:pPr algn="just"/>
            <a:r>
              <a:rPr lang="es-MX" sz="1400" dirty="0" smtClean="0">
                <a:latin typeface="Century Gothic" panose="020B0502020202020204" pitchFamily="34" charset="0"/>
              </a:rPr>
              <a:t>La </a:t>
            </a:r>
            <a:r>
              <a:rPr lang="es-MX" sz="1400" dirty="0">
                <a:latin typeface="Century Gothic" panose="020B0502020202020204" pitchFamily="34" charset="0"/>
              </a:rPr>
              <a:t>policía puede tener un carácter preventivo como es el caso de las policías de ciudad o las policías de proximidad que pueden ser investigadoras, como las que auxilian al fiscal o al Ministerio Público en la persecución de los delitos; o bien, pueden estar dirigidas a garantizar el debido cumplimiento de normatividades, como la policía fiscal. También suele tener un servicio de emergencia que provee seguridad en la vía pública, así como en emergencias, desastres y situaciones de búsqueda y rescate. Para poder responder rápidamente a las emergencias, la policía normalmente coordina sus operaciones con los servicios de bomberos y emergencias médicas. En muchos países todos ellos utilizan número telefónico único de emergencias que permite a la policía, bomberos o servicios médicos actuar en caso de emergencia.</a:t>
            </a:r>
            <a:endParaRPr lang="es-MX" sz="1400" dirty="0">
              <a:latin typeface="Century Gothic" panose="020B0502020202020204" pitchFamily="34" charset="0"/>
            </a:endParaRPr>
          </a:p>
        </p:txBody>
      </p:sp>
    </p:spTree>
    <p:extLst>
      <p:ext uri="{BB962C8B-B14F-4D97-AF65-F5344CB8AC3E}">
        <p14:creationId xmlns:p14="http://schemas.microsoft.com/office/powerpoint/2010/main" val="3563313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064788013"/>
              </p:ext>
            </p:extLst>
          </p:nvPr>
        </p:nvGraphicFramePr>
        <p:xfrm>
          <a:off x="726829" y="1988840"/>
          <a:ext cx="7676015" cy="3549537"/>
        </p:xfrm>
        <a:graphic>
          <a:graphicData uri="http://schemas.openxmlformats.org/drawingml/2006/table">
            <a:tbl>
              <a:tblPr firstRow="1" bandRow="1">
                <a:tableStyleId>{D7AC3CCA-C797-4891-BE02-D94E43425B78}</a:tableStyleId>
              </a:tblPr>
              <a:tblGrid>
                <a:gridCol w="2726062"/>
                <a:gridCol w="1569048"/>
                <a:gridCol w="1013537"/>
                <a:gridCol w="2367368"/>
              </a:tblGrid>
              <a:tr h="378685">
                <a:tc gridSpan="4">
                  <a:txBody>
                    <a:bodyPr/>
                    <a:lstStyle/>
                    <a:p>
                      <a:pPr algn="ctr">
                        <a:lnSpc>
                          <a:spcPct val="115000"/>
                        </a:lnSpc>
                        <a:spcAft>
                          <a:spcPts val="0"/>
                        </a:spcAft>
                        <a:tabLst>
                          <a:tab pos="1868170" algn="l"/>
                        </a:tabLst>
                      </a:pPr>
                      <a:r>
                        <a:rPr lang="es-MX" sz="1200" kern="1200" dirty="0">
                          <a:effectLst/>
                          <a:latin typeface="Century Gothic" panose="020B0502020202020204" pitchFamily="34" charset="0"/>
                          <a:cs typeface="Times New Roman" panose="02020603050405020304" pitchFamily="18" charset="0"/>
                        </a:rPr>
                        <a:t>Título de la Unidad Didáctica</a:t>
                      </a:r>
                      <a:endParaRPr lang="es-MX" sz="1200" dirty="0">
                        <a:effectLst/>
                        <a:latin typeface="Century Gothic" panose="020B0502020202020204" pitchFamily="34" charset="0"/>
                        <a:cs typeface="Times New Roman" panose="02020603050405020304" pitchFamily="18" charset="0"/>
                      </a:endParaRPr>
                    </a:p>
                    <a:p>
                      <a:pPr algn="ctr">
                        <a:lnSpc>
                          <a:spcPct val="115000"/>
                        </a:lnSpc>
                        <a:spcAft>
                          <a:spcPts val="0"/>
                        </a:spcAft>
                        <a:tabLst>
                          <a:tab pos="1868170" algn="l"/>
                        </a:tabLst>
                      </a:pPr>
                      <a:r>
                        <a:rPr lang="es-MX" sz="1200" kern="1200" dirty="0" smtClean="0">
                          <a:effectLst/>
                          <a:latin typeface="Century Gothic" panose="020B0502020202020204" pitchFamily="34" charset="0"/>
                          <a:ea typeface="+mn-ea"/>
                          <a:cs typeface="Times New Roman" panose="02020603050405020304" pitchFamily="18" charset="0"/>
                        </a:rPr>
                        <a:t>RESPETA</a:t>
                      </a:r>
                      <a:r>
                        <a:rPr lang="es-MX" sz="1200" kern="1200" baseline="0" dirty="0" smtClean="0">
                          <a:effectLst/>
                          <a:latin typeface="Century Gothic" panose="020B0502020202020204" pitchFamily="34" charset="0"/>
                          <a:ea typeface="+mn-ea"/>
                          <a:cs typeface="Times New Roman" panose="02020603050405020304" pitchFamily="18" charset="0"/>
                        </a:rPr>
                        <a:t> AL POLICÍA</a:t>
                      </a:r>
                      <a:endParaRPr lang="es-MX" sz="1200" dirty="0">
                        <a:effectLst/>
                        <a:latin typeface="Century Gothic" panose="020B0502020202020204" pitchFamily="34" charset="0"/>
                        <a:ea typeface="Times New Roman"/>
                        <a:cs typeface="Times New Roman" panose="02020603050405020304" pitchFamily="18" charset="0"/>
                      </a:endParaRPr>
                    </a:p>
                  </a:txBody>
                  <a:tcPr marL="6702" marR="6702" marT="3351" marB="3351">
                    <a:solidFill>
                      <a:srgbClr val="0070C0"/>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525669">
                <a:tc gridSpan="4">
                  <a:txBody>
                    <a:bodyPr/>
                    <a:lstStyle/>
                    <a:p>
                      <a:pPr>
                        <a:lnSpc>
                          <a:spcPct val="115000"/>
                        </a:lnSpc>
                        <a:spcAft>
                          <a:spcPts val="0"/>
                        </a:spcAft>
                      </a:pPr>
                      <a:r>
                        <a:rPr lang="es-MX" sz="1200" b="1" kern="1200" dirty="0">
                          <a:effectLst/>
                          <a:latin typeface="Century Gothic" panose="020B0502020202020204" pitchFamily="34" charset="0"/>
                          <a:cs typeface="Times New Roman" panose="02020603050405020304" pitchFamily="18" charset="0"/>
                        </a:rPr>
                        <a:t>Propósito de la Unidad Didáctica: </a:t>
                      </a:r>
                      <a:r>
                        <a:rPr lang="es-MX" sz="1200" kern="1200" dirty="0">
                          <a:effectLst/>
                          <a:latin typeface="Century Gothic" panose="020B0502020202020204" pitchFamily="34" charset="0"/>
                          <a:cs typeface="Times New Roman" panose="02020603050405020304" pitchFamily="18" charset="0"/>
                        </a:rPr>
                        <a:t>Ordenar y distinguir diferentes respuestas motrices ante retos y situaciones, individuales y colectivas que implican </a:t>
                      </a:r>
                      <a:r>
                        <a:rPr lang="es-MX" sz="1200" kern="1200" dirty="0" smtClean="0">
                          <a:effectLst/>
                          <a:latin typeface="Century Gothic" panose="020B0502020202020204" pitchFamily="34" charset="0"/>
                          <a:cs typeface="Times New Roman" panose="02020603050405020304" pitchFamily="18" charset="0"/>
                        </a:rPr>
                        <a:t>imaginación.</a:t>
                      </a:r>
                      <a:endParaRPr lang="es-MX" sz="1200" dirty="0">
                        <a:effectLst/>
                        <a:latin typeface="Century Gothic" panose="020B0502020202020204" pitchFamily="34" charset="0"/>
                        <a:ea typeface="Times New Roman"/>
                        <a:cs typeface="Times New Roman" panose="02020603050405020304" pitchFamily="18" charset="0"/>
                      </a:endParaRPr>
                    </a:p>
                  </a:txBody>
                  <a:tcPr marL="6702" marR="6702" marT="3351" marB="3351">
                    <a:noFill/>
                  </a:tcPr>
                </a:tc>
                <a:tc hMerge="1">
                  <a:txBody>
                    <a:bodyPr/>
                    <a:lstStyle/>
                    <a:p>
                      <a:endParaRPr lang="es-MX"/>
                    </a:p>
                  </a:txBody>
                  <a:tcPr/>
                </a:tc>
                <a:tc hMerge="1">
                  <a:txBody>
                    <a:bodyPr/>
                    <a:lstStyle/>
                    <a:p>
                      <a:endParaRPr lang="es-MX"/>
                    </a:p>
                  </a:txBody>
                  <a:tcPr/>
                </a:tc>
                <a:tc hMerge="1">
                  <a:txBody>
                    <a:bodyPr/>
                    <a:lstStyle/>
                    <a:p>
                      <a:endParaRPr lang="es-MX"/>
                    </a:p>
                  </a:txBody>
                  <a:tcPr/>
                </a:tc>
              </a:tr>
              <a:tr h="504056">
                <a:tc gridSpan="4">
                  <a:txBody>
                    <a:bodyPr/>
                    <a:lstStyle/>
                    <a:p>
                      <a:pPr>
                        <a:lnSpc>
                          <a:spcPct val="115000"/>
                        </a:lnSpc>
                        <a:spcAft>
                          <a:spcPts val="0"/>
                        </a:spcAft>
                      </a:pPr>
                      <a:r>
                        <a:rPr lang="es-MX" sz="1200" b="1" dirty="0">
                          <a:effectLst/>
                          <a:latin typeface="Century Gothic" panose="020B0502020202020204" pitchFamily="34" charset="0"/>
                          <a:cs typeface="Times New Roman" panose="02020603050405020304" pitchFamily="18" charset="0"/>
                        </a:rPr>
                        <a:t>Intención Pedagógica: </a:t>
                      </a:r>
                      <a:r>
                        <a:rPr lang="es-MX" sz="1200" dirty="0">
                          <a:effectLst/>
                          <a:latin typeface="Century Gothic" panose="020B0502020202020204" pitchFamily="34" charset="0"/>
                          <a:cs typeface="Times New Roman" panose="02020603050405020304" pitchFamily="18" charset="0"/>
                        </a:rPr>
                        <a:t>Desarrollar las capacidades socio motrices para favorecer el trabajo </a:t>
                      </a:r>
                      <a:r>
                        <a:rPr lang="es-MX" sz="1200" dirty="0" smtClean="0">
                          <a:effectLst/>
                          <a:latin typeface="Century Gothic" panose="020B0502020202020204" pitchFamily="34" charset="0"/>
                          <a:cs typeface="Times New Roman" panose="02020603050405020304" pitchFamily="18" charset="0"/>
                        </a:rPr>
                        <a:t>colaborativo</a:t>
                      </a:r>
                      <a:r>
                        <a:rPr lang="es-MX" sz="1200" baseline="0" dirty="0" smtClean="0">
                          <a:effectLst/>
                          <a:latin typeface="Century Gothic" panose="020B0502020202020204" pitchFamily="34" charset="0"/>
                          <a:cs typeface="Times New Roman" panose="02020603050405020304" pitchFamily="18" charset="0"/>
                        </a:rPr>
                        <a:t> mediante el conocimiento del trabajo policiaco</a:t>
                      </a:r>
                      <a:r>
                        <a:rPr lang="es-MX" sz="1200" dirty="0" smtClean="0">
                          <a:effectLst/>
                          <a:latin typeface="Century Gothic" panose="020B0502020202020204" pitchFamily="34" charset="0"/>
                          <a:cs typeface="Times New Roman" panose="02020603050405020304" pitchFamily="18" charset="0"/>
                        </a:rPr>
                        <a:t> </a:t>
                      </a:r>
                      <a:r>
                        <a:rPr lang="es-MX" sz="1200" dirty="0">
                          <a:effectLst/>
                          <a:latin typeface="Century Gothic" panose="020B0502020202020204" pitchFamily="34" charset="0"/>
                          <a:cs typeface="Times New Roman" panose="02020603050405020304" pitchFamily="18" charset="0"/>
                        </a:rPr>
                        <a:t>a través de  actividades  recreativas.</a:t>
                      </a:r>
                      <a:endParaRPr lang="es-MX" sz="1200" dirty="0">
                        <a:effectLst/>
                        <a:latin typeface="Century Gothic" panose="020B0502020202020204" pitchFamily="34" charset="0"/>
                        <a:ea typeface="Times New Roman"/>
                        <a:cs typeface="Times New Roman" panose="02020603050405020304" pitchFamily="18" charset="0"/>
                      </a:endParaRPr>
                    </a:p>
                  </a:txBody>
                  <a:tcPr marL="6702" marR="6702" marT="3351" marB="3351">
                    <a:noFill/>
                  </a:tcPr>
                </a:tc>
                <a:tc hMerge="1">
                  <a:txBody>
                    <a:bodyPr/>
                    <a:lstStyle/>
                    <a:p>
                      <a:endParaRPr lang="es-MX"/>
                    </a:p>
                  </a:txBody>
                  <a:tcPr/>
                </a:tc>
                <a:tc hMerge="1">
                  <a:txBody>
                    <a:bodyPr/>
                    <a:lstStyle/>
                    <a:p>
                      <a:endParaRPr lang="es-MX"/>
                    </a:p>
                  </a:txBody>
                  <a:tcPr/>
                </a:tc>
                <a:tc hMerge="1">
                  <a:txBody>
                    <a:bodyPr/>
                    <a:lstStyle/>
                    <a:p>
                      <a:endParaRPr lang="es-MX"/>
                    </a:p>
                  </a:txBody>
                  <a:tcPr/>
                </a:tc>
              </a:tr>
              <a:tr h="504056">
                <a:tc gridSpan="2">
                  <a:txBody>
                    <a:bodyPr/>
                    <a:lstStyle/>
                    <a:p>
                      <a:pPr>
                        <a:lnSpc>
                          <a:spcPct val="115000"/>
                        </a:lnSpc>
                        <a:spcAft>
                          <a:spcPts val="0"/>
                        </a:spcAft>
                      </a:pPr>
                      <a:r>
                        <a:rPr lang="es-MX" sz="1200" b="1" kern="1200" dirty="0">
                          <a:effectLst/>
                          <a:latin typeface="Century Gothic" panose="020B0502020202020204" pitchFamily="34" charset="0"/>
                          <a:cs typeface="Times New Roman" panose="02020603050405020304" pitchFamily="18" charset="0"/>
                        </a:rPr>
                        <a:t>Área de Desarrollo Personal y Social:    </a:t>
                      </a:r>
                      <a:r>
                        <a:rPr lang="es-MX" sz="1200" kern="1200" dirty="0">
                          <a:effectLst/>
                          <a:latin typeface="Century Gothic" panose="020B0502020202020204" pitchFamily="34" charset="0"/>
                          <a:cs typeface="Times New Roman" panose="02020603050405020304" pitchFamily="18" charset="0"/>
                        </a:rPr>
                        <a:t>Educación Física.</a:t>
                      </a:r>
                      <a:endParaRPr lang="es-MX" sz="1200" dirty="0">
                        <a:effectLst/>
                        <a:latin typeface="Century Gothic" panose="020B0502020202020204" pitchFamily="34" charset="0"/>
                        <a:ea typeface="Times New Roman"/>
                        <a:cs typeface="Times New Roman" panose="02020603050405020304" pitchFamily="18" charset="0"/>
                      </a:endParaRPr>
                    </a:p>
                  </a:txBody>
                  <a:tcPr marL="6702" marR="6702" marT="3351" marB="3351">
                    <a:noFill/>
                  </a:tcPr>
                </a:tc>
                <a:tc hMerge="1">
                  <a:txBody>
                    <a:bodyPr/>
                    <a:lstStyle/>
                    <a:p>
                      <a:endParaRPr lang="es-MX"/>
                    </a:p>
                  </a:txBody>
                  <a:tcPr/>
                </a:tc>
                <a:tc gridSpan="2">
                  <a:txBody>
                    <a:bodyPr/>
                    <a:lstStyle/>
                    <a:p>
                      <a:pPr>
                        <a:lnSpc>
                          <a:spcPct val="115000"/>
                        </a:lnSpc>
                        <a:spcAft>
                          <a:spcPts val="1000"/>
                        </a:spcAft>
                      </a:pPr>
                      <a:r>
                        <a:rPr lang="es-MX" sz="1200" b="1" dirty="0" smtClean="0">
                          <a:effectLst/>
                          <a:latin typeface="Century Gothic" panose="020B0502020202020204" pitchFamily="34" charset="0"/>
                          <a:cs typeface="Times New Roman" panose="02020603050405020304" pitchFamily="18" charset="0"/>
                        </a:rPr>
                        <a:t>Estrategia </a:t>
                      </a:r>
                      <a:r>
                        <a:rPr lang="es-MX" sz="1200" b="1" dirty="0">
                          <a:effectLst/>
                          <a:latin typeface="Century Gothic" panose="020B0502020202020204" pitchFamily="34" charset="0"/>
                          <a:cs typeface="Times New Roman" panose="02020603050405020304" pitchFamily="18" charset="0"/>
                        </a:rPr>
                        <a:t>Didáctica:  </a:t>
                      </a:r>
                      <a:r>
                        <a:rPr lang="es-MX" sz="1200" b="0" dirty="0" smtClean="0">
                          <a:effectLst/>
                          <a:latin typeface="Century Gothic" panose="020B0502020202020204" pitchFamily="34" charset="0"/>
                          <a:cs typeface="Times New Roman" panose="02020603050405020304" pitchFamily="18" charset="0"/>
                        </a:rPr>
                        <a:t>Circuito</a:t>
                      </a:r>
                      <a:r>
                        <a:rPr lang="es-MX" sz="1200" b="0" baseline="0" dirty="0" smtClean="0">
                          <a:effectLst/>
                          <a:latin typeface="Century Gothic" panose="020B0502020202020204" pitchFamily="34" charset="0"/>
                          <a:cs typeface="Times New Roman" panose="02020603050405020304" pitchFamily="18" charset="0"/>
                        </a:rPr>
                        <a:t> motor</a:t>
                      </a:r>
                      <a:r>
                        <a:rPr lang="es-MX" sz="1200" dirty="0" smtClean="0">
                          <a:effectLst/>
                          <a:latin typeface="Century Gothic" panose="020B0502020202020204" pitchFamily="34" charset="0"/>
                          <a:cs typeface="Times New Roman" panose="02020603050405020304" pitchFamily="18" charset="0"/>
                        </a:rPr>
                        <a:t>                     </a:t>
                      </a:r>
                      <a:r>
                        <a:rPr lang="es-MX" sz="1200" b="1" dirty="0">
                          <a:effectLst/>
                          <a:latin typeface="Century Gothic" panose="020B0502020202020204" pitchFamily="34" charset="0"/>
                          <a:cs typeface="Times New Roman" panose="02020603050405020304" pitchFamily="18" charset="0"/>
                        </a:rPr>
                        <a:t>Organización: </a:t>
                      </a:r>
                      <a:r>
                        <a:rPr lang="es-MX" sz="1200" b="0" dirty="0" smtClean="0">
                          <a:effectLst/>
                          <a:latin typeface="Century Gothic" panose="020B0502020202020204" pitchFamily="34" charset="0"/>
                          <a:cs typeface="Times New Roman" panose="02020603050405020304" pitchFamily="18" charset="0"/>
                        </a:rPr>
                        <a:t>Gr</a:t>
                      </a:r>
                      <a:r>
                        <a:rPr lang="es-MX" sz="1200" dirty="0" smtClean="0">
                          <a:effectLst/>
                          <a:latin typeface="Century Gothic" panose="020B0502020202020204" pitchFamily="34" charset="0"/>
                          <a:cs typeface="Times New Roman" panose="02020603050405020304" pitchFamily="18" charset="0"/>
                        </a:rPr>
                        <a:t>upal</a:t>
                      </a:r>
                      <a:endParaRPr lang="es-MX" sz="1200" dirty="0">
                        <a:effectLst/>
                        <a:latin typeface="Century Gothic" panose="020B0502020202020204" pitchFamily="34" charset="0"/>
                        <a:ea typeface="Times New Roman"/>
                        <a:cs typeface="Times New Roman" panose="02020603050405020304" pitchFamily="18" charset="0"/>
                      </a:endParaRPr>
                    </a:p>
                  </a:txBody>
                  <a:tcPr marL="0" marR="0" marT="0" marB="0">
                    <a:noFill/>
                  </a:tcPr>
                </a:tc>
                <a:tc hMerge="1">
                  <a:txBody>
                    <a:bodyPr/>
                    <a:lstStyle/>
                    <a:p>
                      <a:endParaRPr lang="es-MX"/>
                    </a:p>
                  </a:txBody>
                  <a:tcPr/>
                </a:tc>
              </a:tr>
              <a:tr h="127125">
                <a:tc rowSpan="4">
                  <a:txBody>
                    <a:bodyPr/>
                    <a:lstStyle/>
                    <a:p>
                      <a:pPr algn="ctr">
                        <a:lnSpc>
                          <a:spcPct val="107000"/>
                        </a:lnSpc>
                        <a:spcAft>
                          <a:spcPts val="0"/>
                        </a:spcAft>
                      </a:pPr>
                      <a:r>
                        <a:rPr lang="es-MX" sz="1000" b="1" dirty="0">
                          <a:effectLst/>
                          <a:latin typeface="Century Gothic"/>
                          <a:ea typeface="Calibri"/>
                          <a:cs typeface="Times New Roman"/>
                        </a:rPr>
                        <a:t>Campo de Formación Académica</a:t>
                      </a:r>
                      <a:endParaRPr lang="es-MX" sz="1000" dirty="0">
                        <a:effectLst/>
                        <a:latin typeface="Calibri"/>
                        <a:ea typeface="Calibri"/>
                        <a:cs typeface="Times New Roman"/>
                      </a:endParaRPr>
                    </a:p>
                    <a:p>
                      <a:pPr marL="342900" lvl="0" indent="-342900" algn="ctr">
                        <a:lnSpc>
                          <a:spcPct val="107000"/>
                        </a:lnSpc>
                        <a:spcAft>
                          <a:spcPts val="0"/>
                        </a:spcAft>
                        <a:buFont typeface="Courier New"/>
                        <a:buChar char="o"/>
                      </a:pPr>
                      <a:r>
                        <a:rPr lang="es-MX" sz="1000" dirty="0">
                          <a:effectLst/>
                          <a:latin typeface="Century Gothic"/>
                          <a:ea typeface="Calibri"/>
                          <a:cs typeface="Times New Roman"/>
                        </a:rPr>
                        <a:t>Exploración y Comprensión del Mundo Natural y Social</a:t>
                      </a:r>
                      <a:endParaRPr lang="es-MX" sz="1000" dirty="0">
                        <a:effectLst/>
                        <a:latin typeface="Calibri"/>
                        <a:ea typeface="Calibri"/>
                        <a:cs typeface="Times New Roman"/>
                      </a:endParaRPr>
                    </a:p>
                  </a:txBody>
                  <a:tcPr marL="68580" marR="68580" marT="0" marB="0" anchor="ctr">
                    <a:noFill/>
                  </a:tcPr>
                </a:tc>
                <a:tc>
                  <a:txBody>
                    <a:bodyPr/>
                    <a:lstStyle/>
                    <a:p>
                      <a:pPr algn="ctr">
                        <a:lnSpc>
                          <a:spcPct val="107000"/>
                        </a:lnSpc>
                        <a:spcAft>
                          <a:spcPts val="0"/>
                        </a:spcAft>
                      </a:pPr>
                      <a:r>
                        <a:rPr lang="es-MX" sz="1000" b="1" dirty="0">
                          <a:effectLst/>
                          <a:latin typeface="Century Gothic"/>
                          <a:ea typeface="Calibri"/>
                          <a:cs typeface="Times New Roman"/>
                        </a:rPr>
                        <a:t>Organizador Curricular 1</a:t>
                      </a:r>
                      <a:endParaRPr lang="es-MX" sz="1000" dirty="0">
                        <a:effectLst/>
                        <a:latin typeface="Calibri"/>
                        <a:ea typeface="Calibri"/>
                        <a:cs typeface="Times New Roman"/>
                      </a:endParaRPr>
                    </a:p>
                  </a:txBody>
                  <a:tcPr marL="68580" marR="68580" marT="0" marB="0">
                    <a:solidFill>
                      <a:schemeClr val="accent5">
                        <a:lumMod val="60000"/>
                        <a:lumOff val="40000"/>
                      </a:schemeClr>
                    </a:solidFill>
                  </a:tcPr>
                </a:tc>
                <a:tc>
                  <a:txBody>
                    <a:bodyPr/>
                    <a:lstStyle/>
                    <a:p>
                      <a:pPr algn="ctr">
                        <a:lnSpc>
                          <a:spcPct val="107000"/>
                        </a:lnSpc>
                        <a:spcAft>
                          <a:spcPts val="0"/>
                        </a:spcAft>
                      </a:pPr>
                      <a:r>
                        <a:rPr lang="es-MX" sz="1000" b="1" dirty="0">
                          <a:effectLst/>
                          <a:latin typeface="Century Gothic"/>
                          <a:ea typeface="Calibri"/>
                          <a:cs typeface="Times New Roman"/>
                        </a:rPr>
                        <a:t>Aprendizaje esperado</a:t>
                      </a:r>
                      <a:endParaRPr lang="es-MX" sz="1000" dirty="0">
                        <a:effectLst/>
                        <a:latin typeface="Calibri"/>
                        <a:ea typeface="Calibri"/>
                        <a:cs typeface="Times New Roman"/>
                      </a:endParaRPr>
                    </a:p>
                  </a:txBody>
                  <a:tcPr marL="68580" marR="68580" marT="0" marB="0">
                    <a:solidFill>
                      <a:schemeClr val="accent5">
                        <a:lumMod val="60000"/>
                        <a:lumOff val="40000"/>
                      </a:schemeClr>
                    </a:solidFill>
                  </a:tcPr>
                </a:tc>
                <a:tc>
                  <a:txBody>
                    <a:bodyPr/>
                    <a:lstStyle/>
                    <a:p>
                      <a:pPr algn="ctr">
                        <a:lnSpc>
                          <a:spcPct val="115000"/>
                        </a:lnSpc>
                        <a:spcAft>
                          <a:spcPts val="0"/>
                        </a:spcAft>
                      </a:pPr>
                      <a:r>
                        <a:rPr lang="es-MX" sz="1000" b="1" kern="1200" dirty="0">
                          <a:effectLst/>
                          <a:latin typeface="Century Gothic" panose="020B0502020202020204" pitchFamily="34" charset="0"/>
                          <a:cs typeface="Times New Roman" panose="02020603050405020304" pitchFamily="18" charset="0"/>
                        </a:rPr>
                        <a:t>Creatividad en la Acción Motriz</a:t>
                      </a:r>
                      <a:endParaRPr lang="es-MX" sz="1000" b="1" dirty="0">
                        <a:effectLst/>
                        <a:latin typeface="Century Gothic" panose="020B0502020202020204" pitchFamily="34" charset="0"/>
                        <a:ea typeface="Times New Roman"/>
                        <a:cs typeface="Times New Roman" panose="02020603050405020304" pitchFamily="18" charset="0"/>
                      </a:endParaRPr>
                    </a:p>
                  </a:txBody>
                  <a:tcPr>
                    <a:solidFill>
                      <a:schemeClr val="accent5">
                        <a:lumMod val="60000"/>
                        <a:lumOff val="40000"/>
                      </a:schemeClr>
                    </a:solidFill>
                  </a:tcPr>
                </a:tc>
              </a:tr>
              <a:tr h="288032">
                <a:tc vMerge="1">
                  <a:txBody>
                    <a:bodyPr/>
                    <a:lstStyle/>
                    <a:p>
                      <a:endParaRPr lang="es-MX"/>
                    </a:p>
                  </a:txBody>
                  <a:tcPr>
                    <a:solidFill>
                      <a:schemeClr val="tx2">
                        <a:lumMod val="40000"/>
                        <a:lumOff val="60000"/>
                      </a:schemeClr>
                    </a:solidFill>
                  </a:tcPr>
                </a:tc>
                <a:tc>
                  <a:txBody>
                    <a:bodyPr/>
                    <a:lstStyle/>
                    <a:p>
                      <a:pPr algn="ctr">
                        <a:lnSpc>
                          <a:spcPct val="107000"/>
                        </a:lnSpc>
                        <a:spcAft>
                          <a:spcPts val="0"/>
                        </a:spcAft>
                      </a:pPr>
                      <a:r>
                        <a:rPr lang="es-MX" sz="1000" dirty="0" smtClean="0">
                          <a:effectLst/>
                          <a:latin typeface="Century Gothic" panose="020B0502020202020204" pitchFamily="34" charset="0"/>
                          <a:ea typeface="Calibri"/>
                          <a:cs typeface="Times New Roman"/>
                        </a:rPr>
                        <a:t>Cultura y vida social</a:t>
                      </a:r>
                      <a:endParaRPr lang="es-MX" sz="1000" dirty="0">
                        <a:effectLst/>
                        <a:latin typeface="Century Gothic" panose="020B0502020202020204" pitchFamily="34" charset="0"/>
                        <a:ea typeface="Calibri"/>
                        <a:cs typeface="Times New Roman"/>
                      </a:endParaRPr>
                    </a:p>
                  </a:txBody>
                  <a:tcPr marL="68580" marR="68580" marT="0" marB="0" anchor="ctr">
                    <a:solidFill>
                      <a:schemeClr val="bg1"/>
                    </a:solidFill>
                  </a:tcPr>
                </a:tc>
                <a:tc rowSpan="3">
                  <a:txBody>
                    <a:bodyPr/>
                    <a:lstStyle/>
                    <a:p>
                      <a:pPr algn="just"/>
                      <a:r>
                        <a:rPr lang="es-MX" sz="1000" dirty="0" smtClean="0">
                          <a:effectLst/>
                          <a:latin typeface="Century Gothic" panose="020B0502020202020204" pitchFamily="34" charset="0"/>
                          <a:ea typeface="Calibri"/>
                          <a:cs typeface="Times New Roman"/>
                        </a:rPr>
                        <a:t>Conoce</a:t>
                      </a:r>
                      <a:r>
                        <a:rPr lang="es-MX" sz="1000" baseline="0" dirty="0" smtClean="0">
                          <a:effectLst/>
                          <a:latin typeface="Century Gothic" panose="020B0502020202020204" pitchFamily="34" charset="0"/>
                          <a:ea typeface="Calibri"/>
                          <a:cs typeface="Times New Roman"/>
                        </a:rPr>
                        <a:t> en que consisten las actividades productivas de su familia y su aporte a la comunidad</a:t>
                      </a:r>
                      <a:endParaRPr lang="es-MX" sz="1000" dirty="0">
                        <a:effectLst/>
                        <a:latin typeface="Century Gothic" panose="020B0502020202020204" pitchFamily="34" charset="0"/>
                        <a:ea typeface="Calibri"/>
                        <a:cs typeface="Times New Roman"/>
                      </a:endParaRPr>
                    </a:p>
                  </a:txBody>
                  <a:tcPr marL="68580" marR="68580" marT="0" marB="0" anchor="ctr">
                    <a:solidFill>
                      <a:schemeClr val="bg1"/>
                    </a:solidFill>
                  </a:tcPr>
                </a:tc>
                <a:tc rowSpan="3">
                  <a:txBody>
                    <a:bodyPr/>
                    <a:lstStyle/>
                    <a:p>
                      <a:pPr marL="0" lvl="0" indent="0" algn="l">
                        <a:lnSpc>
                          <a:spcPct val="115000"/>
                        </a:lnSpc>
                        <a:spcAft>
                          <a:spcPts val="0"/>
                        </a:spcAft>
                        <a:buFont typeface="Courier New"/>
                        <a:buNone/>
                        <a:tabLst>
                          <a:tab pos="457200" algn="l"/>
                        </a:tabLst>
                      </a:pPr>
                      <a:r>
                        <a:rPr lang="es-ES" sz="1000" kern="1200" dirty="0">
                          <a:effectLst/>
                          <a:latin typeface="Century Gothic" panose="020B0502020202020204" pitchFamily="34" charset="0"/>
                          <a:cs typeface="Times New Roman" panose="02020603050405020304" pitchFamily="18" charset="0"/>
                        </a:rPr>
                        <a:t>Propone distintas respuestas motrices y expresivas  ante un mismo problema en actividades lúdicas</a:t>
                      </a:r>
                      <a:r>
                        <a:rPr lang="es-ES" sz="1000" kern="1200" dirty="0" smtClean="0">
                          <a:effectLst/>
                          <a:latin typeface="Century Gothic" panose="020B0502020202020204" pitchFamily="34" charset="0"/>
                          <a:cs typeface="Times New Roman" panose="02020603050405020304" pitchFamily="18" charset="0"/>
                        </a:rPr>
                        <a:t>.</a:t>
                      </a:r>
                    </a:p>
                    <a:p>
                      <a:pPr marL="0" lvl="0" indent="0" algn="l">
                        <a:lnSpc>
                          <a:spcPct val="115000"/>
                        </a:lnSpc>
                        <a:spcAft>
                          <a:spcPts val="0"/>
                        </a:spcAft>
                        <a:buFont typeface="Courier New"/>
                        <a:buNone/>
                        <a:tabLst>
                          <a:tab pos="457200" algn="l"/>
                        </a:tabLst>
                      </a:pPr>
                      <a:endParaRPr lang="es-MX" sz="1000" dirty="0">
                        <a:effectLst/>
                        <a:latin typeface="Century Gothic" panose="020B0502020202020204" pitchFamily="34" charset="0"/>
                        <a:cs typeface="Times New Roman" panose="02020603050405020304" pitchFamily="18" charset="0"/>
                      </a:endParaRPr>
                    </a:p>
                  </a:txBody>
                  <a:tcPr marL="6702" marR="6702" marT="3351" marB="3351" anchor="ctr">
                    <a:noFill/>
                  </a:tcPr>
                </a:tc>
              </a:tr>
              <a:tr h="74545">
                <a:tc vMerge="1">
                  <a:txBody>
                    <a:bodyPr/>
                    <a:lstStyle/>
                    <a:p>
                      <a:endParaRPr lang="es-MX"/>
                    </a:p>
                  </a:txBody>
                  <a:tcPr>
                    <a:solidFill>
                      <a:schemeClr val="accent5">
                        <a:lumMod val="20000"/>
                        <a:lumOff val="80000"/>
                      </a:schemeClr>
                    </a:solidFill>
                  </a:tcPr>
                </a:tc>
                <a:tc>
                  <a:txBody>
                    <a:bodyPr/>
                    <a:lstStyle/>
                    <a:p>
                      <a:pPr algn="ctr">
                        <a:lnSpc>
                          <a:spcPct val="107000"/>
                        </a:lnSpc>
                        <a:spcAft>
                          <a:spcPts val="0"/>
                        </a:spcAft>
                      </a:pPr>
                      <a:r>
                        <a:rPr lang="es-MX" sz="1000" b="1" dirty="0">
                          <a:effectLst/>
                          <a:latin typeface="Century Gothic" panose="020B0502020202020204" pitchFamily="34" charset="0"/>
                          <a:ea typeface="Calibri"/>
                          <a:cs typeface="Times New Roman"/>
                        </a:rPr>
                        <a:t>Organizador Curricular 2</a:t>
                      </a:r>
                      <a:endParaRPr lang="es-MX" sz="1000" dirty="0">
                        <a:effectLst/>
                        <a:latin typeface="Century Gothic" panose="020B0502020202020204" pitchFamily="34" charset="0"/>
                        <a:ea typeface="Calibri"/>
                        <a:cs typeface="Times New Roman"/>
                      </a:endParaRPr>
                    </a:p>
                  </a:txBody>
                  <a:tcPr marL="68580" marR="68580" marT="0" marB="0">
                    <a:solidFill>
                      <a:schemeClr val="accent5">
                        <a:lumMod val="60000"/>
                        <a:lumOff val="40000"/>
                      </a:schemeClr>
                    </a:solidFill>
                  </a:tcPr>
                </a:tc>
                <a:tc vMerge="1">
                  <a:txBody>
                    <a:bodyPr/>
                    <a:lstStyle/>
                    <a:p>
                      <a:endParaRPr lang="es-MX"/>
                    </a:p>
                  </a:txBody>
                  <a:tcPr/>
                </a:tc>
                <a:tc vMerge="1">
                  <a:txBody>
                    <a:bodyPr/>
                    <a:lstStyle/>
                    <a:p>
                      <a:pPr algn="ctr">
                        <a:lnSpc>
                          <a:spcPct val="115000"/>
                        </a:lnSpc>
                        <a:spcAft>
                          <a:spcPts val="0"/>
                        </a:spcAft>
                      </a:pPr>
                      <a:endParaRPr lang="es-MX" sz="600" b="1" dirty="0">
                        <a:effectLst/>
                        <a:latin typeface="Century Gothic" panose="020B0502020202020204" pitchFamily="34" charset="0"/>
                        <a:ea typeface="Times New Roman"/>
                        <a:cs typeface="Times New Roman" panose="02020603050405020304" pitchFamily="18" charset="0"/>
                      </a:endParaRPr>
                    </a:p>
                  </a:txBody>
                  <a:tcPr marL="6702" marR="6702" marT="3351" marB="3351" anchor="ctr">
                    <a:solidFill>
                      <a:schemeClr val="accent5">
                        <a:lumMod val="20000"/>
                        <a:lumOff val="80000"/>
                      </a:schemeClr>
                    </a:solidFill>
                  </a:tcPr>
                </a:tc>
              </a:tr>
              <a:tr h="648126">
                <a:tc vMerge="1">
                  <a:txBody>
                    <a:bodyPr/>
                    <a:lstStyle/>
                    <a:p>
                      <a:endParaRPr lang="es-MX"/>
                    </a:p>
                  </a:txBody>
                  <a:tcPr>
                    <a:noFill/>
                  </a:tcPr>
                </a:tc>
                <a:tc>
                  <a:txBody>
                    <a:bodyPr/>
                    <a:lstStyle/>
                    <a:p>
                      <a:pPr algn="ctr">
                        <a:lnSpc>
                          <a:spcPct val="107000"/>
                        </a:lnSpc>
                        <a:spcAft>
                          <a:spcPts val="0"/>
                        </a:spcAft>
                      </a:pPr>
                      <a:r>
                        <a:rPr lang="es-MX" sz="1000" dirty="0" smtClean="0">
                          <a:effectLst/>
                          <a:latin typeface="Century Gothic" panose="020B0502020202020204" pitchFamily="34" charset="0"/>
                          <a:ea typeface="Calibri"/>
                          <a:cs typeface="Times New Roman"/>
                        </a:rPr>
                        <a:t>Interacciones con el entorno social</a:t>
                      </a:r>
                      <a:endParaRPr lang="es-MX" sz="1000" dirty="0">
                        <a:effectLst/>
                        <a:latin typeface="Century Gothic" panose="020B0502020202020204" pitchFamily="34" charset="0"/>
                        <a:ea typeface="Calibri"/>
                        <a:cs typeface="Times New Roman"/>
                      </a:endParaRPr>
                    </a:p>
                  </a:txBody>
                  <a:tcPr marL="68580" marR="68580" marT="0" marB="0" anchor="ctr">
                    <a:noFill/>
                  </a:tcPr>
                </a:tc>
                <a:tc vMerge="1">
                  <a:txBody>
                    <a:bodyPr/>
                    <a:lstStyle/>
                    <a:p>
                      <a:endParaRPr lang="es-MX"/>
                    </a:p>
                  </a:txBody>
                  <a:tcPr/>
                </a:tc>
                <a:tc vMerge="1">
                  <a:txBody>
                    <a:bodyPr/>
                    <a:lstStyle/>
                    <a:p>
                      <a:pPr marL="0" lvl="0" indent="0" algn="l">
                        <a:lnSpc>
                          <a:spcPct val="115000"/>
                        </a:lnSpc>
                        <a:spcAft>
                          <a:spcPts val="0"/>
                        </a:spcAft>
                        <a:buFont typeface="Courier New"/>
                        <a:buNone/>
                        <a:tabLst>
                          <a:tab pos="457200" algn="l"/>
                        </a:tabLst>
                      </a:pPr>
                      <a:endParaRPr lang="es-MX" sz="600" dirty="0">
                        <a:effectLst/>
                        <a:latin typeface="Century Gothic" panose="020B0502020202020204" pitchFamily="34" charset="0"/>
                        <a:cs typeface="Times New Roman" panose="02020603050405020304" pitchFamily="18" charset="0"/>
                      </a:endParaRPr>
                    </a:p>
                  </a:txBody>
                  <a:tcPr marL="6702" marR="6702" marT="3351" marB="3351" anchor="ctr">
                    <a:noFill/>
                  </a:tcPr>
                </a:tc>
              </a:tr>
            </a:tbl>
          </a:graphicData>
        </a:graphic>
      </p:graphicFrame>
      <p:sp>
        <p:nvSpPr>
          <p:cNvPr id="5" name="4 Rectángulo"/>
          <p:cNvSpPr/>
          <p:nvPr/>
        </p:nvSpPr>
        <p:spPr>
          <a:xfrm>
            <a:off x="856425" y="620688"/>
            <a:ext cx="7416824" cy="1200329"/>
          </a:xfrm>
          <a:prstGeom prst="rect">
            <a:avLst/>
          </a:prstGeom>
        </p:spPr>
        <p:txBody>
          <a:bodyPr wrap="square">
            <a:spAutoFit/>
          </a:bodyPr>
          <a:lstStyle/>
          <a:p>
            <a:r>
              <a:rPr lang="es-MX" sz="1200" b="1" dirty="0">
                <a:latin typeface="Century Gothic" panose="020B0502020202020204" pitchFamily="34" charset="0"/>
                <a:cs typeface="Times New Roman" panose="02020603050405020304" pitchFamily="18" charset="0"/>
              </a:rPr>
              <a:t>Competencias profesionales:</a:t>
            </a:r>
            <a:r>
              <a:rPr lang="es-MX" sz="1200" dirty="0">
                <a:latin typeface="Century Gothic" panose="020B0502020202020204" pitchFamily="34" charset="0"/>
                <a:cs typeface="Times New Roman" panose="02020603050405020304" pitchFamily="18" charset="0"/>
              </a:rPr>
              <a:t> Diseña planeaciones didácticas sus conocimientos pedagógicos y disciplinares para responder a las necesidades del contexto en el marco del plan y programas de estudio de educación básica</a:t>
            </a:r>
            <a:r>
              <a:rPr lang="es-MX" sz="1200" dirty="0" smtClean="0">
                <a:latin typeface="Century Gothic" panose="020B0502020202020204" pitchFamily="34" charset="0"/>
                <a:cs typeface="Times New Roman" panose="02020603050405020304" pitchFamily="18" charset="0"/>
              </a:rPr>
              <a:t>.</a:t>
            </a:r>
          </a:p>
          <a:p>
            <a:endParaRPr lang="es-MX" sz="1200" dirty="0">
              <a:latin typeface="Century Gothic" panose="020B0502020202020204" pitchFamily="34" charset="0"/>
              <a:cs typeface="Times New Roman" panose="02020603050405020304" pitchFamily="18" charset="0"/>
            </a:endParaRPr>
          </a:p>
          <a:p>
            <a:r>
              <a:rPr lang="es-MX" sz="1200" b="1" dirty="0">
                <a:latin typeface="Century Gothic" panose="020B0502020202020204" pitchFamily="34" charset="0"/>
                <a:cs typeface="Times New Roman" panose="02020603050405020304" pitchFamily="18" charset="0"/>
              </a:rPr>
              <a:t>Competencias del Curso </a:t>
            </a:r>
            <a:r>
              <a:rPr lang="es-MX" sz="1200" b="1" dirty="0" smtClean="0">
                <a:latin typeface="Century Gothic" panose="020B0502020202020204" pitchFamily="34" charset="0"/>
                <a:cs typeface="Times New Roman" panose="02020603050405020304" pitchFamily="18" charset="0"/>
              </a:rPr>
              <a:t>II</a:t>
            </a:r>
            <a:r>
              <a:rPr lang="es-MX" sz="1200" dirty="0" smtClean="0">
                <a:latin typeface="Century Gothic" panose="020B0502020202020204" pitchFamily="34" charset="0"/>
                <a:cs typeface="Times New Roman" panose="02020603050405020304" pitchFamily="18" charset="0"/>
              </a:rPr>
              <a:t>: </a:t>
            </a:r>
            <a:r>
              <a:rPr lang="es-MX" sz="1200" dirty="0">
                <a:latin typeface="Century Gothic" panose="020B0502020202020204" pitchFamily="34" charset="0"/>
                <a:cs typeface="Times New Roman" panose="02020603050405020304" pitchFamily="18" charset="0"/>
              </a:rPr>
              <a:t>Realiza actividades lúdicas que estimulen las habilidades motrices de los niños a través de una base motriz adecuada a su edad, grado de desarrollo corporal y motor</a:t>
            </a:r>
          </a:p>
        </p:txBody>
      </p:sp>
    </p:spTree>
    <p:extLst>
      <p:ext uri="{BB962C8B-B14F-4D97-AF65-F5344CB8AC3E}">
        <p14:creationId xmlns:p14="http://schemas.microsoft.com/office/powerpoint/2010/main" val="3778945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812279836"/>
              </p:ext>
            </p:extLst>
          </p:nvPr>
        </p:nvGraphicFramePr>
        <p:xfrm>
          <a:off x="467544" y="836712"/>
          <a:ext cx="8280919" cy="4776258"/>
        </p:xfrm>
        <a:graphic>
          <a:graphicData uri="http://schemas.openxmlformats.org/drawingml/2006/table">
            <a:tbl>
              <a:tblPr>
                <a:tableStyleId>{D7AC3CCA-C797-4891-BE02-D94E43425B78}</a:tableStyleId>
              </a:tblPr>
              <a:tblGrid>
                <a:gridCol w="1484315"/>
                <a:gridCol w="1249950"/>
                <a:gridCol w="1093252"/>
                <a:gridCol w="4453402"/>
              </a:tblGrid>
              <a:tr h="296623">
                <a:tc gridSpan="4">
                  <a:txBody>
                    <a:bodyPr/>
                    <a:lstStyle/>
                    <a:p>
                      <a:pPr algn="ctr">
                        <a:lnSpc>
                          <a:spcPct val="115000"/>
                        </a:lnSpc>
                        <a:spcAft>
                          <a:spcPts val="0"/>
                        </a:spcAft>
                      </a:pPr>
                      <a:r>
                        <a:rPr lang="es-MX" sz="1400" b="1" dirty="0">
                          <a:effectLst/>
                          <a:latin typeface="Century Gothic" panose="020B0502020202020204" pitchFamily="34" charset="0"/>
                        </a:rPr>
                        <a:t> </a:t>
                      </a:r>
                      <a:r>
                        <a:rPr lang="es-MX" sz="1400" b="1" dirty="0" smtClean="0">
                          <a:effectLst/>
                          <a:latin typeface="Century Gothic" panose="020B0502020202020204" pitchFamily="34" charset="0"/>
                        </a:rPr>
                        <a:t>DESARROLLO</a:t>
                      </a:r>
                      <a:endParaRPr lang="es-MX" sz="1400" b="1" dirty="0">
                        <a:effectLst/>
                        <a:latin typeface="Century Gothic" panose="020B0502020202020204" pitchFamily="34" charset="0"/>
                        <a:ea typeface="Times New Roman"/>
                        <a:cs typeface="Times New Roman"/>
                      </a:endParaRPr>
                    </a:p>
                  </a:txBody>
                  <a:tcPr marL="25135" marR="25135" marT="0" marB="0" anchor="ctr">
                    <a:solidFill>
                      <a:schemeClr val="accent5">
                        <a:lumMod val="7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77370">
                <a:tc>
                  <a:txBody>
                    <a:bodyPr/>
                    <a:lstStyle/>
                    <a:p>
                      <a:pPr algn="ctr">
                        <a:lnSpc>
                          <a:spcPct val="115000"/>
                        </a:lnSpc>
                        <a:spcAft>
                          <a:spcPts val="1000"/>
                        </a:spcAft>
                      </a:pPr>
                      <a:r>
                        <a:rPr lang="es-MX" sz="1200" b="0" dirty="0">
                          <a:effectLst/>
                          <a:latin typeface="Century Gothic" panose="020B0502020202020204" pitchFamily="34" charset="0"/>
                        </a:rPr>
                        <a:t>Estación</a:t>
                      </a:r>
                      <a:endParaRPr lang="es-MX" sz="1200" b="0" dirty="0">
                        <a:effectLst/>
                        <a:latin typeface="Century Gothic" panose="020B0502020202020204" pitchFamily="34" charset="0"/>
                        <a:ea typeface="Times New Roman"/>
                        <a:cs typeface="Times New Roman"/>
                      </a:endParaRPr>
                    </a:p>
                  </a:txBody>
                  <a:tcPr marL="38780" marR="38780" marT="0" marB="0" anchor="ctr">
                    <a:solidFill>
                      <a:schemeClr val="accent5">
                        <a:lumMod val="40000"/>
                        <a:lumOff val="60000"/>
                      </a:schemeClr>
                    </a:solidFill>
                  </a:tcPr>
                </a:tc>
                <a:tc>
                  <a:txBody>
                    <a:bodyPr/>
                    <a:lstStyle/>
                    <a:p>
                      <a:pPr algn="ctr">
                        <a:lnSpc>
                          <a:spcPct val="115000"/>
                        </a:lnSpc>
                        <a:spcAft>
                          <a:spcPts val="1000"/>
                        </a:spcAft>
                      </a:pPr>
                      <a:r>
                        <a:rPr lang="es-MX" sz="1200" b="0" dirty="0">
                          <a:effectLst/>
                          <a:latin typeface="Century Gothic" panose="020B0502020202020204" pitchFamily="34" charset="0"/>
                        </a:rPr>
                        <a:t>Nombre</a:t>
                      </a:r>
                      <a:endParaRPr lang="es-MX" sz="1200" b="0" dirty="0">
                        <a:effectLst/>
                        <a:latin typeface="Century Gothic" panose="020B0502020202020204" pitchFamily="34" charset="0"/>
                        <a:ea typeface="Times New Roman"/>
                        <a:cs typeface="Times New Roman"/>
                      </a:endParaRPr>
                    </a:p>
                  </a:txBody>
                  <a:tcPr marL="38780" marR="38780" marT="0" marB="0" anchor="ctr">
                    <a:solidFill>
                      <a:schemeClr val="accent5">
                        <a:lumMod val="40000"/>
                        <a:lumOff val="60000"/>
                      </a:schemeClr>
                    </a:solidFill>
                  </a:tcPr>
                </a:tc>
                <a:tc>
                  <a:txBody>
                    <a:bodyPr/>
                    <a:lstStyle/>
                    <a:p>
                      <a:pPr algn="ctr">
                        <a:lnSpc>
                          <a:spcPct val="115000"/>
                        </a:lnSpc>
                        <a:spcAft>
                          <a:spcPts val="1000"/>
                        </a:spcAft>
                      </a:pPr>
                      <a:r>
                        <a:rPr lang="es-MX" sz="1200" b="0" dirty="0">
                          <a:effectLst/>
                          <a:latin typeface="Century Gothic" panose="020B0502020202020204" pitchFamily="34" charset="0"/>
                        </a:rPr>
                        <a:t>Materiales</a:t>
                      </a:r>
                      <a:endParaRPr lang="es-MX" sz="1200" b="0" dirty="0">
                        <a:effectLst/>
                        <a:latin typeface="Century Gothic" panose="020B0502020202020204" pitchFamily="34" charset="0"/>
                        <a:ea typeface="Times New Roman"/>
                        <a:cs typeface="Times New Roman"/>
                      </a:endParaRPr>
                    </a:p>
                  </a:txBody>
                  <a:tcPr marL="38780" marR="38780" marT="0" marB="0" anchor="ctr">
                    <a:solidFill>
                      <a:schemeClr val="accent5">
                        <a:lumMod val="40000"/>
                        <a:lumOff val="60000"/>
                      </a:schemeClr>
                    </a:solidFill>
                  </a:tcPr>
                </a:tc>
                <a:tc>
                  <a:txBody>
                    <a:bodyPr/>
                    <a:lstStyle/>
                    <a:p>
                      <a:pPr algn="ctr">
                        <a:lnSpc>
                          <a:spcPct val="115000"/>
                        </a:lnSpc>
                        <a:spcAft>
                          <a:spcPts val="1000"/>
                        </a:spcAft>
                      </a:pPr>
                      <a:r>
                        <a:rPr lang="es-MX" sz="1200" b="0" dirty="0">
                          <a:effectLst/>
                          <a:latin typeface="Century Gothic" panose="020B0502020202020204" pitchFamily="34" charset="0"/>
                        </a:rPr>
                        <a:t>Descripción de la actividad</a:t>
                      </a:r>
                      <a:endParaRPr lang="es-MX" sz="1200" b="0" dirty="0">
                        <a:effectLst/>
                        <a:latin typeface="Century Gothic" panose="020B0502020202020204" pitchFamily="34" charset="0"/>
                        <a:ea typeface="Times New Roman"/>
                        <a:cs typeface="Times New Roman"/>
                      </a:endParaRPr>
                    </a:p>
                  </a:txBody>
                  <a:tcPr marL="38780" marR="38780" marT="0" marB="0" anchor="ctr">
                    <a:solidFill>
                      <a:schemeClr val="accent5">
                        <a:lumMod val="40000"/>
                        <a:lumOff val="60000"/>
                      </a:schemeClr>
                    </a:solidFill>
                  </a:tcPr>
                </a:tc>
              </a:tr>
              <a:tr h="1095973">
                <a:tc>
                  <a:txBody>
                    <a:bodyPr/>
                    <a:lstStyle/>
                    <a:p>
                      <a:pPr algn="ctr">
                        <a:lnSpc>
                          <a:spcPct val="115000"/>
                        </a:lnSpc>
                        <a:spcAft>
                          <a:spcPts val="1000"/>
                        </a:spcAft>
                      </a:pPr>
                      <a:endParaRPr lang="es-MX" sz="1400" b="1" dirty="0">
                        <a:effectLst/>
                        <a:latin typeface="Century Gothic" panose="020B0502020202020204" pitchFamily="34" charset="0"/>
                        <a:ea typeface="Times New Roman"/>
                        <a:cs typeface="Times New Roman"/>
                      </a:endParaRPr>
                    </a:p>
                  </a:txBody>
                  <a:tcPr marL="38780" marR="38780" marT="0" marB="0" anchor="ctr">
                    <a:noFill/>
                  </a:tcPr>
                </a:tc>
                <a:tc>
                  <a:txBody>
                    <a:bodyPr/>
                    <a:lstStyle/>
                    <a:p>
                      <a:pPr algn="ctr">
                        <a:lnSpc>
                          <a:spcPct val="115000"/>
                        </a:lnSpc>
                        <a:spcAft>
                          <a:spcPts val="1000"/>
                        </a:spcAft>
                      </a:pPr>
                      <a:r>
                        <a:rPr lang="es-MX" sz="900" b="0" dirty="0" smtClean="0">
                          <a:effectLst/>
                          <a:latin typeface="Century Gothic" panose="020B0502020202020204" pitchFamily="34" charset="0"/>
                        </a:rPr>
                        <a:t>Respeta los</a:t>
                      </a:r>
                      <a:r>
                        <a:rPr lang="es-MX" sz="900" b="0" baseline="0" dirty="0" smtClean="0">
                          <a:effectLst/>
                          <a:latin typeface="Century Gothic" panose="020B0502020202020204" pitchFamily="34" charset="0"/>
                        </a:rPr>
                        <a:t> señalamientos</a:t>
                      </a:r>
                      <a:r>
                        <a:rPr lang="es-MX" sz="900" b="0" dirty="0">
                          <a:effectLst/>
                          <a:latin typeface="Century Gothic" panose="020B0502020202020204" pitchFamily="34" charset="0"/>
                        </a:rPr>
                        <a:t> </a:t>
                      </a:r>
                      <a:endParaRPr lang="es-MX" sz="900" b="0" dirty="0">
                        <a:effectLst/>
                        <a:latin typeface="Century Gothic" panose="020B0502020202020204" pitchFamily="34" charset="0"/>
                        <a:ea typeface="Times New Roman"/>
                        <a:cs typeface="Times New Roman"/>
                      </a:endParaRPr>
                    </a:p>
                  </a:txBody>
                  <a:tcPr marL="38780" marR="38780" marT="0" marB="0" anchor="ctr">
                    <a:noFill/>
                  </a:tcPr>
                </a:tc>
                <a:tc>
                  <a:txBody>
                    <a:bodyPr/>
                    <a:lstStyle/>
                    <a:p>
                      <a:pPr algn="ctr">
                        <a:lnSpc>
                          <a:spcPct val="115000"/>
                        </a:lnSpc>
                        <a:spcAft>
                          <a:spcPts val="1000"/>
                        </a:spcAft>
                      </a:pPr>
                      <a:r>
                        <a:rPr lang="es-MX" sz="900" b="0" dirty="0" smtClean="0">
                          <a:effectLst/>
                          <a:latin typeface="Century Gothic" panose="020B0502020202020204" pitchFamily="34" charset="0"/>
                        </a:rPr>
                        <a:t>Señalamientos</a:t>
                      </a:r>
                      <a:r>
                        <a:rPr lang="es-MX" sz="900" b="0" baseline="0" dirty="0" smtClean="0">
                          <a:effectLst/>
                          <a:latin typeface="Century Gothic" panose="020B0502020202020204" pitchFamily="34" charset="0"/>
                        </a:rPr>
                        <a:t> de alto, cruce peatonal, </a:t>
                      </a:r>
                      <a:r>
                        <a:rPr lang="es-MX" sz="900" b="0" dirty="0">
                          <a:effectLst/>
                          <a:latin typeface="Century Gothic" panose="020B0502020202020204" pitchFamily="34" charset="0"/>
                        </a:rPr>
                        <a:t> </a:t>
                      </a:r>
                      <a:endParaRPr lang="es-MX" sz="900" b="0" dirty="0">
                        <a:effectLst/>
                        <a:latin typeface="Century Gothic" panose="020B0502020202020204" pitchFamily="34" charset="0"/>
                        <a:ea typeface="Times New Roman"/>
                        <a:cs typeface="Times New Roman"/>
                      </a:endParaRPr>
                    </a:p>
                  </a:txBody>
                  <a:tcPr marL="38780" marR="38780" marT="0" marB="0" anchor="ctr">
                    <a:noFill/>
                  </a:tcPr>
                </a:tc>
                <a:tc>
                  <a:txBody>
                    <a:bodyPr/>
                    <a:lstStyle/>
                    <a:p>
                      <a:pPr algn="ctr">
                        <a:lnSpc>
                          <a:spcPct val="115000"/>
                        </a:lnSpc>
                        <a:spcAft>
                          <a:spcPts val="1000"/>
                        </a:spcAft>
                      </a:pPr>
                      <a:r>
                        <a:rPr lang="es-MX" sz="900" b="0" dirty="0" smtClean="0">
                          <a:effectLst/>
                          <a:latin typeface="Century Gothic" panose="020B0502020202020204" pitchFamily="34" charset="0"/>
                        </a:rPr>
                        <a:t>Habrá a lo largo</a:t>
                      </a:r>
                      <a:r>
                        <a:rPr lang="es-MX" sz="900" b="0" baseline="0" dirty="0" smtClean="0">
                          <a:effectLst/>
                          <a:latin typeface="Century Gothic" panose="020B0502020202020204" pitchFamily="34" charset="0"/>
                        </a:rPr>
                        <a:t> del patio cívico una simulación de calles de una ciudad y señalamientos, los cuales los alumnos tendrán que respetar los señalamientos de acuerdo a lo que han aprendido a lo largo del día. </a:t>
                      </a:r>
                    </a:p>
                    <a:p>
                      <a:pPr algn="ctr">
                        <a:lnSpc>
                          <a:spcPct val="115000"/>
                        </a:lnSpc>
                        <a:spcAft>
                          <a:spcPts val="1000"/>
                        </a:spcAft>
                      </a:pPr>
                      <a:r>
                        <a:rPr lang="es-MX" sz="900" b="0" dirty="0">
                          <a:effectLst/>
                          <a:latin typeface="Century Gothic" panose="020B0502020202020204" pitchFamily="34" charset="0"/>
                        </a:rPr>
                        <a:t> </a:t>
                      </a:r>
                      <a:r>
                        <a:rPr lang="es-MX" sz="900" b="0" dirty="0" smtClean="0">
                          <a:effectLst/>
                          <a:latin typeface="Century Gothic" panose="020B0502020202020204" pitchFamily="34" charset="0"/>
                        </a:rPr>
                        <a:t>Unos alumnos serán peatones y otros vehículos</a:t>
                      </a:r>
                      <a:r>
                        <a:rPr lang="es-MX" sz="900" b="0" baseline="0" dirty="0" smtClean="0">
                          <a:effectLst/>
                          <a:latin typeface="Century Gothic" panose="020B0502020202020204" pitchFamily="34" charset="0"/>
                        </a:rPr>
                        <a:t>, respetaran los señalamientos correspondientes.</a:t>
                      </a:r>
                      <a:endParaRPr lang="es-MX" sz="900" b="0" dirty="0">
                        <a:effectLst/>
                        <a:latin typeface="Century Gothic" panose="020B0502020202020204" pitchFamily="34" charset="0"/>
                        <a:ea typeface="Times New Roman"/>
                        <a:cs typeface="Times New Roman"/>
                      </a:endParaRPr>
                    </a:p>
                  </a:txBody>
                  <a:tcPr marL="38780" marR="38780" marT="0" marB="0" anchor="ctr">
                    <a:noFill/>
                  </a:tcPr>
                </a:tc>
              </a:tr>
              <a:tr h="936104">
                <a:tc>
                  <a:txBody>
                    <a:bodyPr/>
                    <a:lstStyle/>
                    <a:p>
                      <a:pPr algn="ctr">
                        <a:lnSpc>
                          <a:spcPct val="115000"/>
                        </a:lnSpc>
                        <a:spcAft>
                          <a:spcPts val="1000"/>
                        </a:spcAft>
                      </a:pPr>
                      <a:endParaRPr lang="es-MX" sz="1400" b="1" dirty="0">
                        <a:effectLst/>
                        <a:latin typeface="Century Gothic" panose="020B0502020202020204" pitchFamily="34" charset="0"/>
                        <a:ea typeface="Times New Roman"/>
                        <a:cs typeface="Times New Roman"/>
                      </a:endParaRPr>
                    </a:p>
                  </a:txBody>
                  <a:tcPr marL="38780" marR="38780" marT="0" marB="0" anchor="ctr">
                    <a:noFill/>
                  </a:tcPr>
                </a:tc>
                <a:tc>
                  <a:txBody>
                    <a:bodyPr/>
                    <a:lstStyle/>
                    <a:p>
                      <a:pPr algn="ctr">
                        <a:lnSpc>
                          <a:spcPct val="115000"/>
                        </a:lnSpc>
                        <a:spcAft>
                          <a:spcPts val="1000"/>
                        </a:spcAft>
                      </a:pPr>
                      <a:r>
                        <a:rPr lang="es-MX" sz="900" b="0" dirty="0" smtClean="0">
                          <a:effectLst/>
                          <a:latin typeface="Century Gothic" panose="020B0502020202020204" pitchFamily="34" charset="0"/>
                        </a:rPr>
                        <a:t>Sigue</a:t>
                      </a:r>
                      <a:r>
                        <a:rPr lang="es-MX" sz="900" b="0" baseline="0" dirty="0" smtClean="0">
                          <a:effectLst/>
                          <a:latin typeface="Century Gothic" panose="020B0502020202020204" pitchFamily="34" charset="0"/>
                        </a:rPr>
                        <a:t> el camino</a:t>
                      </a:r>
                      <a:endParaRPr lang="es-MX" sz="900" b="0" dirty="0">
                        <a:effectLst/>
                        <a:latin typeface="Century Gothic" panose="020B0502020202020204" pitchFamily="34" charset="0"/>
                        <a:ea typeface="Times New Roman"/>
                        <a:cs typeface="Times New Roman"/>
                      </a:endParaRPr>
                    </a:p>
                  </a:txBody>
                  <a:tcPr marL="38780" marR="38780" marT="0" marB="0" anchor="ctr">
                    <a:noFill/>
                  </a:tcPr>
                </a:tc>
                <a:tc>
                  <a:txBody>
                    <a:bodyPr/>
                    <a:lstStyle/>
                    <a:p>
                      <a:pPr algn="ctr">
                        <a:lnSpc>
                          <a:spcPct val="115000"/>
                        </a:lnSpc>
                        <a:spcAft>
                          <a:spcPts val="1000"/>
                        </a:spcAft>
                      </a:pPr>
                      <a:r>
                        <a:rPr lang="es-MX" sz="900" b="0" dirty="0" smtClean="0">
                          <a:effectLst/>
                          <a:latin typeface="Century Gothic" panose="020B0502020202020204" pitchFamily="34" charset="0"/>
                        </a:rPr>
                        <a:t>Tablas</a:t>
                      </a:r>
                      <a:r>
                        <a:rPr lang="es-MX" sz="900" b="0" baseline="0" dirty="0" smtClean="0">
                          <a:effectLst/>
                          <a:latin typeface="Century Gothic" panose="020B0502020202020204" pitchFamily="34" charset="0"/>
                        </a:rPr>
                        <a:t> para marcar las calles</a:t>
                      </a:r>
                      <a:r>
                        <a:rPr lang="es-MX" sz="900" b="0" dirty="0">
                          <a:effectLst/>
                          <a:latin typeface="Century Gothic" panose="020B0502020202020204" pitchFamily="34" charset="0"/>
                        </a:rPr>
                        <a:t> </a:t>
                      </a:r>
                      <a:endParaRPr lang="es-MX" sz="900" b="0" dirty="0">
                        <a:effectLst/>
                        <a:latin typeface="Century Gothic" panose="020B0502020202020204" pitchFamily="34" charset="0"/>
                        <a:ea typeface="Times New Roman"/>
                        <a:cs typeface="Times New Roman"/>
                      </a:endParaRPr>
                    </a:p>
                  </a:txBody>
                  <a:tcPr marL="38780" marR="38780" marT="0" marB="0" anchor="ctr">
                    <a:noFill/>
                  </a:tcPr>
                </a:tc>
                <a:tc>
                  <a:txBody>
                    <a:bodyPr/>
                    <a:lstStyle/>
                    <a:p>
                      <a:pPr algn="ctr">
                        <a:lnSpc>
                          <a:spcPct val="115000"/>
                        </a:lnSpc>
                        <a:spcAft>
                          <a:spcPts val="1000"/>
                        </a:spcAft>
                      </a:pPr>
                      <a:r>
                        <a:rPr lang="es-MX" sz="900" b="0" dirty="0">
                          <a:effectLst/>
                          <a:latin typeface="Century Gothic" panose="020B0502020202020204" pitchFamily="34" charset="0"/>
                        </a:rPr>
                        <a:t> </a:t>
                      </a:r>
                      <a:r>
                        <a:rPr lang="es-MX" sz="900" b="0" dirty="0" smtClean="0">
                          <a:effectLst/>
                          <a:latin typeface="Century Gothic" panose="020B0502020202020204" pitchFamily="34" charset="0"/>
                        </a:rPr>
                        <a:t>Seguirán</a:t>
                      </a:r>
                      <a:r>
                        <a:rPr lang="es-MX" sz="900" b="0" baseline="0" dirty="0" smtClean="0">
                          <a:effectLst/>
                          <a:latin typeface="Century Gothic" panose="020B0502020202020204" pitchFamily="34" charset="0"/>
                        </a:rPr>
                        <a:t> los caminos de calle de acuerdo  a la forma de esta, en zigzag, saltando (a modo de bordos). Y los peatones seguirán otro tipo de caminos, trepando objetos, saltando aros.</a:t>
                      </a:r>
                      <a:endParaRPr lang="es-MX" sz="900" b="0" dirty="0">
                        <a:effectLst/>
                        <a:latin typeface="Century Gothic" panose="020B0502020202020204" pitchFamily="34" charset="0"/>
                        <a:ea typeface="Times New Roman"/>
                        <a:cs typeface="Times New Roman"/>
                      </a:endParaRPr>
                    </a:p>
                  </a:txBody>
                  <a:tcPr marL="38780" marR="38780" marT="0" marB="0" anchor="ctr">
                    <a:noFill/>
                  </a:tcPr>
                </a:tc>
              </a:tr>
              <a:tr h="1080120">
                <a:tc>
                  <a:txBody>
                    <a:bodyPr/>
                    <a:lstStyle/>
                    <a:p>
                      <a:pPr algn="ctr">
                        <a:lnSpc>
                          <a:spcPct val="115000"/>
                        </a:lnSpc>
                        <a:spcAft>
                          <a:spcPts val="1000"/>
                        </a:spcAft>
                      </a:pPr>
                      <a:endParaRPr lang="es-MX" sz="1400" b="1" dirty="0">
                        <a:effectLst/>
                        <a:latin typeface="Century Gothic" panose="020B0502020202020204" pitchFamily="34" charset="0"/>
                        <a:ea typeface="Times New Roman"/>
                        <a:cs typeface="Times New Roman"/>
                      </a:endParaRPr>
                    </a:p>
                  </a:txBody>
                  <a:tcPr marL="38780" marR="38780" marT="0" marB="0" anchor="ctr">
                    <a:noFill/>
                  </a:tcPr>
                </a:tc>
                <a:tc>
                  <a:txBody>
                    <a:bodyPr/>
                    <a:lstStyle/>
                    <a:p>
                      <a:pPr algn="ctr">
                        <a:lnSpc>
                          <a:spcPct val="115000"/>
                        </a:lnSpc>
                        <a:spcAft>
                          <a:spcPts val="1000"/>
                        </a:spcAft>
                      </a:pPr>
                      <a:r>
                        <a:rPr lang="es-MX" sz="900" b="0" dirty="0">
                          <a:effectLst/>
                          <a:latin typeface="Century Gothic" panose="020B0502020202020204" pitchFamily="34" charset="0"/>
                        </a:rPr>
                        <a:t>  </a:t>
                      </a:r>
                      <a:r>
                        <a:rPr lang="es-MX" sz="900" b="0" dirty="0" smtClean="0">
                          <a:effectLst/>
                          <a:latin typeface="Century Gothic" panose="020B0502020202020204" pitchFamily="34" charset="0"/>
                        </a:rPr>
                        <a:t>Atínale</a:t>
                      </a:r>
                      <a:r>
                        <a:rPr lang="es-MX" sz="900" b="0" baseline="0" dirty="0" smtClean="0">
                          <a:effectLst/>
                          <a:latin typeface="Century Gothic" panose="020B0502020202020204" pitchFamily="34" charset="0"/>
                        </a:rPr>
                        <a:t> al color del semáforo</a:t>
                      </a:r>
                      <a:endParaRPr lang="es-MX" sz="900" b="0" dirty="0">
                        <a:effectLst/>
                        <a:latin typeface="Century Gothic" panose="020B0502020202020204" pitchFamily="34" charset="0"/>
                        <a:ea typeface="Times New Roman"/>
                        <a:cs typeface="Times New Roman"/>
                      </a:endParaRPr>
                    </a:p>
                  </a:txBody>
                  <a:tcPr marL="38780" marR="38780" marT="0" marB="0" anchor="ctr">
                    <a:noFill/>
                  </a:tcPr>
                </a:tc>
                <a:tc>
                  <a:txBody>
                    <a:bodyPr/>
                    <a:lstStyle/>
                    <a:p>
                      <a:pPr algn="ctr">
                        <a:lnSpc>
                          <a:spcPct val="115000"/>
                        </a:lnSpc>
                        <a:spcAft>
                          <a:spcPts val="1000"/>
                        </a:spcAft>
                      </a:pPr>
                      <a:r>
                        <a:rPr lang="es-MX" sz="900" b="0" dirty="0">
                          <a:effectLst/>
                          <a:latin typeface="Century Gothic" panose="020B0502020202020204" pitchFamily="34" charset="0"/>
                        </a:rPr>
                        <a:t> </a:t>
                      </a:r>
                      <a:r>
                        <a:rPr lang="es-MX" sz="900" b="0" dirty="0" smtClean="0">
                          <a:effectLst/>
                          <a:latin typeface="Century Gothic" panose="020B0502020202020204" pitchFamily="34" charset="0"/>
                        </a:rPr>
                        <a:t>Pared traga bolas con forma de semáforo</a:t>
                      </a:r>
                      <a:endParaRPr lang="es-MX" sz="900" b="0" dirty="0">
                        <a:effectLst/>
                        <a:latin typeface="Century Gothic" panose="020B0502020202020204" pitchFamily="34" charset="0"/>
                        <a:ea typeface="Times New Roman"/>
                        <a:cs typeface="Times New Roman"/>
                      </a:endParaRPr>
                    </a:p>
                  </a:txBody>
                  <a:tcPr marL="38780" marR="38780" marT="0" marB="0" anchor="ctr">
                    <a:noFill/>
                  </a:tcPr>
                </a:tc>
                <a:tc>
                  <a:txBody>
                    <a:bodyPr/>
                    <a:lstStyle/>
                    <a:p>
                      <a:pPr algn="ctr">
                        <a:lnSpc>
                          <a:spcPct val="115000"/>
                        </a:lnSpc>
                        <a:spcAft>
                          <a:spcPts val="1000"/>
                        </a:spcAft>
                      </a:pPr>
                      <a:r>
                        <a:rPr lang="es-MX" sz="900" b="0" dirty="0">
                          <a:effectLst/>
                          <a:latin typeface="Century Gothic" panose="020B0502020202020204" pitchFamily="34" charset="0"/>
                        </a:rPr>
                        <a:t> </a:t>
                      </a:r>
                      <a:r>
                        <a:rPr lang="es-MX" sz="900" b="0" dirty="0" smtClean="0">
                          <a:effectLst/>
                          <a:latin typeface="Century Gothic" panose="020B0502020202020204" pitchFamily="34" charset="0"/>
                        </a:rPr>
                        <a:t>Los alumnos intentarán</a:t>
                      </a:r>
                      <a:r>
                        <a:rPr lang="es-MX" sz="900" b="0" baseline="0" dirty="0" smtClean="0">
                          <a:effectLst/>
                          <a:latin typeface="Century Gothic" panose="020B0502020202020204" pitchFamily="34" charset="0"/>
                        </a:rPr>
                        <a:t> meter las bolas del color correspondiente en cada espacio del semáforo según se indique. </a:t>
                      </a:r>
                      <a:endParaRPr lang="es-MX" sz="900" b="0" dirty="0">
                        <a:effectLst/>
                        <a:latin typeface="Century Gothic" panose="020B0502020202020204" pitchFamily="34" charset="0"/>
                        <a:ea typeface="Times New Roman"/>
                        <a:cs typeface="Times New Roman"/>
                      </a:endParaRPr>
                    </a:p>
                  </a:txBody>
                  <a:tcPr marL="38780" marR="38780" marT="0" marB="0" anchor="ctr">
                    <a:noFill/>
                  </a:tcPr>
                </a:tc>
              </a:tr>
              <a:tr h="1175858">
                <a:tc>
                  <a:txBody>
                    <a:bodyPr/>
                    <a:lstStyle/>
                    <a:p>
                      <a:pPr algn="ctr">
                        <a:lnSpc>
                          <a:spcPct val="115000"/>
                        </a:lnSpc>
                        <a:spcAft>
                          <a:spcPts val="1000"/>
                        </a:spcAft>
                      </a:pPr>
                      <a:endParaRPr lang="es-MX" sz="1400" b="1" dirty="0">
                        <a:effectLst/>
                        <a:latin typeface="Century Gothic" panose="020B0502020202020204" pitchFamily="34" charset="0"/>
                        <a:ea typeface="Times New Roman"/>
                        <a:cs typeface="Times New Roman"/>
                      </a:endParaRPr>
                    </a:p>
                  </a:txBody>
                  <a:tcPr marL="38780" marR="38780" marT="0" marB="0" anchor="ctr">
                    <a:noFill/>
                  </a:tcPr>
                </a:tc>
                <a:tc>
                  <a:txBody>
                    <a:bodyPr/>
                    <a:lstStyle/>
                    <a:p>
                      <a:pPr algn="ctr">
                        <a:lnSpc>
                          <a:spcPct val="115000"/>
                        </a:lnSpc>
                        <a:spcAft>
                          <a:spcPts val="1000"/>
                        </a:spcAft>
                      </a:pPr>
                      <a:r>
                        <a:rPr lang="es-MX" sz="900" b="0" dirty="0" smtClean="0">
                          <a:effectLst/>
                          <a:latin typeface="Century Gothic" panose="020B0502020202020204" pitchFamily="34" charset="0"/>
                          <a:ea typeface="Times New Roman"/>
                          <a:cs typeface="Times New Roman"/>
                        </a:rPr>
                        <a:t>Policías y ladrones</a:t>
                      </a:r>
                      <a:endParaRPr lang="es-MX" sz="900" b="0" dirty="0">
                        <a:effectLst/>
                        <a:latin typeface="Century Gothic" panose="020B0502020202020204" pitchFamily="34" charset="0"/>
                        <a:ea typeface="Times New Roman"/>
                        <a:cs typeface="Times New Roman"/>
                      </a:endParaRPr>
                    </a:p>
                  </a:txBody>
                  <a:tcPr marL="38780" marR="38780" marT="0" marB="0" anchor="ctr">
                    <a:noFill/>
                  </a:tcPr>
                </a:tc>
                <a:tc>
                  <a:txBody>
                    <a:bodyPr/>
                    <a:lstStyle/>
                    <a:p>
                      <a:pPr algn="ctr">
                        <a:lnSpc>
                          <a:spcPct val="115000"/>
                        </a:lnSpc>
                        <a:spcAft>
                          <a:spcPts val="1000"/>
                        </a:spcAft>
                      </a:pPr>
                      <a:r>
                        <a:rPr lang="es-MX" sz="900" b="0" dirty="0" smtClean="0">
                          <a:effectLst/>
                          <a:latin typeface="Century Gothic" panose="020B0502020202020204" pitchFamily="34" charset="0"/>
                          <a:ea typeface="Times New Roman"/>
                          <a:cs typeface="Times New Roman"/>
                        </a:rPr>
                        <a:t>Sombreros de policía y antifaces de ladrón </a:t>
                      </a:r>
                      <a:endParaRPr lang="es-MX" sz="900" b="0" dirty="0">
                        <a:effectLst/>
                        <a:latin typeface="Century Gothic" panose="020B0502020202020204" pitchFamily="34" charset="0"/>
                        <a:ea typeface="Times New Roman"/>
                        <a:cs typeface="Times New Roman"/>
                      </a:endParaRPr>
                    </a:p>
                  </a:txBody>
                  <a:tcPr marL="38780" marR="38780" marT="0" marB="0" anchor="ctr">
                    <a:noFill/>
                  </a:tcPr>
                </a:tc>
                <a:tc>
                  <a:txBody>
                    <a:bodyPr/>
                    <a:lstStyle/>
                    <a:p>
                      <a:pPr algn="ctr">
                        <a:lnSpc>
                          <a:spcPct val="115000"/>
                        </a:lnSpc>
                        <a:spcAft>
                          <a:spcPts val="1000"/>
                        </a:spcAft>
                      </a:pPr>
                      <a:r>
                        <a:rPr lang="es-MX" sz="900" b="0" dirty="0" smtClean="0">
                          <a:effectLst/>
                          <a:latin typeface="Century Gothic" panose="020B0502020202020204" pitchFamily="34" charset="0"/>
                          <a:ea typeface="Times New Roman"/>
                          <a:cs typeface="Times New Roman"/>
                        </a:rPr>
                        <a:t>Se</a:t>
                      </a:r>
                      <a:r>
                        <a:rPr lang="es-MX" sz="900" b="0" baseline="0" dirty="0" smtClean="0">
                          <a:effectLst/>
                          <a:latin typeface="Century Gothic" panose="020B0502020202020204" pitchFamily="34" charset="0"/>
                          <a:ea typeface="Times New Roman"/>
                          <a:cs typeface="Times New Roman"/>
                        </a:rPr>
                        <a:t> divide un equipo en dos equipos distintos e intentan robar los cojines al otro equipo quienes serán los policías, quien tenga al final más cojines es el equipo ganador. Tendrán que recorrer todo el circuito correctamente para dejar los cojines del otro lado del recorrido.</a:t>
                      </a:r>
                      <a:endParaRPr lang="es-MX" sz="900" b="0" dirty="0">
                        <a:effectLst/>
                        <a:latin typeface="Century Gothic" panose="020B0502020202020204" pitchFamily="34" charset="0"/>
                        <a:ea typeface="Times New Roman"/>
                        <a:cs typeface="Times New Roman"/>
                      </a:endParaRPr>
                    </a:p>
                  </a:txBody>
                  <a:tcPr marL="38780" marR="38780" marT="0" marB="0" anchor="ctr">
                    <a:noFill/>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12776"/>
            <a:ext cx="1231491"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492896"/>
            <a:ext cx="1170305" cy="79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605" t="25336" r="34515" b="20076"/>
          <a:stretch/>
        </p:blipFill>
        <p:spPr bwMode="auto">
          <a:xfrm>
            <a:off x="611560" y="3429001"/>
            <a:ext cx="1231491" cy="86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907" y="4509120"/>
            <a:ext cx="1296144"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40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7583" y="908720"/>
            <a:ext cx="7416825" cy="3323987"/>
          </a:xfrm>
          <a:prstGeom prst="rect">
            <a:avLst/>
          </a:prstGeom>
        </p:spPr>
        <p:txBody>
          <a:bodyPr wrap="square">
            <a:spAutoFit/>
          </a:bodyPr>
          <a:lstStyle/>
          <a:p>
            <a:r>
              <a:rPr lang="es-MX" sz="1400" b="1" dirty="0">
                <a:latin typeface="Century Gothic" panose="020B0502020202020204" pitchFamily="34" charset="0"/>
              </a:rPr>
              <a:t>Inicio: </a:t>
            </a:r>
            <a:r>
              <a:rPr lang="es-MX" sz="1400" dirty="0">
                <a:latin typeface="Century Gothic" panose="020B0502020202020204" pitchFamily="34" charset="0"/>
              </a:rPr>
              <a:t>Se divide a los alumnos </a:t>
            </a:r>
            <a:r>
              <a:rPr lang="es-MX" sz="1400" dirty="0" smtClean="0">
                <a:latin typeface="Century Gothic" panose="020B0502020202020204" pitchFamily="34" charset="0"/>
              </a:rPr>
              <a:t>en 3 equipos y se dará la explicación de lo que van a realizar en cada estación del circuito motor.</a:t>
            </a:r>
          </a:p>
          <a:p>
            <a:endParaRPr lang="es-MX" sz="1400" dirty="0">
              <a:latin typeface="Century Gothic" panose="020B0502020202020204" pitchFamily="34" charset="0"/>
            </a:endParaRPr>
          </a:p>
          <a:p>
            <a:r>
              <a:rPr lang="es-MX" sz="1400" b="1" dirty="0">
                <a:latin typeface="Century Gothic" panose="020B0502020202020204" pitchFamily="34" charset="0"/>
              </a:rPr>
              <a:t>Cierre: </a:t>
            </a:r>
            <a:r>
              <a:rPr lang="es-MX" sz="1400" dirty="0">
                <a:latin typeface="Century Gothic" panose="020B0502020202020204" pitchFamily="34" charset="0"/>
              </a:rPr>
              <a:t>Responde a las siguientes preguntas ¿Cómo se realizó la actividad? ¿Recuerdas que pruebas realizamos? </a:t>
            </a:r>
            <a:r>
              <a:rPr lang="es-MX" sz="1400" dirty="0" smtClean="0">
                <a:latin typeface="Century Gothic" panose="020B0502020202020204" pitchFamily="34" charset="0"/>
              </a:rPr>
              <a:t>¿Qué comprendiste de nuevo sobre el trabajo de policías? ¿Cuál </a:t>
            </a:r>
            <a:r>
              <a:rPr lang="es-MX" sz="1400" dirty="0">
                <a:latin typeface="Century Gothic" panose="020B0502020202020204" pitchFamily="34" charset="0"/>
              </a:rPr>
              <a:t>te gustó más? </a:t>
            </a:r>
            <a:endParaRPr lang="es-MX" sz="1400" dirty="0" smtClean="0">
              <a:latin typeface="Century Gothic" panose="020B0502020202020204" pitchFamily="34" charset="0"/>
            </a:endParaRPr>
          </a:p>
          <a:p>
            <a:endParaRPr lang="es-MX" sz="1400" dirty="0">
              <a:latin typeface="Century Gothic" panose="020B0502020202020204" pitchFamily="34" charset="0"/>
            </a:endParaRPr>
          </a:p>
          <a:p>
            <a:r>
              <a:rPr lang="es-MX" sz="1400" b="1" dirty="0">
                <a:latin typeface="Century Gothic" panose="020B0502020202020204" pitchFamily="34" charset="0"/>
              </a:rPr>
              <a:t>Evaluación: </a:t>
            </a:r>
            <a:r>
              <a:rPr lang="es-MX" sz="1400" dirty="0">
                <a:latin typeface="Century Gothic" panose="020B0502020202020204" pitchFamily="34" charset="0"/>
              </a:rPr>
              <a:t>¿Lograron realizar las actividades motoras que se requerían durante el desarrollo del </a:t>
            </a:r>
            <a:r>
              <a:rPr lang="es-MX" sz="1400" dirty="0" smtClean="0">
                <a:latin typeface="Century Gothic" panose="020B0502020202020204" pitchFamily="34" charset="0"/>
              </a:rPr>
              <a:t>circuito? </a:t>
            </a:r>
          </a:p>
          <a:p>
            <a:r>
              <a:rPr lang="es-MX" sz="1400" dirty="0" smtClean="0">
                <a:latin typeface="Century Gothic" panose="020B0502020202020204" pitchFamily="34" charset="0"/>
              </a:rPr>
              <a:t>¿</a:t>
            </a:r>
            <a:r>
              <a:rPr lang="es-MX" sz="1400" dirty="0">
                <a:latin typeface="Century Gothic" panose="020B0502020202020204" pitchFamily="34" charset="0"/>
              </a:rPr>
              <a:t>Mostraron interés o gusto por la realización del ejercicio físico requerido en el desarrollo del </a:t>
            </a:r>
            <a:r>
              <a:rPr lang="es-MX" sz="1400" dirty="0" smtClean="0">
                <a:latin typeface="Century Gothic" panose="020B0502020202020204" pitchFamily="34" charset="0"/>
              </a:rPr>
              <a:t>circuito? </a:t>
            </a:r>
          </a:p>
          <a:p>
            <a:r>
              <a:rPr lang="es-MX" sz="1400" dirty="0" smtClean="0">
                <a:latin typeface="Century Gothic" panose="020B0502020202020204" pitchFamily="34" charset="0"/>
              </a:rPr>
              <a:t>¿</a:t>
            </a:r>
            <a:r>
              <a:rPr lang="es-MX" sz="1400" dirty="0">
                <a:latin typeface="Century Gothic" panose="020B0502020202020204" pitchFamily="34" charset="0"/>
              </a:rPr>
              <a:t>Qué materiales se utilizaron para realizar la actividad</a:t>
            </a:r>
            <a:r>
              <a:rPr lang="es-MX" sz="1400" dirty="0" smtClean="0">
                <a:latin typeface="Century Gothic" panose="020B0502020202020204" pitchFamily="34" charset="0"/>
              </a:rPr>
              <a:t>?</a:t>
            </a:r>
          </a:p>
          <a:p>
            <a:endParaRPr lang="es-MX" sz="1400" dirty="0">
              <a:latin typeface="Century Gothic" panose="020B0502020202020204" pitchFamily="34" charset="0"/>
            </a:endParaRPr>
          </a:p>
          <a:p>
            <a:r>
              <a:rPr lang="es-MX" sz="1400" b="1" dirty="0">
                <a:latin typeface="Century Gothic" panose="020B0502020202020204" pitchFamily="34" charset="0"/>
              </a:rPr>
              <a:t>Adecuaciones Curriculares</a:t>
            </a:r>
            <a:r>
              <a:rPr lang="es-MX" sz="1400" b="1" dirty="0" smtClean="0">
                <a:latin typeface="Century Gothic" panose="020B0502020202020204" pitchFamily="34" charset="0"/>
              </a:rPr>
              <a:t>: </a:t>
            </a:r>
            <a:r>
              <a:rPr lang="es-MX" sz="1400" dirty="0" smtClean="0">
                <a:latin typeface="Century Gothic" panose="020B0502020202020204" pitchFamily="34" charset="0"/>
              </a:rPr>
              <a:t>Dividir los equipos con mismo número de niños y mismo número de niñas para el buen trabajo y buena convivencia</a:t>
            </a:r>
            <a:endParaRPr lang="es-MX" sz="1400" dirty="0">
              <a:latin typeface="Century Gothic" panose="020B0502020202020204" pitchFamily="34" charset="0"/>
            </a:endParaRPr>
          </a:p>
        </p:txBody>
      </p:sp>
    </p:spTree>
    <p:extLst>
      <p:ext uri="{BB962C8B-B14F-4D97-AF65-F5344CB8AC3E}">
        <p14:creationId xmlns:p14="http://schemas.microsoft.com/office/powerpoint/2010/main" val="329784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IMAGEN DE CARRETERAS ANI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954"/>
            <a:ext cx="9036496" cy="68430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3004428"/>
            <a:ext cx="1231491"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605" t="25336" r="34515" b="20076"/>
          <a:stretch/>
        </p:blipFill>
        <p:spPr bwMode="auto">
          <a:xfrm>
            <a:off x="3545632" y="2640879"/>
            <a:ext cx="2160240" cy="1515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4261" y="4581128"/>
            <a:ext cx="1231491"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1124744"/>
            <a:ext cx="1231491"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9398" y="4689140"/>
            <a:ext cx="1814602"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368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303389585"/>
              </p:ext>
            </p:extLst>
          </p:nvPr>
        </p:nvGraphicFramePr>
        <p:xfrm>
          <a:off x="634467" y="1844824"/>
          <a:ext cx="7933469" cy="4373057"/>
        </p:xfrm>
        <a:graphic>
          <a:graphicData uri="http://schemas.openxmlformats.org/drawingml/2006/table">
            <a:tbl>
              <a:tblPr firstRow="1" firstCol="1" bandRow="1"/>
              <a:tblGrid>
                <a:gridCol w="955389"/>
                <a:gridCol w="1395616"/>
                <a:gridCol w="1395616"/>
                <a:gridCol w="1395616"/>
                <a:gridCol w="1395616"/>
                <a:gridCol w="1395616"/>
              </a:tblGrid>
              <a:tr h="349472">
                <a:tc>
                  <a:txBody>
                    <a:bodyPr/>
                    <a:lstStyle/>
                    <a:p>
                      <a:pPr algn="ctr">
                        <a:lnSpc>
                          <a:spcPct val="107000"/>
                        </a:lnSpc>
                        <a:spcAft>
                          <a:spcPts val="0"/>
                        </a:spcAft>
                      </a:pPr>
                      <a:r>
                        <a:rPr lang="es-MX" sz="1300" b="1" dirty="0">
                          <a:effectLst/>
                          <a:latin typeface="Century Gothic"/>
                          <a:ea typeface="Calibri"/>
                          <a:cs typeface="Times New Roman"/>
                        </a:rPr>
                        <a:t>HORA</a:t>
                      </a:r>
                      <a:endParaRPr lang="es-MX" sz="1000" dirty="0">
                        <a:effectLst/>
                        <a:latin typeface="Calibri"/>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s-MX" sz="1300" b="1" dirty="0">
                          <a:effectLst/>
                          <a:latin typeface="Century Gothic"/>
                          <a:ea typeface="Calibri"/>
                          <a:cs typeface="Times New Roman"/>
                        </a:rPr>
                        <a:t>LUNES</a:t>
                      </a:r>
                      <a:endParaRPr lang="es-MX" sz="1000" dirty="0">
                        <a:effectLst/>
                        <a:latin typeface="Calibri"/>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07000"/>
                        </a:lnSpc>
                        <a:spcAft>
                          <a:spcPts val="0"/>
                        </a:spcAft>
                      </a:pPr>
                      <a:r>
                        <a:rPr lang="es-MX" sz="1300" b="1" dirty="0">
                          <a:effectLst/>
                          <a:latin typeface="Century Gothic"/>
                          <a:ea typeface="Calibri"/>
                          <a:cs typeface="Times New Roman"/>
                        </a:rPr>
                        <a:t>MARTES</a:t>
                      </a:r>
                      <a:endParaRPr lang="es-MX" sz="1000" dirty="0">
                        <a:effectLst/>
                        <a:latin typeface="Calibri"/>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es-MX" sz="1300" b="1" dirty="0">
                          <a:effectLst/>
                          <a:latin typeface="Century Gothic"/>
                          <a:ea typeface="Calibri"/>
                          <a:cs typeface="Times New Roman"/>
                        </a:rPr>
                        <a:t>MIERCOLES</a:t>
                      </a:r>
                      <a:endParaRPr lang="es-MX" sz="1000" dirty="0">
                        <a:effectLst/>
                        <a:latin typeface="Calibri"/>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es-MX" sz="1300" b="1" dirty="0" smtClean="0">
                          <a:effectLst/>
                          <a:latin typeface="Century Gothic" panose="020B0502020202020204" pitchFamily="34" charset="0"/>
                          <a:ea typeface="Calibri"/>
                          <a:cs typeface="Times New Roman"/>
                        </a:rPr>
                        <a:t>JUEVES</a:t>
                      </a:r>
                      <a:endParaRPr lang="es-MX" sz="1300" b="1"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a:lnSpc>
                          <a:spcPct val="107000"/>
                        </a:lnSpc>
                        <a:spcAft>
                          <a:spcPts val="0"/>
                        </a:spcAft>
                      </a:pPr>
                      <a:r>
                        <a:rPr lang="es-MX" sz="1300" b="1" dirty="0" smtClean="0">
                          <a:effectLst/>
                          <a:latin typeface="Century Gothic" panose="020B0502020202020204" pitchFamily="34" charset="0"/>
                          <a:ea typeface="Calibri"/>
                          <a:cs typeface="Times New Roman"/>
                        </a:rPr>
                        <a:t>VIERNES</a:t>
                      </a:r>
                      <a:endParaRPr lang="es-MX" sz="1300" b="1" dirty="0">
                        <a:effectLst/>
                        <a:latin typeface="Century Gothic" panose="020B0502020202020204" pitchFamily="34" charset="0"/>
                        <a:ea typeface="Calibri"/>
                        <a:cs typeface="Times New Roman"/>
                      </a:endParaRPr>
                    </a:p>
                  </a:txBody>
                  <a:tcPr marL="65190" marR="6519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18675">
                <a:tc>
                  <a:txBody>
                    <a:bodyPr/>
                    <a:lstStyle/>
                    <a:p>
                      <a:pPr algn="ctr">
                        <a:lnSpc>
                          <a:spcPct val="107000"/>
                        </a:lnSpc>
                        <a:spcAft>
                          <a:spcPts val="0"/>
                        </a:spcAft>
                      </a:pPr>
                      <a:r>
                        <a:rPr lang="es-MX" sz="1000" dirty="0" smtClean="0">
                          <a:effectLst/>
                          <a:latin typeface="Century Gothic" panose="020B0502020202020204" pitchFamily="34" charset="0"/>
                          <a:ea typeface="Calibri"/>
                          <a:cs typeface="Times New Roman"/>
                        </a:rPr>
                        <a:t>7:45</a:t>
                      </a:r>
                      <a:r>
                        <a:rPr lang="es-MX" sz="1000" baseline="0" dirty="0" smtClean="0">
                          <a:effectLst/>
                          <a:latin typeface="Century Gothic" panose="020B0502020202020204" pitchFamily="34" charset="0"/>
                          <a:ea typeface="Calibri"/>
                          <a:cs typeface="Times New Roman"/>
                        </a:rPr>
                        <a:t> a.m.- 8:00 a.m.</a:t>
                      </a:r>
                      <a:endParaRPr lang="es-MX" sz="10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gridSpan="4">
                  <a:txBody>
                    <a:bodyPr/>
                    <a:lstStyle/>
                    <a:p>
                      <a:pPr algn="ctr">
                        <a:lnSpc>
                          <a:spcPct val="107000"/>
                        </a:lnSpc>
                        <a:spcAft>
                          <a:spcPts val="0"/>
                        </a:spcAft>
                      </a:pPr>
                      <a:r>
                        <a:rPr lang="es-MX" sz="900" dirty="0" smtClean="0">
                          <a:effectLst/>
                          <a:latin typeface="Century Gothic" panose="020B0502020202020204" pitchFamily="34" charset="0"/>
                          <a:ea typeface="Calibri"/>
                          <a:cs typeface="Times New Roman"/>
                        </a:rPr>
                        <a:t>Ingreso</a:t>
                      </a:r>
                      <a:r>
                        <a:rPr lang="es-MX" sz="900" baseline="0" dirty="0" smtClean="0">
                          <a:effectLst/>
                          <a:latin typeface="Century Gothic" panose="020B0502020202020204" pitchFamily="34" charset="0"/>
                          <a:ea typeface="Calibri"/>
                          <a:cs typeface="Times New Roman"/>
                        </a:rPr>
                        <a:t> de alumnas practicantes al jardín de niños</a:t>
                      </a:r>
                      <a:endParaRPr lang="es-MX" sz="900" dirty="0" smtClean="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ctr">
                        <a:lnSpc>
                          <a:spcPct val="107000"/>
                        </a:lnSpc>
                        <a:spcAft>
                          <a:spcPts val="0"/>
                        </a:spcAft>
                      </a:pPr>
                      <a:endParaRPr lang="es-MX" sz="900">
                        <a:effectLst/>
                        <a:latin typeface="Calibri"/>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pPr algn="ctr">
                        <a:lnSpc>
                          <a:spcPct val="107000"/>
                        </a:lnSpc>
                        <a:spcAft>
                          <a:spcPts val="0"/>
                        </a:spcAft>
                      </a:pPr>
                      <a:endParaRPr lang="es-MX" sz="900" dirty="0">
                        <a:effectLst/>
                        <a:latin typeface="Calibri"/>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s-MX" sz="900" dirty="0" smtClean="0">
                        <a:effectLst/>
                        <a:latin typeface="+mn-lt"/>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rowSpan="11">
                  <a:txBody>
                    <a:bodyPr/>
                    <a:lstStyle/>
                    <a:p>
                      <a:pPr algn="ctr">
                        <a:lnSpc>
                          <a:spcPct val="107000"/>
                        </a:lnSpc>
                        <a:spcAft>
                          <a:spcPts val="0"/>
                        </a:spcAft>
                      </a:pPr>
                      <a:r>
                        <a:rPr lang="es-MX" sz="900" dirty="0" smtClean="0">
                          <a:effectLst/>
                          <a:latin typeface="Century Gothic" panose="020B0502020202020204" pitchFamily="34" charset="0"/>
                          <a:ea typeface="Calibri"/>
                          <a:cs typeface="Times New Roman"/>
                        </a:rPr>
                        <a:t>Consejo</a:t>
                      </a:r>
                      <a:r>
                        <a:rPr lang="es-MX" sz="900" baseline="0" dirty="0" smtClean="0">
                          <a:effectLst/>
                          <a:latin typeface="Century Gothic" panose="020B0502020202020204" pitchFamily="34" charset="0"/>
                          <a:ea typeface="Calibri"/>
                          <a:cs typeface="Times New Roman"/>
                        </a:rPr>
                        <a:t> técnico escolar</a:t>
                      </a:r>
                      <a:endParaRPr lang="es-MX" sz="900" dirty="0" smtClean="0">
                        <a:effectLst/>
                        <a:latin typeface="Century Gothic" panose="020B0502020202020204" pitchFamily="34" charset="0"/>
                        <a:ea typeface="Calibri"/>
                        <a:cs typeface="Times New Roman"/>
                      </a:endParaRPr>
                    </a:p>
                  </a:txBody>
                  <a:tcPr marL="65190" marR="6519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26136">
                <a:tc>
                  <a:txBody>
                    <a:bodyPr/>
                    <a:lstStyle/>
                    <a:p>
                      <a:pPr algn="ctr">
                        <a:lnSpc>
                          <a:spcPct val="107000"/>
                        </a:lnSpc>
                        <a:spcAft>
                          <a:spcPts val="0"/>
                        </a:spcAft>
                      </a:pPr>
                      <a:r>
                        <a:rPr lang="es-MX" sz="1000" dirty="0" smtClean="0">
                          <a:effectLst/>
                          <a:latin typeface="Century Gothic" panose="020B0502020202020204" pitchFamily="34" charset="0"/>
                          <a:ea typeface="Calibri"/>
                          <a:cs typeface="Times New Roman"/>
                        </a:rPr>
                        <a:t>8:00 a.m. –</a:t>
                      </a:r>
                    </a:p>
                    <a:p>
                      <a:pPr algn="ctr">
                        <a:lnSpc>
                          <a:spcPct val="107000"/>
                        </a:lnSpc>
                        <a:spcAft>
                          <a:spcPts val="0"/>
                        </a:spcAft>
                      </a:pPr>
                      <a:r>
                        <a:rPr lang="es-MX" sz="1000" dirty="0" smtClean="0">
                          <a:effectLst/>
                          <a:latin typeface="Century Gothic" panose="020B0502020202020204" pitchFamily="34" charset="0"/>
                          <a:ea typeface="Calibri"/>
                          <a:cs typeface="Times New Roman"/>
                        </a:rPr>
                        <a:t> 8:30 a.m.</a:t>
                      </a:r>
                      <a:endParaRPr lang="es-MX" sz="10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gridSpan="4">
                  <a:txBody>
                    <a:bodyPr/>
                    <a:lstStyle/>
                    <a:p>
                      <a:pPr algn="ctr">
                        <a:lnSpc>
                          <a:spcPct val="107000"/>
                        </a:lnSpc>
                        <a:spcAft>
                          <a:spcPts val="0"/>
                        </a:spcAft>
                      </a:pPr>
                      <a:r>
                        <a:rPr lang="es-MX" sz="900" dirty="0" smtClean="0">
                          <a:effectLst/>
                          <a:latin typeface="Century Gothic" panose="020B0502020202020204" pitchFamily="34" charset="0"/>
                          <a:ea typeface="Calibri"/>
                          <a:cs typeface="Times New Roman"/>
                        </a:rPr>
                        <a:t>Pase de lista</a:t>
                      </a:r>
                    </a:p>
                  </a:txBody>
                  <a:tcPr marL="65190" marR="6519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s-MX" sz="900" dirty="0" smtClean="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pPr algn="ctr">
                        <a:lnSpc>
                          <a:spcPct val="107000"/>
                        </a:lnSpc>
                        <a:spcAft>
                          <a:spcPts val="0"/>
                        </a:spcAft>
                      </a:pP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s-MX" sz="900" dirty="0" smtClean="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vMerge="1">
                  <a:txBody>
                    <a:bodyPr/>
                    <a:lstStyle/>
                    <a:p>
                      <a:pPr algn="ctr">
                        <a:lnSpc>
                          <a:spcPct val="107000"/>
                        </a:lnSpc>
                        <a:spcAft>
                          <a:spcPts val="0"/>
                        </a:spcAft>
                      </a:pPr>
                      <a:endParaRPr lang="es-MX" sz="900" dirty="0" smtClean="0">
                        <a:effectLst/>
                        <a:latin typeface="Century Gothic" panose="020B0502020202020204" pitchFamily="34" charset="0"/>
                        <a:ea typeface="Calibri"/>
                        <a:cs typeface="Times New Roman"/>
                      </a:endParaRPr>
                    </a:p>
                  </a:txBody>
                  <a:tcPr marL="65190" marR="6519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336793">
                <a:tc>
                  <a:txBody>
                    <a:bodyPr/>
                    <a:lstStyle/>
                    <a:p>
                      <a:pPr algn="ctr">
                        <a:lnSpc>
                          <a:spcPct val="107000"/>
                        </a:lnSpc>
                        <a:spcAft>
                          <a:spcPts val="0"/>
                        </a:spcAft>
                      </a:pPr>
                      <a:r>
                        <a:rPr lang="es-MX" sz="1000" dirty="0" smtClean="0">
                          <a:effectLst/>
                          <a:latin typeface="Century Gothic" panose="020B0502020202020204" pitchFamily="34" charset="0"/>
                          <a:ea typeface="Calibri"/>
                          <a:cs typeface="Times New Roman"/>
                        </a:rPr>
                        <a:t>8:30 a.m. –</a:t>
                      </a:r>
                    </a:p>
                    <a:p>
                      <a:pPr algn="ctr">
                        <a:lnSpc>
                          <a:spcPct val="107000"/>
                        </a:lnSpc>
                        <a:spcAft>
                          <a:spcPts val="0"/>
                        </a:spcAft>
                      </a:pPr>
                      <a:r>
                        <a:rPr lang="es-MX" sz="1000" dirty="0" smtClean="0">
                          <a:effectLst/>
                          <a:latin typeface="Century Gothic" panose="020B0502020202020204" pitchFamily="34" charset="0"/>
                          <a:ea typeface="Calibri"/>
                          <a:cs typeface="Times New Roman"/>
                        </a:rPr>
                        <a:t> 9:00 a.m.</a:t>
                      </a:r>
                      <a:endParaRPr lang="es-MX" sz="10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MX" sz="900" dirty="0" smtClean="0">
                          <a:effectLst/>
                          <a:latin typeface="Century Gothic" panose="020B0502020202020204" pitchFamily="34" charset="0"/>
                          <a:ea typeface="Calibri"/>
                          <a:cs typeface="Times New Roman"/>
                        </a:rPr>
                        <a:t>Honores</a:t>
                      </a:r>
                      <a:r>
                        <a:rPr lang="es-MX" sz="900" baseline="0" dirty="0" smtClean="0">
                          <a:effectLst/>
                          <a:latin typeface="Century Gothic" panose="020B0502020202020204" pitchFamily="34" charset="0"/>
                          <a:ea typeface="Calibri"/>
                          <a:cs typeface="Times New Roman"/>
                        </a:rPr>
                        <a:t> a la bandera</a:t>
                      </a: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ctr">
                        <a:lnSpc>
                          <a:spcPct val="107000"/>
                        </a:lnSpc>
                        <a:spcAft>
                          <a:spcPts val="0"/>
                        </a:spcAft>
                      </a:pPr>
                      <a:r>
                        <a:rPr lang="es-MX" sz="900" dirty="0" smtClean="0">
                          <a:effectLst/>
                          <a:latin typeface="Century Gothic" panose="020B0502020202020204" pitchFamily="34" charset="0"/>
                          <a:ea typeface="Calibri"/>
                          <a:cs typeface="Times New Roman"/>
                        </a:rPr>
                        <a:t>Educación física</a:t>
                      </a: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s-MX" sz="900" dirty="0" smtClean="0">
                          <a:effectLst/>
                          <a:latin typeface="Century Gothic" panose="020B0502020202020204" pitchFamily="34" charset="0"/>
                          <a:ea typeface="Calibri"/>
                          <a:cs typeface="Times New Roman"/>
                        </a:rPr>
                        <a:t>Trabajo del bombero</a:t>
                      </a: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row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MX" sz="900" dirty="0" smtClean="0">
                          <a:effectLst/>
                          <a:latin typeface="Century Gothic" panose="020B0502020202020204" pitchFamily="34" charset="0"/>
                          <a:ea typeface="Calibri"/>
                          <a:cs typeface="Times New Roman"/>
                        </a:rPr>
                        <a:t>Educación</a:t>
                      </a:r>
                      <a:r>
                        <a:rPr lang="es-MX" sz="900" baseline="0" dirty="0" smtClean="0">
                          <a:effectLst/>
                          <a:latin typeface="Century Gothic" panose="020B0502020202020204" pitchFamily="34" charset="0"/>
                          <a:ea typeface="Calibri"/>
                          <a:cs typeface="Times New Roman"/>
                        </a:rPr>
                        <a:t> física</a:t>
                      </a:r>
                      <a:endParaRPr lang="es-MX" sz="900" dirty="0" smtClean="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vMerge="1">
                  <a:txBody>
                    <a:bodyPr/>
                    <a:lstStyle/>
                    <a:p>
                      <a:pPr algn="ctr">
                        <a:lnSpc>
                          <a:spcPct val="107000"/>
                        </a:lnSpc>
                        <a:spcAft>
                          <a:spcPts val="0"/>
                        </a:spcAft>
                      </a:pP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r>
              <a:tr h="360040">
                <a:tc>
                  <a:txBody>
                    <a:bodyPr/>
                    <a:lstStyle/>
                    <a:p>
                      <a:pPr algn="ctr">
                        <a:lnSpc>
                          <a:spcPct val="107000"/>
                        </a:lnSpc>
                        <a:spcAft>
                          <a:spcPts val="0"/>
                        </a:spcAft>
                      </a:pPr>
                      <a:r>
                        <a:rPr lang="es-MX" sz="1000" dirty="0" smtClean="0">
                          <a:effectLst/>
                          <a:latin typeface="Century Gothic" panose="020B0502020202020204" pitchFamily="34" charset="0"/>
                          <a:ea typeface="Calibri"/>
                          <a:cs typeface="Times New Roman"/>
                        </a:rPr>
                        <a:t>9:00 a.m. -  9:30 a.m.</a:t>
                      </a:r>
                      <a:endParaRPr lang="es-MX" sz="10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effectLst/>
                          <a:latin typeface="Century Gothic" panose="020B0502020202020204" pitchFamily="34" charset="0"/>
                          <a:ea typeface="Calibri"/>
                          <a:cs typeface="Times New Roman"/>
                        </a:rPr>
                        <a:t>Trabajo del policía</a:t>
                      </a: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vMerge="1">
                  <a:txBody>
                    <a:bodyPr/>
                    <a:lstStyle/>
                    <a:p>
                      <a:pPr algn="ctr"/>
                      <a:endParaRPr lang="es-MX" dirty="0">
                        <a:latin typeface="Century Gothic" panose="020B0502020202020204" pitchFamily="34" charset="0"/>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r>
                        <a:rPr lang="es-MX" sz="900" dirty="0" smtClean="0">
                          <a:latin typeface="Century Gothic" panose="020B0502020202020204" pitchFamily="34" charset="0"/>
                        </a:rPr>
                        <a:t>Clasificando herramientas</a:t>
                      </a:r>
                      <a:endParaRPr lang="es-MX" sz="900" dirty="0">
                        <a:latin typeface="Century Gothic" panose="020B0502020202020204" pitchFamily="34" charset="0"/>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pPr algn="ctr"/>
                      <a:endParaRPr lang="es-MX" dirty="0">
                        <a:latin typeface="Century Gothic" panose="020B0502020202020204" pitchFamily="34" charset="0"/>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vMerge="1">
                  <a:txBody>
                    <a:bodyPr/>
                    <a:lstStyle/>
                    <a:p>
                      <a:pPr algn="ctr"/>
                      <a:endParaRPr lang="es-MX" dirty="0">
                        <a:latin typeface="Century Gothic" panose="020B0502020202020204" pitchFamily="34" charset="0"/>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r>
              <a:tr h="360040">
                <a:tc>
                  <a:txBody>
                    <a:bodyPr/>
                    <a:lstStyle/>
                    <a:p>
                      <a:pPr algn="ctr">
                        <a:lnSpc>
                          <a:spcPct val="107000"/>
                        </a:lnSpc>
                        <a:spcAft>
                          <a:spcPts val="0"/>
                        </a:spcAft>
                      </a:pPr>
                      <a:r>
                        <a:rPr lang="es-MX" sz="1000" dirty="0" smtClean="0">
                          <a:effectLst/>
                          <a:latin typeface="Century Gothic" panose="020B0502020202020204" pitchFamily="34" charset="0"/>
                          <a:ea typeface="Calibri"/>
                          <a:cs typeface="Times New Roman"/>
                        </a:rPr>
                        <a:t>9:30 a.m. –</a:t>
                      </a:r>
                    </a:p>
                    <a:p>
                      <a:pPr algn="ctr">
                        <a:lnSpc>
                          <a:spcPct val="107000"/>
                        </a:lnSpc>
                        <a:spcAft>
                          <a:spcPts val="0"/>
                        </a:spcAft>
                      </a:pPr>
                      <a:r>
                        <a:rPr lang="es-MX" sz="1000" dirty="0" smtClean="0">
                          <a:effectLst/>
                          <a:latin typeface="Century Gothic" panose="020B0502020202020204" pitchFamily="34" charset="0"/>
                          <a:ea typeface="Calibri"/>
                          <a:cs typeface="Times New Roman"/>
                        </a:rPr>
                        <a:t>10:00 a.m.</a:t>
                      </a:r>
                      <a:endParaRPr lang="es-MX" sz="10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r>
                        <a:rPr lang="es-MX" sz="900" dirty="0" smtClean="0">
                          <a:latin typeface="Century Gothic" panose="020B0502020202020204" pitchFamily="34" charset="0"/>
                        </a:rPr>
                        <a:t>Juguemos a ser policías </a:t>
                      </a:r>
                      <a:endParaRPr lang="es-MX" sz="900" dirty="0">
                        <a:latin typeface="Century Gothic" panose="020B0502020202020204" pitchFamily="34" charset="0"/>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dirty="0" smtClean="0">
                          <a:latin typeface="Century Gothic" panose="020B0502020202020204" pitchFamily="34" charset="0"/>
                        </a:rPr>
                        <a:t>Trabajo del maestro</a:t>
                      </a: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r>
                        <a:rPr lang="es-MX" sz="900" dirty="0" smtClean="0">
                          <a:latin typeface="Century Gothic" panose="020B0502020202020204" pitchFamily="34" charset="0"/>
                        </a:rPr>
                        <a:t>Encuentra su trabajo</a:t>
                      </a:r>
                      <a:endParaRPr lang="es-MX" sz="900" dirty="0">
                        <a:latin typeface="Century Gothic" panose="020B0502020202020204" pitchFamily="34" charset="0"/>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r>
                        <a:rPr lang="es-MX" sz="900" dirty="0" smtClean="0">
                          <a:latin typeface="Century Gothic" panose="020B0502020202020204" pitchFamily="34" charset="0"/>
                        </a:rPr>
                        <a:t>¿Qué</a:t>
                      </a:r>
                      <a:r>
                        <a:rPr lang="es-MX" sz="900" baseline="0" dirty="0" smtClean="0">
                          <a:latin typeface="Century Gothic" panose="020B0502020202020204" pitchFamily="34" charset="0"/>
                        </a:rPr>
                        <a:t> quiero ser de grande?</a:t>
                      </a:r>
                      <a:endParaRPr lang="es-MX" sz="900" dirty="0">
                        <a:latin typeface="Century Gothic" panose="020B0502020202020204" pitchFamily="34" charset="0"/>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vMerge="1">
                  <a:txBody>
                    <a:bodyPr/>
                    <a:lstStyle/>
                    <a:p>
                      <a:pPr algn="ctr"/>
                      <a:endParaRPr lang="es-MX" dirty="0">
                        <a:latin typeface="Century Gothic" panose="020B0502020202020204" pitchFamily="34" charset="0"/>
                      </a:endParaRPr>
                    </a:p>
                  </a:txBody>
                  <a:tcPr marL="65190" marR="6519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r>
              <a:tr h="382697">
                <a:tc>
                  <a:txBody>
                    <a:bodyPr/>
                    <a:lstStyle/>
                    <a:p>
                      <a:pPr algn="ctr">
                        <a:lnSpc>
                          <a:spcPct val="107000"/>
                        </a:lnSpc>
                        <a:spcAft>
                          <a:spcPts val="0"/>
                        </a:spcAft>
                      </a:pPr>
                      <a:r>
                        <a:rPr lang="es-MX" sz="1000" dirty="0" smtClean="0">
                          <a:effectLst/>
                          <a:latin typeface="Century Gothic" panose="020B0502020202020204" pitchFamily="34" charset="0"/>
                          <a:ea typeface="Calibri"/>
                          <a:cs typeface="Times New Roman"/>
                        </a:rPr>
                        <a:t>10:00 a.m. – 10:25 a.m. </a:t>
                      </a:r>
                      <a:endParaRPr lang="es-MX" sz="10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gridSpan="4">
                  <a:txBody>
                    <a:bodyPr/>
                    <a:lstStyle/>
                    <a:p>
                      <a:pPr algn="ctr">
                        <a:lnSpc>
                          <a:spcPct val="107000"/>
                        </a:lnSpc>
                        <a:spcAft>
                          <a:spcPts val="0"/>
                        </a:spcAft>
                      </a:pPr>
                      <a:r>
                        <a:rPr lang="es-MX" sz="900" dirty="0" smtClean="0">
                          <a:effectLst/>
                          <a:latin typeface="Century Gothic" panose="020B0502020202020204" pitchFamily="34" charset="0"/>
                          <a:ea typeface="Calibri"/>
                          <a:cs typeface="Times New Roman"/>
                        </a:rPr>
                        <a:t>Lavado</a:t>
                      </a:r>
                      <a:r>
                        <a:rPr lang="es-MX" sz="900" baseline="0" dirty="0" smtClean="0">
                          <a:effectLst/>
                          <a:latin typeface="Century Gothic" panose="020B0502020202020204" pitchFamily="34" charset="0"/>
                          <a:ea typeface="Calibri"/>
                          <a:cs typeface="Times New Roman"/>
                        </a:rPr>
                        <a:t> de manos y almuerzo</a:t>
                      </a: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a:lnSpc>
                          <a:spcPct val="107000"/>
                        </a:lnSpc>
                        <a:spcAft>
                          <a:spcPts val="0"/>
                        </a:spcAft>
                      </a:pP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7000"/>
                        </a:lnSpc>
                        <a:spcAft>
                          <a:spcPts val="0"/>
                        </a:spcAft>
                      </a:pP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7000"/>
                        </a:lnSpc>
                        <a:spcAft>
                          <a:spcPts val="0"/>
                        </a:spcAft>
                      </a:pP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gn="ctr">
                        <a:lnSpc>
                          <a:spcPct val="107000"/>
                        </a:lnSpc>
                        <a:spcAft>
                          <a:spcPts val="0"/>
                        </a:spcAft>
                      </a:pP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18675">
                <a:tc>
                  <a:txBody>
                    <a:bodyPr/>
                    <a:lstStyle/>
                    <a:p>
                      <a:pPr algn="ctr">
                        <a:lnSpc>
                          <a:spcPct val="107000"/>
                        </a:lnSpc>
                        <a:spcAft>
                          <a:spcPts val="0"/>
                        </a:spcAft>
                      </a:pPr>
                      <a:r>
                        <a:rPr lang="es-MX" sz="1000" dirty="0" smtClean="0">
                          <a:effectLst/>
                          <a:latin typeface="Century Gothic" panose="020B0502020202020204" pitchFamily="34" charset="0"/>
                          <a:ea typeface="Calibri"/>
                          <a:cs typeface="Times New Roman"/>
                        </a:rPr>
                        <a:t>10:25 a.m. – 10:</a:t>
                      </a:r>
                      <a:r>
                        <a:rPr lang="es-MX" sz="1000" baseline="0" dirty="0" smtClean="0">
                          <a:effectLst/>
                          <a:latin typeface="Century Gothic" panose="020B0502020202020204" pitchFamily="34" charset="0"/>
                          <a:ea typeface="Calibri"/>
                          <a:cs typeface="Times New Roman"/>
                        </a:rPr>
                        <a:t>50 a.m.</a:t>
                      </a:r>
                      <a:endParaRPr lang="es-MX" sz="10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gridSpan="4">
                  <a:txBody>
                    <a:bodyPr/>
                    <a:lstStyle/>
                    <a:p>
                      <a:pPr algn="ctr">
                        <a:lnSpc>
                          <a:spcPct val="107000"/>
                        </a:lnSpc>
                        <a:spcAft>
                          <a:spcPts val="0"/>
                        </a:spcAft>
                      </a:pPr>
                      <a:r>
                        <a:rPr lang="es-MX" sz="900" b="1" dirty="0" smtClean="0">
                          <a:effectLst/>
                          <a:latin typeface="Century Gothic" panose="020B0502020202020204" pitchFamily="34" charset="0"/>
                          <a:ea typeface="Calibri"/>
                          <a:cs typeface="Times New Roman"/>
                        </a:rPr>
                        <a:t>R</a:t>
                      </a:r>
                      <a:r>
                        <a:rPr lang="es-MX" sz="900" b="1" baseline="0" dirty="0" smtClean="0">
                          <a:effectLst/>
                          <a:latin typeface="Century Gothic" panose="020B0502020202020204" pitchFamily="34" charset="0"/>
                          <a:ea typeface="Calibri"/>
                          <a:cs typeface="Times New Roman"/>
                        </a:rPr>
                        <a:t>        E       C       R       E       O </a:t>
                      </a:r>
                      <a:endParaRPr lang="es-MX" sz="900" b="1"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ctr">
                        <a:lnSpc>
                          <a:spcPct val="107000"/>
                        </a:lnSpc>
                        <a:spcAft>
                          <a:spcPts val="0"/>
                        </a:spcAft>
                      </a:pP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7000"/>
                        </a:lnSpc>
                        <a:spcAft>
                          <a:spcPts val="0"/>
                        </a:spcAft>
                      </a:pP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7000"/>
                        </a:lnSpc>
                        <a:spcAft>
                          <a:spcPts val="0"/>
                        </a:spcAft>
                      </a:pP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gn="ctr">
                        <a:lnSpc>
                          <a:spcPct val="107000"/>
                        </a:lnSpc>
                        <a:spcAft>
                          <a:spcPts val="0"/>
                        </a:spcAft>
                      </a:pPr>
                      <a:endParaRPr lang="es-MX" sz="900" b="1" dirty="0">
                        <a:effectLst/>
                        <a:latin typeface="Century Gothic" panose="020B0502020202020204" pitchFamily="34" charset="0"/>
                        <a:ea typeface="Calibri"/>
                        <a:cs typeface="Times New Roman"/>
                      </a:endParaRPr>
                    </a:p>
                  </a:txBody>
                  <a:tcPr marL="65190" marR="6519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382697">
                <a:tc>
                  <a:txBody>
                    <a:bodyPr/>
                    <a:lstStyle/>
                    <a:p>
                      <a:pPr algn="ctr">
                        <a:lnSpc>
                          <a:spcPct val="107000"/>
                        </a:lnSpc>
                        <a:spcAft>
                          <a:spcPts val="0"/>
                        </a:spcAft>
                      </a:pPr>
                      <a:r>
                        <a:rPr lang="es-MX" sz="1000" dirty="0" smtClean="0">
                          <a:effectLst/>
                          <a:latin typeface="Century Gothic" panose="020B0502020202020204" pitchFamily="34" charset="0"/>
                          <a:ea typeface="Calibri"/>
                          <a:cs typeface="Times New Roman"/>
                        </a:rPr>
                        <a:t>10:50 a.m. – 11:00 a.m.</a:t>
                      </a:r>
                      <a:endParaRPr lang="es-MX" sz="10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gridSpan="4">
                  <a:txBody>
                    <a:bodyPr/>
                    <a:lstStyle/>
                    <a:p>
                      <a:pPr algn="ctr">
                        <a:lnSpc>
                          <a:spcPct val="107000"/>
                        </a:lnSpc>
                        <a:spcAft>
                          <a:spcPts val="0"/>
                        </a:spcAft>
                      </a:pPr>
                      <a:r>
                        <a:rPr lang="es-MX" sz="900" dirty="0" smtClean="0">
                          <a:effectLst/>
                          <a:latin typeface="Century Gothic" panose="020B0502020202020204" pitchFamily="34" charset="0"/>
                          <a:ea typeface="Calibri"/>
                          <a:cs typeface="Times New Roman"/>
                        </a:rPr>
                        <a:t>Hidratación y baño</a:t>
                      </a: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a:lnSpc>
                          <a:spcPct val="107000"/>
                        </a:lnSpc>
                        <a:spcAft>
                          <a:spcPts val="0"/>
                        </a:spcAft>
                      </a:pP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7000"/>
                        </a:lnSpc>
                        <a:spcAft>
                          <a:spcPts val="0"/>
                        </a:spcAft>
                      </a:pP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7000"/>
                        </a:lnSpc>
                        <a:spcAft>
                          <a:spcPts val="0"/>
                        </a:spcAft>
                      </a:pP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gn="ctr">
                        <a:lnSpc>
                          <a:spcPct val="107000"/>
                        </a:lnSpc>
                        <a:spcAft>
                          <a:spcPts val="0"/>
                        </a:spcAft>
                      </a:pP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382697">
                <a:tc>
                  <a:txBody>
                    <a:bodyPr/>
                    <a:lstStyle/>
                    <a:p>
                      <a:pPr algn="ctr">
                        <a:lnSpc>
                          <a:spcPct val="107000"/>
                        </a:lnSpc>
                        <a:spcAft>
                          <a:spcPts val="0"/>
                        </a:spcAft>
                      </a:pPr>
                      <a:r>
                        <a:rPr lang="es-MX" sz="1000" dirty="0" smtClean="0">
                          <a:effectLst/>
                          <a:latin typeface="Century Gothic" panose="020B0502020202020204" pitchFamily="34" charset="0"/>
                          <a:ea typeface="Calibri"/>
                          <a:cs typeface="Times New Roman"/>
                        </a:rPr>
                        <a:t>11:00 a.m.</a:t>
                      </a:r>
                      <a:r>
                        <a:rPr lang="es-MX" sz="1000" baseline="0" dirty="0" smtClean="0">
                          <a:effectLst/>
                          <a:latin typeface="Century Gothic" panose="020B0502020202020204" pitchFamily="34" charset="0"/>
                          <a:ea typeface="Calibri"/>
                          <a:cs typeface="Times New Roman"/>
                        </a:rPr>
                        <a:t> –</a:t>
                      </a:r>
                    </a:p>
                    <a:p>
                      <a:pPr algn="ctr">
                        <a:lnSpc>
                          <a:spcPct val="107000"/>
                        </a:lnSpc>
                        <a:spcAft>
                          <a:spcPts val="0"/>
                        </a:spcAft>
                      </a:pPr>
                      <a:r>
                        <a:rPr lang="es-MX" sz="1000" baseline="0" dirty="0" smtClean="0">
                          <a:effectLst/>
                          <a:latin typeface="Century Gothic" panose="020B0502020202020204" pitchFamily="34" charset="0"/>
                          <a:ea typeface="Calibri"/>
                          <a:cs typeface="Times New Roman"/>
                        </a:rPr>
                        <a:t>11:20 a.m.</a:t>
                      </a:r>
                      <a:endParaRPr lang="es-MX" sz="10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rowSpan="2">
                  <a:txBody>
                    <a:bodyPr/>
                    <a:lstStyle/>
                    <a:p>
                      <a:pPr algn="ctr">
                        <a:lnSpc>
                          <a:spcPct val="107000"/>
                        </a:lnSpc>
                        <a:spcAft>
                          <a:spcPts val="0"/>
                        </a:spcAft>
                      </a:pPr>
                      <a:r>
                        <a:rPr lang="es-MX" sz="900" dirty="0" smtClean="0">
                          <a:effectLst/>
                          <a:latin typeface="Century Gothic" panose="020B0502020202020204" pitchFamily="34" charset="0"/>
                          <a:ea typeface="Calibri"/>
                          <a:cs typeface="Times New Roman"/>
                        </a:rPr>
                        <a:t>Circuito</a:t>
                      </a:r>
                      <a:r>
                        <a:rPr lang="es-MX" sz="900" baseline="0" dirty="0" smtClean="0">
                          <a:effectLst/>
                          <a:latin typeface="Century Gothic" panose="020B0502020202020204" pitchFamily="34" charset="0"/>
                          <a:ea typeface="Calibri"/>
                          <a:cs typeface="Times New Roman"/>
                        </a:rPr>
                        <a:t> motor</a:t>
                      </a: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MX" sz="900" dirty="0" smtClean="0">
                          <a:latin typeface="Century Gothic" panose="020B0502020202020204" pitchFamily="34" charset="0"/>
                        </a:rPr>
                        <a:t>¿Cuántos</a:t>
                      </a:r>
                      <a:r>
                        <a:rPr lang="es-MX" sz="900" baseline="0" dirty="0" smtClean="0">
                          <a:latin typeface="Century Gothic" panose="020B0502020202020204" pitchFamily="34" charset="0"/>
                        </a:rPr>
                        <a:t> alumnos tengo?</a:t>
                      </a:r>
                      <a:endParaRPr lang="es-MX" sz="900" dirty="0" smtClean="0">
                        <a:latin typeface="Century Gothic" panose="020B0502020202020204" pitchFamily="34" charset="0"/>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a:txBody>
                    <a:bodyPr/>
                    <a:lstStyle/>
                    <a:p>
                      <a:pPr algn="ctr">
                        <a:lnSpc>
                          <a:spcPct val="107000"/>
                        </a:lnSpc>
                        <a:spcAft>
                          <a:spcPts val="0"/>
                        </a:spcAft>
                      </a:pPr>
                      <a:r>
                        <a:rPr lang="es-MX" sz="900" dirty="0" smtClean="0">
                          <a:effectLst/>
                          <a:latin typeface="Century Gothic" panose="020B0502020202020204" pitchFamily="34" charset="0"/>
                          <a:ea typeface="Calibri"/>
                          <a:cs typeface="Times New Roman"/>
                        </a:rPr>
                        <a:t>Cantos</a:t>
                      </a:r>
                      <a:r>
                        <a:rPr lang="es-MX" sz="900" baseline="0" dirty="0" smtClean="0">
                          <a:effectLst/>
                          <a:latin typeface="Century Gothic" panose="020B0502020202020204" pitchFamily="34" charset="0"/>
                          <a:ea typeface="Calibri"/>
                          <a:cs typeface="Times New Roman"/>
                        </a:rPr>
                        <a:t> y juegos</a:t>
                      </a: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s-MX" sz="900" dirty="0" smtClean="0">
                          <a:effectLst/>
                          <a:latin typeface="Century Gothic" panose="020B0502020202020204" pitchFamily="34" charset="0"/>
                          <a:ea typeface="Calibri"/>
                          <a:cs typeface="Times New Roman"/>
                        </a:rPr>
                        <a:t>¿Quién</a:t>
                      </a:r>
                      <a:r>
                        <a:rPr lang="es-MX" sz="900" baseline="0" dirty="0" smtClean="0">
                          <a:effectLst/>
                          <a:latin typeface="Century Gothic" panose="020B0502020202020204" pitchFamily="34" charset="0"/>
                          <a:ea typeface="Calibri"/>
                          <a:cs typeface="Times New Roman"/>
                        </a:rPr>
                        <a:t> soy?</a:t>
                      </a: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vMerge="1">
                  <a:txBody>
                    <a:bodyPr/>
                    <a:lstStyle/>
                    <a:p>
                      <a:pPr algn="ctr">
                        <a:lnSpc>
                          <a:spcPct val="107000"/>
                        </a:lnSpc>
                        <a:spcAft>
                          <a:spcPts val="0"/>
                        </a:spcAft>
                      </a:pP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r>
              <a:tr h="382697">
                <a:tc>
                  <a:txBody>
                    <a:bodyPr/>
                    <a:lstStyle/>
                    <a:p>
                      <a:pPr algn="ctr">
                        <a:lnSpc>
                          <a:spcPct val="107000"/>
                        </a:lnSpc>
                        <a:spcAft>
                          <a:spcPts val="0"/>
                        </a:spcAft>
                      </a:pPr>
                      <a:r>
                        <a:rPr lang="es-MX" sz="1000" dirty="0" smtClean="0">
                          <a:effectLst/>
                          <a:latin typeface="Century Gothic" panose="020B0502020202020204" pitchFamily="34" charset="0"/>
                          <a:ea typeface="Calibri"/>
                          <a:cs typeface="Times New Roman"/>
                        </a:rPr>
                        <a:t>11:20 a.m. –</a:t>
                      </a:r>
                    </a:p>
                    <a:p>
                      <a:pPr algn="ctr">
                        <a:lnSpc>
                          <a:spcPct val="107000"/>
                        </a:lnSpc>
                        <a:spcAft>
                          <a:spcPts val="0"/>
                        </a:spcAft>
                      </a:pPr>
                      <a:r>
                        <a:rPr lang="es-MX" sz="1000" dirty="0" smtClean="0">
                          <a:effectLst/>
                          <a:latin typeface="Century Gothic" panose="020B0502020202020204" pitchFamily="34" charset="0"/>
                          <a:ea typeface="Calibri"/>
                          <a:cs typeface="Times New Roman"/>
                        </a:rPr>
                        <a:t>11:40 a.m.</a:t>
                      </a:r>
                      <a:endParaRPr lang="es-MX" sz="10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vMerge="1">
                  <a:txBody>
                    <a:bodyPr/>
                    <a:lstStyle/>
                    <a:p>
                      <a:pPr algn="ctr">
                        <a:lnSpc>
                          <a:spcPct val="107000"/>
                        </a:lnSpc>
                        <a:spcAft>
                          <a:spcPts val="0"/>
                        </a:spcAft>
                      </a:pP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s-MX" sz="900" dirty="0" smtClean="0">
                          <a:effectLst/>
                          <a:latin typeface="Century Gothic" panose="020B0502020202020204" pitchFamily="34" charset="0"/>
                          <a:ea typeface="Calibri"/>
                          <a:cs typeface="Times New Roman"/>
                        </a:rPr>
                        <a:t>¿Cuántos</a:t>
                      </a:r>
                      <a:r>
                        <a:rPr lang="es-MX" sz="900" baseline="0" dirty="0" smtClean="0">
                          <a:effectLst/>
                          <a:latin typeface="Century Gothic" panose="020B0502020202020204" pitchFamily="34" charset="0"/>
                          <a:ea typeface="Calibri"/>
                          <a:cs typeface="Times New Roman"/>
                        </a:rPr>
                        <a:t> fueron a trabajar?</a:t>
                      </a: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vMerge="1">
                  <a:txBody>
                    <a:bodyPr/>
                    <a:lstStyle/>
                    <a:p>
                      <a:pPr algn="ctr">
                        <a:lnSpc>
                          <a:spcPct val="107000"/>
                        </a:lnSpc>
                        <a:spcAft>
                          <a:spcPts val="0"/>
                        </a:spcAft>
                      </a:pP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07000"/>
                        </a:lnSpc>
                        <a:spcAft>
                          <a:spcPts val="0"/>
                        </a:spcAft>
                      </a:pPr>
                      <a:r>
                        <a:rPr lang="es-MX" sz="900" dirty="0" smtClean="0">
                          <a:effectLst/>
                          <a:latin typeface="Century Gothic" panose="020B0502020202020204" pitchFamily="34" charset="0"/>
                          <a:ea typeface="Calibri"/>
                          <a:cs typeface="Times New Roman"/>
                        </a:rPr>
                        <a:t>Características de</a:t>
                      </a:r>
                      <a:r>
                        <a:rPr lang="es-MX" sz="900" baseline="0" dirty="0" smtClean="0">
                          <a:effectLst/>
                          <a:latin typeface="Century Gothic" panose="020B0502020202020204" pitchFamily="34" charset="0"/>
                          <a:ea typeface="Calibri"/>
                          <a:cs typeface="Times New Roman"/>
                        </a:rPr>
                        <a:t> los trabajos</a:t>
                      </a: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vMerge="1">
                  <a:txBody>
                    <a:bodyPr/>
                    <a:lstStyle/>
                    <a:p>
                      <a:pPr algn="ctr">
                        <a:lnSpc>
                          <a:spcPct val="107000"/>
                        </a:lnSpc>
                        <a:spcAft>
                          <a:spcPts val="0"/>
                        </a:spcAft>
                      </a:pP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r>
              <a:tr h="457516">
                <a:tc>
                  <a:txBody>
                    <a:bodyPr/>
                    <a:lstStyle/>
                    <a:p>
                      <a:pPr algn="ctr">
                        <a:lnSpc>
                          <a:spcPct val="107000"/>
                        </a:lnSpc>
                        <a:spcAft>
                          <a:spcPts val="0"/>
                        </a:spcAft>
                      </a:pPr>
                      <a:r>
                        <a:rPr lang="es-MX" sz="1000" dirty="0" smtClean="0">
                          <a:effectLst/>
                          <a:latin typeface="Century Gothic" panose="020B0502020202020204" pitchFamily="34" charset="0"/>
                          <a:ea typeface="Calibri"/>
                          <a:cs typeface="Times New Roman"/>
                        </a:rPr>
                        <a:t>11:40 a.m. –</a:t>
                      </a:r>
                    </a:p>
                    <a:p>
                      <a:pPr algn="ctr">
                        <a:lnSpc>
                          <a:spcPct val="107000"/>
                        </a:lnSpc>
                        <a:spcAft>
                          <a:spcPts val="0"/>
                        </a:spcAft>
                      </a:pPr>
                      <a:r>
                        <a:rPr lang="es-MX" sz="1000" dirty="0" smtClean="0">
                          <a:effectLst/>
                          <a:latin typeface="Century Gothic" panose="020B0502020202020204" pitchFamily="34" charset="0"/>
                          <a:ea typeface="Calibri"/>
                          <a:cs typeface="Times New Roman"/>
                        </a:rPr>
                        <a:t>11:45</a:t>
                      </a:r>
                      <a:r>
                        <a:rPr lang="es-MX" sz="1000" baseline="0" dirty="0" smtClean="0">
                          <a:effectLst/>
                          <a:latin typeface="Century Gothic" panose="020B0502020202020204" pitchFamily="34" charset="0"/>
                          <a:ea typeface="Calibri"/>
                          <a:cs typeface="Times New Roman"/>
                        </a:rPr>
                        <a:t> a.m.</a:t>
                      </a:r>
                      <a:endParaRPr lang="es-MX" sz="1000" dirty="0" smtClean="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s-MX" sz="900" dirty="0" smtClean="0">
                          <a:effectLst/>
                          <a:latin typeface="Century Gothic" panose="020B0502020202020204" pitchFamily="34" charset="0"/>
                          <a:ea typeface="Calibri"/>
                          <a:cs typeface="Times New Roman"/>
                        </a:rPr>
                        <a:t>Mi día</a:t>
                      </a: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s-MX" sz="900" dirty="0" smtClean="0">
                          <a:effectLst/>
                          <a:latin typeface="Century Gothic" panose="020B0502020202020204" pitchFamily="34" charset="0"/>
                          <a:ea typeface="Calibri"/>
                          <a:cs typeface="Times New Roman"/>
                        </a:rPr>
                        <a:t>Mi día</a:t>
                      </a: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s-MX" sz="900" dirty="0" smtClean="0">
                          <a:effectLst/>
                          <a:latin typeface="Century Gothic" panose="020B0502020202020204" pitchFamily="34" charset="0"/>
                          <a:ea typeface="Calibri"/>
                          <a:cs typeface="Times New Roman"/>
                        </a:rPr>
                        <a:t>Mi</a:t>
                      </a:r>
                      <a:r>
                        <a:rPr lang="es-MX" sz="900" baseline="0" dirty="0" smtClean="0">
                          <a:effectLst/>
                          <a:latin typeface="Century Gothic" panose="020B0502020202020204" pitchFamily="34" charset="0"/>
                          <a:ea typeface="Calibri"/>
                          <a:cs typeface="Times New Roman"/>
                        </a:rPr>
                        <a:t> día</a:t>
                      </a: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s-MX" sz="900" dirty="0" smtClean="0">
                          <a:effectLst/>
                          <a:latin typeface="Century Gothic" panose="020B0502020202020204" pitchFamily="34" charset="0"/>
                          <a:ea typeface="Calibri"/>
                          <a:cs typeface="Times New Roman"/>
                        </a:rPr>
                        <a:t>Mi día</a:t>
                      </a:r>
                      <a:endParaRPr lang="es-MX" sz="900" dirty="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vMerge="1">
                  <a:txBody>
                    <a:bodyPr/>
                    <a:lstStyle/>
                    <a:p>
                      <a:pPr algn="ctr">
                        <a:lnSpc>
                          <a:spcPct val="107000"/>
                        </a:lnSpc>
                        <a:spcAft>
                          <a:spcPts val="0"/>
                        </a:spcAft>
                      </a:pPr>
                      <a:endParaRPr lang="es-MX" sz="900" dirty="0" smtClean="0">
                        <a:effectLst/>
                        <a:latin typeface="Century Gothic" panose="020B0502020202020204" pitchFamily="34" charset="0"/>
                        <a:ea typeface="Calibri"/>
                        <a:cs typeface="Times New Roman"/>
                      </a:endParaRPr>
                    </a:p>
                  </a:txBody>
                  <a:tcPr marL="65190" marR="65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solidFill>
                <a:prstClr val="black"/>
              </a:solidFill>
            </a:endParaRPr>
          </a:p>
        </p:txBody>
      </p:sp>
      <p:sp>
        <p:nvSpPr>
          <p:cNvPr id="7" name="Rectangle 6"/>
          <p:cNvSpPr>
            <a:spLocks noChangeArrowheads="1"/>
          </p:cNvSpPr>
          <p:nvPr/>
        </p:nvSpPr>
        <p:spPr bwMode="auto">
          <a:xfrm>
            <a:off x="3347864" y="503039"/>
            <a:ext cx="522007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fontAlgn="base">
              <a:spcBef>
                <a:spcPct val="0"/>
              </a:spcBef>
              <a:spcAft>
                <a:spcPct val="0"/>
              </a:spcAft>
            </a:pPr>
            <a:r>
              <a:rPr lang="es-MX" altLang="es-MX" b="1" dirty="0" smtClean="0">
                <a:solidFill>
                  <a:prstClr val="black"/>
                </a:solidFill>
                <a:latin typeface="Century Gothic" pitchFamily="34" charset="0"/>
                <a:ea typeface="Calibri" pitchFamily="34" charset="0"/>
                <a:cs typeface="Times New Roman" pitchFamily="18" charset="0"/>
              </a:rPr>
              <a:t>CRONOGRAMA SEMANAL</a:t>
            </a:r>
            <a:endParaRPr lang="es-MX" altLang="es-MX" sz="800" dirty="0" smtClean="0">
              <a:solidFill>
                <a:prstClr val="black"/>
              </a:solidFill>
              <a:latin typeface="Arial" pitchFamily="34" charset="0"/>
              <a:cs typeface="Arial" pitchFamily="34" charset="0"/>
            </a:endParaRPr>
          </a:p>
          <a:p>
            <a:pPr algn="r" eaLnBrk="0" fontAlgn="base" hangingPunct="0">
              <a:spcBef>
                <a:spcPct val="0"/>
              </a:spcBef>
              <a:spcAft>
                <a:spcPct val="0"/>
              </a:spcAft>
            </a:pPr>
            <a:r>
              <a:rPr lang="es-MX" altLang="es-MX" sz="1200" dirty="0" smtClean="0">
                <a:solidFill>
                  <a:prstClr val="black"/>
                </a:solidFill>
                <a:latin typeface="Century Gothic" pitchFamily="34" charset="0"/>
                <a:ea typeface="Calibri" pitchFamily="34" charset="0"/>
                <a:cs typeface="Times New Roman" pitchFamily="18" charset="0"/>
              </a:rPr>
              <a:t>Jard</a:t>
            </a:r>
            <a:r>
              <a:rPr lang="es-MX" altLang="es-MX" sz="1200" dirty="0" smtClean="0">
                <a:solidFill>
                  <a:prstClr val="black"/>
                </a:solidFill>
                <a:ea typeface="Calibri" pitchFamily="34" charset="0"/>
                <a:cs typeface="Times New Roman" pitchFamily="18" charset="0"/>
              </a:rPr>
              <a:t>í</a:t>
            </a:r>
            <a:r>
              <a:rPr lang="es-MX" altLang="es-MX" sz="1200" dirty="0" smtClean="0">
                <a:solidFill>
                  <a:prstClr val="black"/>
                </a:solidFill>
                <a:latin typeface="Century Gothic" pitchFamily="34" charset="0"/>
                <a:ea typeface="Calibri" pitchFamily="34" charset="0"/>
                <a:cs typeface="Times New Roman" pitchFamily="18" charset="0"/>
              </a:rPr>
              <a:t>n de ni</a:t>
            </a:r>
            <a:r>
              <a:rPr lang="es-MX" altLang="es-MX" sz="1200" dirty="0" smtClean="0">
                <a:solidFill>
                  <a:prstClr val="black"/>
                </a:solidFill>
                <a:ea typeface="Calibri" pitchFamily="34" charset="0"/>
                <a:cs typeface="Times New Roman" pitchFamily="18" charset="0"/>
              </a:rPr>
              <a:t>ñ</a:t>
            </a:r>
            <a:r>
              <a:rPr lang="es-MX" altLang="es-MX" sz="1200" dirty="0" smtClean="0">
                <a:solidFill>
                  <a:prstClr val="black"/>
                </a:solidFill>
                <a:latin typeface="Century Gothic" pitchFamily="34" charset="0"/>
                <a:ea typeface="Calibri" pitchFamily="34" charset="0"/>
                <a:cs typeface="Times New Roman" pitchFamily="18" charset="0"/>
              </a:rPr>
              <a:t>os Ildefonso </a:t>
            </a:r>
            <a:r>
              <a:rPr lang="es-MX" altLang="es-MX" sz="1200" dirty="0" err="1" smtClean="0">
                <a:solidFill>
                  <a:prstClr val="black"/>
                </a:solidFill>
                <a:latin typeface="Century Gothic" pitchFamily="34" charset="0"/>
                <a:ea typeface="Calibri" pitchFamily="34" charset="0"/>
                <a:cs typeface="Times New Roman" pitchFamily="18" charset="0"/>
              </a:rPr>
              <a:t>Villarello</a:t>
            </a:r>
            <a:r>
              <a:rPr lang="es-MX" altLang="es-MX" sz="1200" dirty="0" smtClean="0">
                <a:solidFill>
                  <a:prstClr val="black"/>
                </a:solidFill>
                <a:latin typeface="Century Gothic" pitchFamily="34" charset="0"/>
                <a:ea typeface="Calibri" pitchFamily="34" charset="0"/>
                <a:cs typeface="Times New Roman" pitchFamily="18" charset="0"/>
              </a:rPr>
              <a:t> </a:t>
            </a:r>
            <a:r>
              <a:rPr lang="es-MX" altLang="es-MX" sz="1200" dirty="0" err="1" smtClean="0">
                <a:solidFill>
                  <a:prstClr val="black"/>
                </a:solidFill>
                <a:latin typeface="Century Gothic" pitchFamily="34" charset="0"/>
                <a:ea typeface="Calibri" pitchFamily="34" charset="0"/>
                <a:cs typeface="Times New Roman" pitchFamily="18" charset="0"/>
              </a:rPr>
              <a:t>Velez</a:t>
            </a:r>
            <a:endParaRPr lang="es-MX" altLang="es-MX" sz="800" dirty="0" smtClean="0">
              <a:solidFill>
                <a:prstClr val="black"/>
              </a:solidFill>
              <a:latin typeface="Arial" pitchFamily="34" charset="0"/>
              <a:cs typeface="Arial" pitchFamily="34" charset="0"/>
            </a:endParaRPr>
          </a:p>
          <a:p>
            <a:pPr algn="r" eaLnBrk="0" fontAlgn="base" hangingPunct="0">
              <a:spcBef>
                <a:spcPct val="0"/>
              </a:spcBef>
              <a:spcAft>
                <a:spcPct val="0"/>
              </a:spcAft>
            </a:pPr>
            <a:r>
              <a:rPr lang="es-MX" altLang="es-MX" sz="1200" dirty="0" smtClean="0">
                <a:solidFill>
                  <a:prstClr val="black"/>
                </a:solidFill>
                <a:latin typeface="Century Gothic" pitchFamily="34" charset="0"/>
                <a:ea typeface="Calibri" pitchFamily="34" charset="0"/>
                <a:cs typeface="Times New Roman" pitchFamily="18" charset="0"/>
              </a:rPr>
              <a:t>Jornada de pr</a:t>
            </a:r>
            <a:r>
              <a:rPr lang="es-MX" altLang="es-MX" sz="1200" dirty="0" smtClean="0">
                <a:solidFill>
                  <a:prstClr val="black"/>
                </a:solidFill>
                <a:ea typeface="Calibri" pitchFamily="34" charset="0"/>
                <a:cs typeface="Times New Roman" pitchFamily="18" charset="0"/>
              </a:rPr>
              <a:t>á</a:t>
            </a:r>
            <a:r>
              <a:rPr lang="es-MX" altLang="es-MX" sz="1200" dirty="0" smtClean="0">
                <a:solidFill>
                  <a:prstClr val="black"/>
                </a:solidFill>
                <a:latin typeface="Century Gothic" pitchFamily="34" charset="0"/>
                <a:ea typeface="Calibri" pitchFamily="34" charset="0"/>
                <a:cs typeface="Times New Roman" pitchFamily="18" charset="0"/>
              </a:rPr>
              <a:t>ctica del 27 al 31 de Mayo de 2019 </a:t>
            </a:r>
          </a:p>
          <a:p>
            <a:pPr algn="r" eaLnBrk="0" fontAlgn="base" hangingPunct="0">
              <a:spcBef>
                <a:spcPct val="0"/>
              </a:spcBef>
              <a:spcAft>
                <a:spcPct val="0"/>
              </a:spcAft>
            </a:pPr>
            <a:r>
              <a:rPr lang="es-MX" altLang="es-MX" sz="1200" dirty="0" smtClean="0">
                <a:solidFill>
                  <a:prstClr val="black"/>
                </a:solidFill>
                <a:latin typeface="Century Gothic" pitchFamily="34" charset="0"/>
                <a:ea typeface="Calibri" pitchFamily="34" charset="0"/>
                <a:cs typeface="Times New Roman" pitchFamily="18" charset="0"/>
              </a:rPr>
              <a:t>Maestra practicante: Andrea </a:t>
            </a:r>
            <a:r>
              <a:rPr lang="es-MX" altLang="es-MX" sz="1200" dirty="0" err="1" smtClean="0">
                <a:solidFill>
                  <a:prstClr val="black"/>
                </a:solidFill>
                <a:latin typeface="Century Gothic" pitchFamily="34" charset="0"/>
                <a:ea typeface="Calibri" pitchFamily="34" charset="0"/>
                <a:cs typeface="Times New Roman" pitchFamily="18" charset="0"/>
              </a:rPr>
              <a:t>Lidieth</a:t>
            </a:r>
            <a:r>
              <a:rPr lang="es-MX" altLang="es-MX" sz="1200" dirty="0" smtClean="0">
                <a:solidFill>
                  <a:prstClr val="black"/>
                </a:solidFill>
                <a:latin typeface="Century Gothic" pitchFamily="34" charset="0"/>
                <a:ea typeface="Calibri" pitchFamily="34" charset="0"/>
                <a:cs typeface="Times New Roman" pitchFamily="18" charset="0"/>
              </a:rPr>
              <a:t> Navarro Mart</a:t>
            </a:r>
            <a:r>
              <a:rPr lang="es-MX" altLang="es-MX" sz="1200" dirty="0" smtClean="0">
                <a:solidFill>
                  <a:prstClr val="black"/>
                </a:solidFill>
                <a:ea typeface="Calibri" pitchFamily="34" charset="0"/>
                <a:cs typeface="Times New Roman" pitchFamily="18" charset="0"/>
              </a:rPr>
              <a:t>í</a:t>
            </a:r>
            <a:r>
              <a:rPr lang="es-MX" altLang="es-MX" sz="1200" dirty="0" smtClean="0">
                <a:solidFill>
                  <a:prstClr val="black"/>
                </a:solidFill>
                <a:latin typeface="Century Gothic" pitchFamily="34" charset="0"/>
                <a:ea typeface="Calibri" pitchFamily="34" charset="0"/>
                <a:cs typeface="Times New Roman" pitchFamily="18" charset="0"/>
              </a:rPr>
              <a:t>nez</a:t>
            </a:r>
            <a:endParaRPr lang="es-MX" altLang="es-MX" dirty="0" smtClean="0">
              <a:solidFill>
                <a:prstClr val="black"/>
              </a:solidFill>
              <a:latin typeface="Arial" pitchFamily="34" charset="0"/>
              <a:cs typeface="Arial" pitchFamily="34" charset="0"/>
            </a:endParaRPr>
          </a:p>
        </p:txBody>
      </p:sp>
      <p:pic>
        <p:nvPicPr>
          <p:cNvPr id="5126" name="Picture 6" descr="Resultado de imagen para MELONHEAD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28600"/>
            <a:ext cx="3966588" cy="14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4948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792</Words>
  <Application>Microsoft Office PowerPoint</Application>
  <PresentationFormat>Presentación en pantalla (4:3)</PresentationFormat>
  <Paragraphs>118</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Presentación de PowerPoint</vt:lpstr>
      <vt:lpstr>Presentación de PowerPoint</vt:lpstr>
      <vt:lpstr>FUNDAMENTACIÓN TEÓRICA</vt:lpstr>
      <vt:lpstr>Presentación de PowerPoint</vt:lpstr>
      <vt:lpstr>Presentación de PowerPoint</vt:lpstr>
      <vt:lpstr>Presentación de PowerPoint</vt:lpstr>
      <vt:lpstr>Presentación de PowerPoint</vt:lpstr>
      <vt:lpstr>Presentación de PowerPoint</vt:lpstr>
    </vt:vector>
  </TitlesOfParts>
  <Company>Lobillo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Lobillo</dc:creator>
  <cp:lastModifiedBy>Lobillo</cp:lastModifiedBy>
  <cp:revision>12</cp:revision>
  <dcterms:created xsi:type="dcterms:W3CDTF">2019-05-06T21:57:44Z</dcterms:created>
  <dcterms:modified xsi:type="dcterms:W3CDTF">2019-05-14T02:44:00Z</dcterms:modified>
</cp:coreProperties>
</file>