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sldIdLst>
    <p:sldId id="262" r:id="rId4"/>
    <p:sldId id="257" r:id="rId5"/>
    <p:sldId id="260" r:id="rId6"/>
    <p:sldId id="263" r:id="rId7"/>
    <p:sldId id="267" r:id="rId8"/>
    <p:sldId id="264" r:id="rId9"/>
    <p:sldId id="265" r:id="rId10"/>
    <p:sldId id="270" r:id="rId11"/>
    <p:sldId id="271" r:id="rId12"/>
    <p:sldId id="269"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0" d="100"/>
          <a:sy n="70" d="100"/>
        </p:scale>
        <p:origin x="738"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84034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554847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2324500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367549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562304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364461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dirty="0">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911020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MX" dirty="0">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7715578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MX" dirty="0">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7860432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MX" dirty="0">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947790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dirty="0">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488402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14886879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dirty="0">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5282823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9097916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4224568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6535358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1390389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854031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dirty="0">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6586202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MX" dirty="0">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9336013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MX" dirty="0">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65747190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MX" dirty="0">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44300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9978250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dirty="0">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0436983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MX" dirty="0">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5946617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28904098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MX" dirty="0">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322514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216632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8" name="Marcador de pie de página 7"/>
          <p:cNvSpPr>
            <a:spLocks noGrp="1"/>
          </p:cNvSpPr>
          <p:nvPr>
            <p:ph type="ftr" sz="quarter" idx="11"/>
          </p:nvPr>
        </p:nvSpPr>
        <p:spPr/>
        <p:txBody>
          <a:bodyPr/>
          <a:lstStyle/>
          <a:p>
            <a:endParaRPr lang="es-MX" dirty="0"/>
          </a:p>
        </p:txBody>
      </p:sp>
      <p:sp>
        <p:nvSpPr>
          <p:cNvPr id="9" name="Marcador de número de diapositiva 8"/>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82429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4" name="Marcador de pie de página 3"/>
          <p:cNvSpPr>
            <a:spLocks noGrp="1"/>
          </p:cNvSpPr>
          <p:nvPr>
            <p:ph type="ftr" sz="quarter" idx="11"/>
          </p:nvPr>
        </p:nvSpPr>
        <p:spPr/>
        <p:txBody>
          <a:bodyPr/>
          <a:lstStyle/>
          <a:p>
            <a:endParaRPr lang="es-MX" dirty="0"/>
          </a:p>
        </p:txBody>
      </p:sp>
      <p:sp>
        <p:nvSpPr>
          <p:cNvPr id="5" name="Marcador de número de diapositiva 4"/>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1836630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3" name="Marcador de pie de página 2"/>
          <p:cNvSpPr>
            <a:spLocks noGrp="1"/>
          </p:cNvSpPr>
          <p:nvPr>
            <p:ph type="ftr" sz="quarter" idx="11"/>
          </p:nvPr>
        </p:nvSpPr>
        <p:spPr/>
        <p:txBody>
          <a:bodyPr/>
          <a:lstStyle/>
          <a:p>
            <a:endParaRPr lang="es-MX" dirty="0"/>
          </a:p>
        </p:txBody>
      </p:sp>
      <p:sp>
        <p:nvSpPr>
          <p:cNvPr id="4" name="Marcador de número de diapositiva 3"/>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2661355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447798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1543A94E-4FB6-4B1D-8658-F337BCC50F6A}" type="datetimeFigureOut">
              <a:rPr lang="es-MX" smtClean="0"/>
              <a:t>13/05/2019</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EF20B18F-4B99-4F2A-9E66-93FC9CE62F4A}" type="slidenum">
              <a:rPr lang="es-MX" smtClean="0"/>
              <a:t>‹Nº›</a:t>
            </a:fld>
            <a:endParaRPr lang="es-MX" dirty="0"/>
          </a:p>
        </p:txBody>
      </p:sp>
    </p:spTree>
    <p:extLst>
      <p:ext uri="{BB962C8B-B14F-4D97-AF65-F5344CB8AC3E}">
        <p14:creationId xmlns:p14="http://schemas.microsoft.com/office/powerpoint/2010/main" val="31638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3A94E-4FB6-4B1D-8658-F337BCC50F6A}" type="datetimeFigureOut">
              <a:rPr lang="es-MX" smtClean="0"/>
              <a:t>13/05/2019</a:t>
            </a:fld>
            <a:endParaRPr lang="es-MX"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20B18F-4B99-4F2A-9E66-93FC9CE62F4A}" type="slidenum">
              <a:rPr lang="es-MX" smtClean="0"/>
              <a:t>‹Nº›</a:t>
            </a:fld>
            <a:endParaRPr lang="es-MX" dirty="0"/>
          </a:p>
        </p:txBody>
      </p:sp>
    </p:spTree>
    <p:extLst>
      <p:ext uri="{BB962C8B-B14F-4D97-AF65-F5344CB8AC3E}">
        <p14:creationId xmlns:p14="http://schemas.microsoft.com/office/powerpoint/2010/main" val="2187422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solidFill>
                <a:prstClr val="black">
                  <a:tint val="75000"/>
                </a:prstClr>
              </a:solidFill>
            </a:endParaRP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24347779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DCB053-D6B8-4BFC-8345-DF39BFF0CA10}" type="datetimeFigureOut">
              <a:rPr lang="es-MX" smtClean="0">
                <a:solidFill>
                  <a:prstClr val="black">
                    <a:tint val="75000"/>
                  </a:prstClr>
                </a:solidFill>
              </a:rPr>
              <a:pPr/>
              <a:t>13/05/2019</a:t>
            </a:fld>
            <a:endParaRPr lang="es-MX" dirty="0">
              <a:solidFill>
                <a:prstClr val="black">
                  <a:tint val="75000"/>
                </a:prstClr>
              </a:solidFill>
            </a:endParaRP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solidFill>
                <a:prstClr val="black">
                  <a:tint val="75000"/>
                </a:prstClr>
              </a:solidFill>
            </a:endParaRP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206C88-BC63-4782-B848-94D6D4913069}" type="slidenum">
              <a:rPr lang="es-MX" smtClean="0">
                <a:solidFill>
                  <a:prstClr val="black">
                    <a:tint val="75000"/>
                  </a:prstClr>
                </a:solidFill>
              </a:rPr>
              <a:pPr/>
              <a:t>‹Nº›</a:t>
            </a:fld>
            <a:endParaRPr lang="es-MX" dirty="0">
              <a:solidFill>
                <a:prstClr val="black">
                  <a:tint val="75000"/>
                </a:prstClr>
              </a:solidFill>
            </a:endParaRPr>
          </a:p>
        </p:txBody>
      </p:sp>
    </p:spTree>
    <p:extLst>
      <p:ext uri="{BB962C8B-B14F-4D97-AF65-F5344CB8AC3E}">
        <p14:creationId xmlns:p14="http://schemas.microsoft.com/office/powerpoint/2010/main" val="12139832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7.jpeg"/><Relationship Id="rId7" Type="http://schemas.openxmlformats.org/officeDocument/2006/relationships/image" Target="../media/image12.png"/><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9.jpe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Imagen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1944" y="1656670"/>
            <a:ext cx="1857375" cy="1381125"/>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4"/>
          <p:cNvSpPr>
            <a:spLocks noChangeArrowheads="1"/>
          </p:cNvSpPr>
          <p:nvPr/>
        </p:nvSpPr>
        <p:spPr bwMode="auto">
          <a:xfrm>
            <a:off x="1878662" y="1770013"/>
            <a:ext cx="851620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eaLnBrk="0" fontAlgn="base" hangingPunct="0">
              <a:spcBef>
                <a:spcPct val="0"/>
              </a:spcBef>
              <a:spcAft>
                <a:spcPct val="0"/>
              </a:spcAft>
            </a:pPr>
            <a:r>
              <a:rPr lang="es-MX" dirty="0">
                <a:solidFill>
                  <a:srgbClr val="C00000"/>
                </a:solidFill>
                <a:latin typeface="Bernard MT Condensed" panose="02050806060905020404" pitchFamily="18" charset="0"/>
                <a:ea typeface="Calibri" panose="020F0502020204030204" pitchFamily="34" charset="0"/>
                <a:cs typeface="Arial" panose="020B0604020202020204" pitchFamily="34" charset="0"/>
              </a:rPr>
              <a:t> </a:t>
            </a:r>
            <a:r>
              <a:rPr lang="es-MX" sz="2800" dirty="0">
                <a:solidFill>
                  <a:srgbClr val="C00000"/>
                </a:solidFill>
                <a:latin typeface="Bernard MT Condensed" panose="02050806060905020404" pitchFamily="18" charset="0"/>
                <a:ea typeface="Calibri" panose="020F0502020204030204" pitchFamily="34" charset="0"/>
                <a:cs typeface="Arial" panose="020B0604020202020204" pitchFamily="34" charset="0"/>
              </a:rPr>
              <a:t>ESCUELA NORMAL DE EDUCACIÓN PREESCOLAR DEL</a:t>
            </a:r>
            <a:endParaRPr lang="es-MX" sz="2800" dirty="0">
              <a:solidFill>
                <a:srgbClr val="C00000"/>
              </a:solidFill>
              <a:latin typeface="Bernard MT Condensed" panose="02050806060905020404" pitchFamily="18" charset="0"/>
            </a:endParaRPr>
          </a:p>
          <a:p>
            <a:pPr algn="ctr" eaLnBrk="0" fontAlgn="base" hangingPunct="0">
              <a:spcBef>
                <a:spcPct val="0"/>
              </a:spcBef>
              <a:spcAft>
                <a:spcPct val="0"/>
              </a:spcAft>
            </a:pPr>
            <a:r>
              <a:rPr lang="es-MX" sz="2800" dirty="0">
                <a:solidFill>
                  <a:srgbClr val="C00000"/>
                </a:solidFill>
                <a:latin typeface="Bernard MT Condensed" panose="02050806060905020404" pitchFamily="18" charset="0"/>
                <a:ea typeface="Calibri" panose="020F0502020204030204" pitchFamily="34" charset="0"/>
                <a:cs typeface="Arial" panose="020B0604020202020204" pitchFamily="34" charset="0"/>
              </a:rPr>
              <a:t>ESTADO DE COAHUILA DE </a:t>
            </a:r>
            <a:r>
              <a:rPr lang="es-MX" sz="2800" dirty="0" smtClean="0">
                <a:solidFill>
                  <a:srgbClr val="C00000"/>
                </a:solidFill>
                <a:latin typeface="Bernard MT Condensed" panose="02050806060905020404" pitchFamily="18" charset="0"/>
                <a:ea typeface="Calibri" panose="020F0502020204030204" pitchFamily="34" charset="0"/>
                <a:cs typeface="Arial" panose="020B0604020202020204" pitchFamily="34" charset="0"/>
              </a:rPr>
              <a:t>ZARAGOZA</a:t>
            </a:r>
          </a:p>
          <a:p>
            <a:pPr algn="ctr" eaLnBrk="0" fontAlgn="base" hangingPunct="0">
              <a:spcBef>
                <a:spcPct val="0"/>
              </a:spcBef>
              <a:spcAft>
                <a:spcPct val="0"/>
              </a:spcAft>
            </a:pPr>
            <a:r>
              <a:rPr lang="es-MX" sz="1600"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Asignatura</a:t>
            </a:r>
            <a:r>
              <a:rPr lang="es-MX" sz="1600" baseline="-30000" dirty="0">
                <a:latin typeface="Arial Unicode MS" panose="020B0604020202020204" pitchFamily="34" charset="-128"/>
                <a:ea typeface="Arial Unicode MS" panose="020B0604020202020204" pitchFamily="34" charset="-128"/>
                <a:cs typeface="Arial Unicode MS" panose="020B0604020202020204" pitchFamily="34" charset="-128"/>
              </a:rPr>
              <a:t>: EDUCACIÓN FÍSICA </a:t>
            </a:r>
            <a:endParaRPr lang="es-MX" sz="1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lvl="0" algn="ctr" eaLnBrk="0" fontAlgn="base" hangingPunct="0">
              <a:spcBef>
                <a:spcPct val="0"/>
              </a:spcBef>
              <a:spcAft>
                <a:spcPct val="0"/>
              </a:spcAft>
            </a:pPr>
            <a:r>
              <a:rPr lang="es-MX" sz="1600" baseline="-30000" dirty="0">
                <a:latin typeface="Arial Unicode MS" panose="020B0604020202020204" pitchFamily="34" charset="-128"/>
                <a:ea typeface="Arial Unicode MS" panose="020B0604020202020204" pitchFamily="34" charset="-128"/>
                <a:cs typeface="Arial Unicode MS" panose="020B0604020202020204" pitchFamily="34" charset="-128"/>
              </a:rPr>
              <a:t> Docente: YIXIE KARELIA LAGUNA </a:t>
            </a:r>
            <a:r>
              <a:rPr lang="es-MX" sz="1600" baseline="-30000" dirty="0" smtClean="0">
                <a:latin typeface="Arial Unicode MS" panose="020B0604020202020204" pitchFamily="34" charset="-128"/>
                <a:ea typeface="Arial Unicode MS" panose="020B0604020202020204" pitchFamily="34" charset="-128"/>
                <a:cs typeface="Arial Unicode MS" panose="020B0604020202020204" pitchFamily="34" charset="-128"/>
              </a:rPr>
              <a:t>MONTAÑEZ</a:t>
            </a:r>
            <a:endParaRPr lang="es-MX" sz="1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eaLnBrk="0" fontAlgn="base" hangingPunct="0">
              <a:spcBef>
                <a:spcPct val="0"/>
              </a:spcBef>
              <a:spcAft>
                <a:spcPct val="0"/>
              </a:spcAft>
            </a:pPr>
            <a:r>
              <a:rPr lang="es-MX"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Nombre del Alumno Practicante: Priscila Nicole Avila Salas</a:t>
            </a:r>
            <a:endParaRPr lang="es-MX"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eaLnBrk="0" fontAlgn="base" hangingPunct="0">
              <a:spcBef>
                <a:spcPct val="0"/>
              </a:spcBef>
              <a:spcAft>
                <a:spcPct val="0"/>
              </a:spcAft>
            </a:pPr>
            <a:r>
              <a:rPr lang="es-MX"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Grado: 2° Sección: “B” Número de Lista: #2</a:t>
            </a:r>
            <a:endParaRPr lang="es-MX"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eaLnBrk="0" fontAlgn="base" hangingPunct="0">
              <a:spcBef>
                <a:spcPct val="0"/>
              </a:spcBef>
              <a:spcAft>
                <a:spcPct val="0"/>
              </a:spcAft>
            </a:pPr>
            <a:r>
              <a:rPr lang="es-MX"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Institución de Práctica: Jardín de Niños “Justo Sierra”</a:t>
            </a:r>
            <a:endParaRPr lang="es-MX"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eaLnBrk="0" fontAlgn="base" hangingPunct="0">
              <a:spcBef>
                <a:spcPct val="0"/>
              </a:spcBef>
              <a:spcAft>
                <a:spcPct val="0"/>
              </a:spcAft>
            </a:pPr>
            <a:r>
              <a:rPr lang="es-MX"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Clave: 05EJN0072U   Zona Escolar: 103 Grado en el que realiza su práctica: 1</a:t>
            </a:r>
            <a:endParaRPr lang="es-MX"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eaLnBrk="0" fontAlgn="base" hangingPunct="0">
              <a:spcBef>
                <a:spcPct val="0"/>
              </a:spcBef>
              <a:spcAft>
                <a:spcPct val="0"/>
              </a:spcAft>
            </a:pPr>
            <a:r>
              <a:rPr lang="es-MX"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Nombre del Educador(a) Titular: Martha  Patricia Valdés García</a:t>
            </a:r>
            <a:endParaRPr lang="es-MX"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eaLnBrk="0" fontAlgn="base" hangingPunct="0">
              <a:spcBef>
                <a:spcPct val="0"/>
              </a:spcBef>
              <a:spcAft>
                <a:spcPct val="0"/>
              </a:spcAft>
            </a:pPr>
            <a:r>
              <a:rPr lang="es-MX"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Total de niños: 31    Niños: 17 Niñas: 14</a:t>
            </a:r>
            <a:endParaRPr lang="es-MX"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algn="ctr" eaLnBrk="0" fontAlgn="base" hangingPunct="0">
              <a:spcBef>
                <a:spcPct val="0"/>
              </a:spcBef>
              <a:spcAft>
                <a:spcPct val="0"/>
              </a:spcAft>
            </a:pPr>
            <a:r>
              <a:rPr lang="es-MX" sz="1600" dirty="0" smtClean="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Período </a:t>
            </a:r>
            <a:r>
              <a:rPr lang="es-MX" sz="1600" dirty="0">
                <a:solidFill>
                  <a:srgbClr val="000000"/>
                </a:solidFill>
                <a:latin typeface="Arial Unicode MS" panose="020B0604020202020204" pitchFamily="34" charset="-128"/>
                <a:ea typeface="Arial Unicode MS" panose="020B0604020202020204" pitchFamily="34" charset="-128"/>
                <a:cs typeface="Arial Unicode MS" panose="020B0604020202020204" pitchFamily="34" charset="-128"/>
              </a:rPr>
              <a:t>de Práctica: 20-31 de Mayo del 2019 </a:t>
            </a:r>
            <a:endParaRPr lang="es-MX" sz="1600" dirty="0">
              <a:solidFill>
                <a:prstClr val="black"/>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45" name="Picture 4" descr="Imagen relacionada"/>
          <p:cNvPicPr>
            <a:picLocks noChangeAspect="1" noChangeArrowheads="1"/>
          </p:cNvPicPr>
          <p:nvPr/>
        </p:nvPicPr>
        <p:blipFill rotWithShape="1">
          <a:blip r:embed="rId3">
            <a:extLst>
              <a:ext uri="{28A0092B-C50C-407E-A947-70E740481C1C}">
                <a14:useLocalDpi xmlns:a14="http://schemas.microsoft.com/office/drawing/2010/main" val="0"/>
              </a:ext>
            </a:extLst>
          </a:blip>
          <a:srcRect l="5460" t="-1" b="47962"/>
          <a:stretch/>
        </p:blipFill>
        <p:spPr bwMode="auto">
          <a:xfrm>
            <a:off x="4203508" y="0"/>
            <a:ext cx="4000542" cy="1493016"/>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4" descr="Imagen relacionada"/>
          <p:cNvPicPr>
            <a:picLocks noChangeAspect="1" noChangeArrowheads="1"/>
          </p:cNvPicPr>
          <p:nvPr/>
        </p:nvPicPr>
        <p:blipFill rotWithShape="1">
          <a:blip r:embed="rId3">
            <a:extLst>
              <a:ext uri="{28A0092B-C50C-407E-A947-70E740481C1C}">
                <a14:useLocalDpi xmlns:a14="http://schemas.microsoft.com/office/drawing/2010/main" val="0"/>
              </a:ext>
            </a:extLst>
          </a:blip>
          <a:srcRect t="-1" r="4684" b="47962"/>
          <a:stretch/>
        </p:blipFill>
        <p:spPr bwMode="auto">
          <a:xfrm>
            <a:off x="27296" y="-6601"/>
            <a:ext cx="4068119" cy="1499617"/>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4" descr="Imagen relacionada"/>
          <p:cNvPicPr>
            <a:picLocks noChangeAspect="1" noChangeArrowheads="1"/>
          </p:cNvPicPr>
          <p:nvPr/>
        </p:nvPicPr>
        <p:blipFill rotWithShape="1">
          <a:blip r:embed="rId3">
            <a:extLst>
              <a:ext uri="{28A0092B-C50C-407E-A947-70E740481C1C}">
                <a14:useLocalDpi xmlns:a14="http://schemas.microsoft.com/office/drawing/2010/main" val="0"/>
              </a:ext>
            </a:extLst>
          </a:blip>
          <a:srcRect l="5460" t="-1" b="47962"/>
          <a:stretch/>
        </p:blipFill>
        <p:spPr bwMode="auto">
          <a:xfrm>
            <a:off x="8178111" y="20249"/>
            <a:ext cx="4000542" cy="1493016"/>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4" descr="Imagen relacionada"/>
          <p:cNvPicPr>
            <a:picLocks noChangeAspect="1" noChangeArrowheads="1"/>
          </p:cNvPicPr>
          <p:nvPr/>
        </p:nvPicPr>
        <p:blipFill rotWithShape="1">
          <a:blip r:embed="rId3">
            <a:extLst>
              <a:ext uri="{28A0092B-C50C-407E-A947-70E740481C1C}">
                <a14:useLocalDpi xmlns:a14="http://schemas.microsoft.com/office/drawing/2010/main" val="0"/>
              </a:ext>
            </a:extLst>
          </a:blip>
          <a:srcRect l="4170" t="51374" r="1290" b="-3413"/>
          <a:stretch/>
        </p:blipFill>
        <p:spPr bwMode="auto">
          <a:xfrm>
            <a:off x="0" y="5380766"/>
            <a:ext cx="4000542" cy="1493016"/>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4" descr="Imagen relacionada"/>
          <p:cNvPicPr>
            <a:picLocks noChangeAspect="1" noChangeArrowheads="1"/>
          </p:cNvPicPr>
          <p:nvPr/>
        </p:nvPicPr>
        <p:blipFill rotWithShape="1">
          <a:blip r:embed="rId3">
            <a:extLst>
              <a:ext uri="{28A0092B-C50C-407E-A947-70E740481C1C}">
                <a14:useLocalDpi xmlns:a14="http://schemas.microsoft.com/office/drawing/2010/main" val="0"/>
              </a:ext>
            </a:extLst>
          </a:blip>
          <a:srcRect l="4170" t="51374" r="1290" b="-3413"/>
          <a:stretch/>
        </p:blipFill>
        <p:spPr bwMode="auto">
          <a:xfrm>
            <a:off x="4000542" y="5380766"/>
            <a:ext cx="4000542" cy="1493016"/>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4" descr="Imagen relacionada"/>
          <p:cNvPicPr>
            <a:picLocks noChangeAspect="1" noChangeArrowheads="1"/>
          </p:cNvPicPr>
          <p:nvPr/>
        </p:nvPicPr>
        <p:blipFill rotWithShape="1">
          <a:blip r:embed="rId3">
            <a:extLst>
              <a:ext uri="{28A0092B-C50C-407E-A947-70E740481C1C}">
                <a14:useLocalDpi xmlns:a14="http://schemas.microsoft.com/office/drawing/2010/main" val="0"/>
              </a:ext>
            </a:extLst>
          </a:blip>
          <a:srcRect l="4170" t="51374" r="1290" b="-3413"/>
          <a:stretch/>
        </p:blipFill>
        <p:spPr bwMode="auto">
          <a:xfrm>
            <a:off x="8001084" y="5364984"/>
            <a:ext cx="4000542" cy="1493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6520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2725228" y="167733"/>
            <a:ext cx="6630301" cy="1015663"/>
          </a:xfrm>
          <a:prstGeom prst="rect">
            <a:avLst/>
          </a:prstGeom>
        </p:spPr>
        <p:txBody>
          <a:bodyPr wrap="square">
            <a:spAutoFit/>
          </a:bodyPr>
          <a:lstStyle/>
          <a:p>
            <a:pPr algn="ctr" eaLnBrk="0" fontAlgn="base" hangingPunct="0">
              <a:spcBef>
                <a:spcPct val="0"/>
              </a:spcBef>
              <a:spcAft>
                <a:spcPct val="0"/>
              </a:spcAft>
            </a:pPr>
            <a:r>
              <a:rPr lang="es-MX" sz="2000" b="1" dirty="0">
                <a:solidFill>
                  <a:srgbClr val="FF0066"/>
                </a:solidFill>
                <a:latin typeface="Arial Rounded MT Bold" panose="020F0704030504030204" pitchFamily="34" charset="0"/>
                <a:ea typeface="Calibri" panose="020F0502020204030204" pitchFamily="34" charset="0"/>
                <a:cs typeface="Arial" panose="020B0604020202020204" pitchFamily="34" charset="0"/>
              </a:rPr>
              <a:t>Nombre Situación Didáctica: </a:t>
            </a:r>
          </a:p>
          <a:p>
            <a:pPr algn="ctr" eaLnBrk="0" fontAlgn="base" hangingPunct="0">
              <a:spcBef>
                <a:spcPct val="0"/>
              </a:spcBef>
              <a:spcAft>
                <a:spcPct val="0"/>
              </a:spcAft>
            </a:pPr>
            <a:r>
              <a:rPr lang="es-MX" sz="2000" b="1" dirty="0">
                <a:solidFill>
                  <a:srgbClr val="FF0066"/>
                </a:solidFill>
                <a:latin typeface="Arial Rounded MT Bold" panose="020F0704030504030204" pitchFamily="34" charset="0"/>
                <a:ea typeface="Calibri" panose="020F0502020204030204" pitchFamily="34" charset="0"/>
                <a:cs typeface="Arial" panose="020B0604020202020204" pitchFamily="34" charset="0"/>
              </a:rPr>
              <a:t>Fecha:</a:t>
            </a:r>
          </a:p>
          <a:p>
            <a:pPr algn="ctr" eaLnBrk="0" fontAlgn="base" hangingPunct="0">
              <a:spcBef>
                <a:spcPct val="0"/>
              </a:spcBef>
              <a:spcAft>
                <a:spcPct val="0"/>
              </a:spcAft>
            </a:pPr>
            <a:r>
              <a:rPr lang="es-MX" sz="2000" b="1" dirty="0">
                <a:solidFill>
                  <a:srgbClr val="92D050"/>
                </a:solidFill>
                <a:latin typeface="Arial Rounded MT Bold" panose="020F0704030504030204" pitchFamily="34" charset="0"/>
                <a:cs typeface="Arial" panose="020B0604020202020204" pitchFamily="34" charset="0"/>
              </a:rPr>
              <a:t>27</a:t>
            </a:r>
            <a:r>
              <a:rPr lang="es-MX" sz="2000" b="1" dirty="0">
                <a:solidFill>
                  <a:srgbClr val="00B050"/>
                </a:solidFill>
                <a:latin typeface="Arial Rounded MT Bold" panose="020F0704030504030204" pitchFamily="34" charset="0"/>
                <a:cs typeface="Arial" panose="020B0604020202020204" pitchFamily="34" charset="0"/>
              </a:rPr>
              <a:t>- </a:t>
            </a:r>
            <a:r>
              <a:rPr lang="es-MX" sz="2000" b="1" dirty="0">
                <a:solidFill>
                  <a:srgbClr val="FF0000"/>
                </a:solidFill>
                <a:latin typeface="Arial Rounded MT Bold" panose="020F0704030504030204" pitchFamily="34" charset="0"/>
                <a:cs typeface="Arial" panose="020B0604020202020204" pitchFamily="34" charset="0"/>
              </a:rPr>
              <a:t>31</a:t>
            </a:r>
            <a:r>
              <a:rPr lang="es-MX" sz="2000" b="1" dirty="0">
                <a:solidFill>
                  <a:srgbClr val="00B050"/>
                </a:solidFill>
                <a:latin typeface="Arial Rounded MT Bold" panose="020F0704030504030204" pitchFamily="34" charset="0"/>
                <a:cs typeface="Arial" panose="020B0604020202020204" pitchFamily="34" charset="0"/>
              </a:rPr>
              <a:t> </a:t>
            </a:r>
            <a:r>
              <a:rPr lang="es-MX" sz="2000" b="1" dirty="0">
                <a:solidFill>
                  <a:srgbClr val="FFFF00"/>
                </a:solidFill>
                <a:latin typeface="Arial Rounded MT Bold" panose="020F0704030504030204" pitchFamily="34" charset="0"/>
                <a:cs typeface="Arial" panose="020B0604020202020204" pitchFamily="34" charset="0"/>
              </a:rPr>
              <a:t>de </a:t>
            </a:r>
            <a:r>
              <a:rPr lang="es-MX" sz="2000" b="1" dirty="0">
                <a:solidFill>
                  <a:srgbClr val="FFC000"/>
                </a:solidFill>
                <a:latin typeface="Arial Rounded MT Bold" panose="020F0704030504030204" pitchFamily="34" charset="0"/>
                <a:cs typeface="Arial" panose="020B0604020202020204" pitchFamily="34" charset="0"/>
              </a:rPr>
              <a:t>Mayo</a:t>
            </a:r>
            <a:r>
              <a:rPr lang="es-MX" sz="2000" b="1" dirty="0">
                <a:solidFill>
                  <a:srgbClr val="00B050"/>
                </a:solidFill>
                <a:latin typeface="Arial Rounded MT Bold" panose="020F0704030504030204" pitchFamily="34" charset="0"/>
                <a:cs typeface="Arial" panose="020B0604020202020204" pitchFamily="34" charset="0"/>
              </a:rPr>
              <a:t> </a:t>
            </a:r>
            <a:r>
              <a:rPr lang="es-MX" sz="2000" b="1" dirty="0">
                <a:solidFill>
                  <a:srgbClr val="00B0F0"/>
                </a:solidFill>
                <a:latin typeface="Arial Rounded MT Bold" panose="020F0704030504030204" pitchFamily="34" charset="0"/>
                <a:cs typeface="Arial" panose="020B0604020202020204" pitchFamily="34" charset="0"/>
              </a:rPr>
              <a:t>del </a:t>
            </a:r>
            <a:r>
              <a:rPr lang="es-MX" sz="2000" b="1" dirty="0">
                <a:solidFill>
                  <a:srgbClr val="7030A0"/>
                </a:solidFill>
                <a:latin typeface="Arial Rounded MT Bold" panose="020F0704030504030204" pitchFamily="34" charset="0"/>
                <a:cs typeface="Arial" panose="020B0604020202020204" pitchFamily="34" charset="0"/>
              </a:rPr>
              <a:t>2019</a:t>
            </a:r>
            <a:endParaRPr lang="es-MX" sz="2000" dirty="0">
              <a:solidFill>
                <a:srgbClr val="7030A0"/>
              </a:solidFill>
              <a:latin typeface="Arial Rounded MT Bold" panose="020F0704030504030204" pitchFamily="34" charset="0"/>
            </a:endParaRPr>
          </a:p>
        </p:txBody>
      </p:sp>
      <p:pic>
        <p:nvPicPr>
          <p:cNvPr id="4" name="Picture 2" descr="Imagen relacionada"/>
          <p:cNvPicPr>
            <a:picLocks noChangeAspect="1" noChangeArrowheads="1"/>
          </p:cNvPicPr>
          <p:nvPr/>
        </p:nvPicPr>
        <p:blipFill rotWithShape="1">
          <a:blip r:embed="rId2">
            <a:extLst>
              <a:ext uri="{28A0092B-C50C-407E-A947-70E740481C1C}">
                <a14:useLocalDpi xmlns:a14="http://schemas.microsoft.com/office/drawing/2010/main" val="0"/>
              </a:ext>
            </a:extLst>
          </a:blip>
          <a:srcRect l="9522" t="9470" r="8765" b="63064"/>
          <a:stretch/>
        </p:blipFill>
        <p:spPr bwMode="auto">
          <a:xfrm>
            <a:off x="27294" y="13648"/>
            <a:ext cx="3938407" cy="1323834"/>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Imagen relacionada"/>
          <p:cNvPicPr>
            <a:picLocks noChangeAspect="1" noChangeArrowheads="1"/>
          </p:cNvPicPr>
          <p:nvPr/>
        </p:nvPicPr>
        <p:blipFill rotWithShape="1">
          <a:blip r:embed="rId2">
            <a:extLst>
              <a:ext uri="{28A0092B-C50C-407E-A947-70E740481C1C}">
                <a14:useLocalDpi xmlns:a14="http://schemas.microsoft.com/office/drawing/2010/main" val="0"/>
              </a:ext>
            </a:extLst>
          </a:blip>
          <a:srcRect l="10209" t="36706" r="9910" b="36743"/>
          <a:stretch/>
        </p:blipFill>
        <p:spPr bwMode="auto">
          <a:xfrm>
            <a:off x="8024884" y="13648"/>
            <a:ext cx="3989694" cy="132608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a 6"/>
          <p:cNvGraphicFramePr>
            <a:graphicFrameLocks noGrp="1"/>
          </p:cNvGraphicFramePr>
          <p:nvPr>
            <p:extLst>
              <p:ext uri="{D42A27DB-BD31-4B8C-83A1-F6EECF244321}">
                <p14:modId xmlns:p14="http://schemas.microsoft.com/office/powerpoint/2010/main" val="848307268"/>
              </p:ext>
            </p:extLst>
          </p:nvPr>
        </p:nvGraphicFramePr>
        <p:xfrm>
          <a:off x="101762" y="1323066"/>
          <a:ext cx="11940112" cy="4169388"/>
        </p:xfrm>
        <a:graphic>
          <a:graphicData uri="http://schemas.openxmlformats.org/drawingml/2006/table">
            <a:tbl>
              <a:tblPr firstRow="1" firstCol="1" bandRow="1"/>
              <a:tblGrid>
                <a:gridCol w="1529047">
                  <a:extLst>
                    <a:ext uri="{9D8B030D-6E8A-4147-A177-3AD203B41FA5}">
                      <a16:colId xmlns="" xmlns:a16="http://schemas.microsoft.com/office/drawing/2014/main" val="20000"/>
                    </a:ext>
                  </a:extLst>
                </a:gridCol>
                <a:gridCol w="2152915">
                  <a:extLst>
                    <a:ext uri="{9D8B030D-6E8A-4147-A177-3AD203B41FA5}">
                      <a16:colId xmlns="" xmlns:a16="http://schemas.microsoft.com/office/drawing/2014/main" val="20001"/>
                    </a:ext>
                  </a:extLst>
                </a:gridCol>
                <a:gridCol w="2396359"/>
                <a:gridCol w="2112579"/>
                <a:gridCol w="1662707">
                  <a:extLst>
                    <a:ext uri="{9D8B030D-6E8A-4147-A177-3AD203B41FA5}">
                      <a16:colId xmlns="" xmlns:a16="http://schemas.microsoft.com/office/drawing/2014/main" val="20004"/>
                    </a:ext>
                  </a:extLst>
                </a:gridCol>
                <a:gridCol w="2086505">
                  <a:extLst>
                    <a:ext uri="{9D8B030D-6E8A-4147-A177-3AD203B41FA5}">
                      <a16:colId xmlns="" xmlns:a16="http://schemas.microsoft.com/office/drawing/2014/main" val="20005"/>
                    </a:ext>
                  </a:extLst>
                </a:gridCol>
              </a:tblGrid>
              <a:tr h="308133">
                <a:tc>
                  <a:txBody>
                    <a:bodyPr/>
                    <a:lstStyle/>
                    <a:p>
                      <a:pPr algn="ctr">
                        <a:lnSpc>
                          <a:spcPct val="106000"/>
                        </a:lnSpc>
                        <a:spcAft>
                          <a:spcPts val="0"/>
                        </a:spcAft>
                      </a:pPr>
                      <a:r>
                        <a:rPr lang="es-MX" sz="1600" b="1" kern="1200"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HORA</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6000"/>
                        </a:lnSpc>
                        <a:spcAft>
                          <a:spcPts val="0"/>
                        </a:spcAft>
                      </a:pPr>
                      <a:r>
                        <a:rPr lang="es-MX" sz="1600" b="1" kern="1200" dirty="0" smtClean="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LUNES 27</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6000"/>
                        </a:lnSpc>
                        <a:spcAft>
                          <a:spcPts val="0"/>
                        </a:spcAft>
                      </a:pPr>
                      <a:r>
                        <a:rPr lang="es-MX" sz="1600" b="1" kern="1200" dirty="0" smtClean="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MARTES 28</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6000"/>
                        </a:lnSpc>
                        <a:spcAft>
                          <a:spcPts val="0"/>
                        </a:spcAft>
                      </a:pPr>
                      <a:r>
                        <a:rPr lang="es-MX" sz="1600" b="1" kern="1200" dirty="0" smtClean="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MIERCOLES 29 </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6000"/>
                        </a:lnSpc>
                        <a:spcAft>
                          <a:spcPts val="0"/>
                        </a:spcAft>
                      </a:pPr>
                      <a:r>
                        <a:rPr lang="es-MX" sz="1600" b="1" kern="1200" dirty="0" smtClean="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JUEVES 30</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lnSpc>
                          <a:spcPct val="106000"/>
                        </a:lnSpc>
                        <a:spcAft>
                          <a:spcPts val="0"/>
                        </a:spcAft>
                      </a:pPr>
                      <a:r>
                        <a:rPr lang="es-MX" sz="1600" b="1" kern="1200"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VIERNES</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 xmlns:a16="http://schemas.microsoft.com/office/drawing/2014/main" val="10000"/>
                  </a:ext>
                </a:extLst>
              </a:tr>
              <a:tr h="620439">
                <a:tc>
                  <a:txBody>
                    <a:bodyPr/>
                    <a:lstStyle/>
                    <a:p>
                      <a:pPr algn="ctr">
                        <a:lnSpc>
                          <a:spcPct val="106000"/>
                        </a:lnSpc>
                        <a:spcAft>
                          <a:spcPts val="0"/>
                        </a:spcAft>
                      </a:pPr>
                      <a:r>
                        <a:rPr lang="es-MX" sz="1600" kern="1200"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 9:00 – 9:30 </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MX" sz="2000" dirty="0" smtClean="0">
                          <a:solidFill>
                            <a:schemeClr val="tx1"/>
                          </a:solidFill>
                          <a:latin typeface="Bernard MT Condensed" panose="02050806060905020404" pitchFamily="18" charset="0"/>
                        </a:rPr>
                        <a:t>Taller de Gorro</a:t>
                      </a:r>
                      <a:r>
                        <a:rPr lang="es-MX" sz="2000" baseline="0" dirty="0" smtClean="0">
                          <a:solidFill>
                            <a:schemeClr val="tx1"/>
                          </a:solidFill>
                          <a:latin typeface="Bernard MT Condensed" panose="02050806060905020404" pitchFamily="18" charset="0"/>
                        </a:rPr>
                        <a:t>s de chef </a:t>
                      </a:r>
                      <a:endParaRPr lang="es-MX" sz="2000" dirty="0">
                        <a:solidFill>
                          <a:schemeClr val="tx1"/>
                        </a:solidFill>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a:r>
                        <a:rPr lang="es-MX" sz="2000" dirty="0" smtClean="0">
                          <a:solidFill>
                            <a:srgbClr val="00FF00"/>
                          </a:solidFill>
                          <a:latin typeface="Bernard MT Condensed" panose="02050806060905020404" pitchFamily="18" charset="0"/>
                        </a:rPr>
                        <a:t>Mural</a:t>
                      </a:r>
                      <a:r>
                        <a:rPr lang="es-MX" sz="2000" baseline="0" dirty="0" smtClean="0">
                          <a:solidFill>
                            <a:srgbClr val="00FF00"/>
                          </a:solidFill>
                          <a:latin typeface="Bernard MT Condensed" panose="02050806060905020404" pitchFamily="18" charset="0"/>
                        </a:rPr>
                        <a:t> del Cuidado del Ambiente </a:t>
                      </a:r>
                      <a:endParaRPr lang="es-MX" sz="2000" dirty="0" smtClean="0">
                        <a:solidFill>
                          <a:srgbClr val="00FF00"/>
                        </a:solidFill>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r>
                        <a:rPr lang="es-MX" sz="2000" dirty="0" smtClean="0">
                          <a:solidFill>
                            <a:schemeClr val="bg1"/>
                          </a:solidFill>
                          <a:latin typeface="Bernard MT Condensed" panose="02050806060905020404" pitchFamily="18" charset="0"/>
                        </a:rPr>
                        <a:t>Descubramos Dinosaurios</a:t>
                      </a:r>
                      <a:endParaRPr lang="es-MX" sz="2000" dirty="0">
                        <a:solidFill>
                          <a:schemeClr val="bg1"/>
                        </a:solidFill>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CC"/>
                    </a:solidFill>
                  </a:tcPr>
                </a:tc>
                <a:tc rowSpan="6">
                  <a:txBody>
                    <a:bodyPr/>
                    <a:lstStyle/>
                    <a:p>
                      <a:pPr algn="ctr"/>
                      <a:r>
                        <a:rPr lang="es-MX" sz="3200" dirty="0" smtClean="0">
                          <a:solidFill>
                            <a:srgbClr val="990099"/>
                          </a:solidFill>
                          <a:latin typeface="Bernard MT Condensed" panose="02050806060905020404" pitchFamily="18" charset="0"/>
                        </a:rPr>
                        <a:t>Visita</a:t>
                      </a:r>
                      <a:r>
                        <a:rPr lang="es-MX" sz="3200" baseline="0" dirty="0" smtClean="0">
                          <a:solidFill>
                            <a:srgbClr val="990099"/>
                          </a:solidFill>
                          <a:latin typeface="Bernard MT Condensed" panose="02050806060905020404" pitchFamily="18" charset="0"/>
                        </a:rPr>
                        <a:t> al Museo del Desierto</a:t>
                      </a:r>
                      <a:endParaRPr lang="es-MX" sz="3200" dirty="0">
                        <a:solidFill>
                          <a:srgbClr val="990099"/>
                        </a:solidFill>
                        <a:latin typeface="Bernard MT Condensed" panose="02050806060905020404" pitchFamily="18" charset="0"/>
                      </a:endParaRPr>
                    </a:p>
                  </a:txBody>
                  <a:tcPr marL="68580" marR="68580" marT="9525" marB="0" vert="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lvl="0" algn="ctr"/>
                      <a:r>
                        <a:rPr lang="es-MX" sz="1800" dirty="0" smtClean="0">
                          <a:solidFill>
                            <a:schemeClr val="bg1"/>
                          </a:solidFill>
                          <a:latin typeface="Bernard MT Condensed" panose="02050806060905020404" pitchFamily="18" charset="0"/>
                        </a:rPr>
                        <a:t>Seamos</a:t>
                      </a:r>
                      <a:r>
                        <a:rPr lang="es-MX" sz="1800" baseline="0" dirty="0" smtClean="0">
                          <a:solidFill>
                            <a:schemeClr val="bg1"/>
                          </a:solidFill>
                          <a:latin typeface="Bernard MT Condensed" panose="02050806060905020404" pitchFamily="18" charset="0"/>
                        </a:rPr>
                        <a:t> Doctores  (Instrumentos) </a:t>
                      </a:r>
                      <a:endParaRPr lang="es-MX" sz="1800" dirty="0">
                        <a:solidFill>
                          <a:schemeClr val="bg1"/>
                        </a:solidFill>
                        <a:latin typeface="Bernard MT Condensed" panose="020508060609050204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CC"/>
                    </a:solidFill>
                  </a:tcPr>
                </a:tc>
                <a:extLst>
                  <a:ext uri="{0D108BD9-81ED-4DB2-BD59-A6C34878D82A}">
                    <a16:rowId xmlns="" xmlns:a16="http://schemas.microsoft.com/office/drawing/2014/main" val="10001"/>
                  </a:ext>
                </a:extLst>
              </a:tr>
              <a:tr h="705249">
                <a:tc>
                  <a:txBody>
                    <a:bodyPr/>
                    <a:lstStyle/>
                    <a:p>
                      <a:pPr algn="ctr">
                        <a:lnSpc>
                          <a:spcPct val="106000"/>
                        </a:lnSpc>
                        <a:spcAft>
                          <a:spcPts val="0"/>
                        </a:spcAft>
                      </a:pPr>
                      <a:r>
                        <a:rPr lang="es-MX" sz="1600" kern="1200"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 9:30-10:00</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MX" sz="2000" dirty="0" smtClean="0">
                          <a:solidFill>
                            <a:schemeClr val="bg1"/>
                          </a:solidFill>
                          <a:latin typeface="Bernard MT Condensed" panose="02050806060905020404" pitchFamily="18" charset="0"/>
                        </a:rPr>
                        <a:t>Galletas en la estufa y Pizza </a:t>
                      </a:r>
                      <a:endParaRPr lang="es-MX" sz="2000" dirty="0">
                        <a:solidFill>
                          <a:schemeClr val="bg1"/>
                        </a:solidFill>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gn="ctr"/>
                      <a:r>
                        <a:rPr lang="es-MX" sz="2000" kern="1200" dirty="0" smtClean="0">
                          <a:solidFill>
                            <a:srgbClr val="00B050"/>
                          </a:solidFill>
                          <a:effectLst/>
                          <a:latin typeface="Bernard MT Condensed" panose="02050806060905020404" pitchFamily="18" charset="0"/>
                          <a:ea typeface="Calibri" panose="020F0502020204030204" pitchFamily="34" charset="0"/>
                          <a:cs typeface="Times New Roman" panose="02020603050405020304" pitchFamily="18" charset="0"/>
                        </a:rPr>
                        <a:t>Educación Artísticas </a:t>
                      </a:r>
                      <a:endParaRPr lang="es-MX" sz="2000" dirty="0">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s-MX" sz="2000" dirty="0" smtClean="0">
                          <a:solidFill>
                            <a:schemeClr val="tx1"/>
                          </a:solidFill>
                          <a:latin typeface="Bernard MT Condensed" panose="02050806060905020404" pitchFamily="18" charset="0"/>
                        </a:rPr>
                        <a:t>Huevos</a:t>
                      </a:r>
                      <a:r>
                        <a:rPr lang="es-MX" sz="2000" baseline="0" dirty="0" smtClean="0">
                          <a:solidFill>
                            <a:schemeClr val="tx1"/>
                          </a:solidFill>
                          <a:latin typeface="Bernard MT Condensed" panose="02050806060905020404" pitchFamily="18" charset="0"/>
                        </a:rPr>
                        <a:t> de dinosaurio</a:t>
                      </a:r>
                      <a:endParaRPr lang="es-MX" sz="2000" dirty="0">
                        <a:solidFill>
                          <a:schemeClr val="tx1"/>
                        </a:solidFill>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vMerge="1">
                  <a:txBody>
                    <a:bodyPr/>
                    <a:lstStyle/>
                    <a:p>
                      <a:pPr algn="ctr"/>
                      <a:endParaRPr lang="es-MX" sz="2000" dirty="0"/>
                    </a:p>
                  </a:txBody>
                  <a:tcPr marL="68580" marR="68580"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2000" b="0" i="0" u="none" strike="noStrike" kern="1200" cap="none" spc="0" normalizeH="0" baseline="0" noProof="0" dirty="0" smtClean="0">
                          <a:ln>
                            <a:noFill/>
                          </a:ln>
                          <a:solidFill>
                            <a:prstClr val="white"/>
                          </a:solidFill>
                          <a:effectLst/>
                          <a:uLnTx/>
                          <a:uFillTx/>
                          <a:latin typeface="Bernard MT Condensed" panose="02050806060905020404" pitchFamily="18" charset="0"/>
                        </a:rPr>
                        <a:t>Curemos a nuestro osito </a:t>
                      </a:r>
                    </a:p>
                  </a:txBody>
                  <a:tcPr marL="68580" marR="68580"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 xmlns:a16="http://schemas.microsoft.com/office/drawing/2014/main" val="10002"/>
                  </a:ext>
                </a:extLst>
              </a:tr>
              <a:tr h="620439">
                <a:tc>
                  <a:txBody>
                    <a:bodyPr/>
                    <a:lstStyle/>
                    <a:p>
                      <a:pPr algn="ctr">
                        <a:lnSpc>
                          <a:spcPct val="106000"/>
                        </a:lnSpc>
                        <a:spcAft>
                          <a:spcPts val="0"/>
                        </a:spcAft>
                      </a:pPr>
                      <a:r>
                        <a:rPr lang="es-MX" sz="1600" kern="1200"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 10:00-10:30</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kern="1200" dirty="0" smtClean="0">
                          <a:solidFill>
                            <a:srgbClr val="FF0000"/>
                          </a:solidFill>
                          <a:effectLst/>
                          <a:latin typeface="Bernard MT Condensed" panose="02050806060905020404" pitchFamily="18" charset="0"/>
                          <a:ea typeface="Calibri" panose="020F0502020204030204" pitchFamily="34" charset="0"/>
                          <a:cs typeface="Times New Roman" panose="02020603050405020304" pitchFamily="18" charset="0"/>
                        </a:rPr>
                        <a:t> Educación Física </a:t>
                      </a:r>
                      <a:endParaRPr lang="es-MX" sz="2000" dirty="0" smtClean="0">
                        <a:effectLst/>
                        <a:latin typeface="Bernard MT Condensed" panose="02050806060905020404" pitchFamily="18"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smtClean="0">
                          <a:solidFill>
                            <a:schemeClr val="tx1"/>
                          </a:solidFill>
                          <a:latin typeface="Bernard MT Condensed" panose="02050806060905020404" pitchFamily="18" charset="0"/>
                        </a:rPr>
                        <a:t>A regar Plantas </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kern="1200" dirty="0" smtClean="0">
                          <a:solidFill>
                            <a:srgbClr val="00B050"/>
                          </a:solidFill>
                          <a:effectLst/>
                          <a:latin typeface="Bernard MT Condensed" panose="02050806060905020404" pitchFamily="18" charset="0"/>
                          <a:ea typeface="Calibri" panose="020F0502020204030204" pitchFamily="34" charset="0"/>
                          <a:cs typeface="Times New Roman" panose="02020603050405020304" pitchFamily="18" charset="0"/>
                        </a:rPr>
                        <a:t>Educación Artísticas </a:t>
                      </a:r>
                      <a:endParaRPr lang="es-MX" sz="2000" dirty="0" smtClean="0">
                        <a:latin typeface="Bernard MT Condensed" panose="02050806060905020404" pitchFamily="18" charset="0"/>
                      </a:endParaRPr>
                    </a:p>
                    <a:p>
                      <a:pPr algn="ctr"/>
                      <a:endParaRPr lang="es-MX" sz="2000" dirty="0">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algn="ctr"/>
                      <a:endParaRPr lang="es-MX" sz="2000" dirty="0"/>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s-MX" sz="2000" dirty="0" smtClean="0">
                          <a:solidFill>
                            <a:schemeClr val="tx1"/>
                          </a:solidFill>
                          <a:latin typeface="Bernard MT Condensed" panose="02050806060905020404" pitchFamily="18" charset="0"/>
                        </a:rPr>
                        <a:t>Lavado de Manos</a:t>
                      </a:r>
                      <a:r>
                        <a:rPr lang="es-MX" sz="2000" baseline="0" dirty="0" smtClean="0">
                          <a:solidFill>
                            <a:schemeClr val="tx1"/>
                          </a:solidFill>
                          <a:latin typeface="Bernard MT Condensed" panose="02050806060905020404" pitchFamily="18" charset="0"/>
                        </a:rPr>
                        <a:t> </a:t>
                      </a:r>
                      <a:endParaRPr lang="es-MX" sz="2000" dirty="0">
                        <a:solidFill>
                          <a:schemeClr val="tx1"/>
                        </a:solidFill>
                        <a:latin typeface="Bernard MT Condensed" panose="020508060609050204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extLst>
                  <a:ext uri="{0D108BD9-81ED-4DB2-BD59-A6C34878D82A}">
                    <a16:rowId xmlns="" xmlns:a16="http://schemas.microsoft.com/office/drawing/2014/main" val="10003"/>
                  </a:ext>
                </a:extLst>
              </a:tr>
              <a:tr h="620439">
                <a:tc>
                  <a:txBody>
                    <a:bodyPr/>
                    <a:lstStyle/>
                    <a:p>
                      <a:pPr algn="ctr">
                        <a:lnSpc>
                          <a:spcPct val="106000"/>
                        </a:lnSpc>
                        <a:spcAft>
                          <a:spcPts val="0"/>
                        </a:spcAft>
                      </a:pPr>
                      <a:r>
                        <a:rPr lang="es-MX" sz="1600" kern="1200"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 10:40-11:00</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r>
                        <a:rPr lang="es-MX" sz="2000" b="0" dirty="0" smtClean="0">
                          <a:solidFill>
                            <a:srgbClr val="00B0F0"/>
                          </a:solidFill>
                          <a:latin typeface="Bernard MT Condensed" panose="02050806060905020404" pitchFamily="18" charset="0"/>
                        </a:rPr>
                        <a:t>Recreo</a:t>
                      </a:r>
                      <a:endParaRPr lang="es-MX" sz="2000" b="0" dirty="0">
                        <a:solidFill>
                          <a:srgbClr val="00B0F0"/>
                        </a:solidFill>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s-MX"/>
                    </a:p>
                  </a:txBody>
                  <a:tcPr/>
                </a:tc>
                <a:tc hMerge="1">
                  <a:txBody>
                    <a:bodyPr/>
                    <a:lstStyle/>
                    <a:p>
                      <a:endParaRPr lang="es-MX"/>
                    </a:p>
                  </a:txBody>
                  <a:tcPr/>
                </a:tc>
                <a:tc vMerge="1">
                  <a:txBody>
                    <a:bodyPr/>
                    <a:lstStyle/>
                    <a:p>
                      <a:pPr algn="ctr"/>
                      <a:endParaRPr lang="es-MX" sz="2000" dirty="0"/>
                    </a:p>
                  </a:txBody>
                  <a:tcPr marL="68580" marR="68580"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s-MX" sz="2000" dirty="0">
                        <a:solidFill>
                          <a:schemeClr val="bg1"/>
                        </a:solidFill>
                        <a:latin typeface="Bernard MT Condensed" panose="020508060609050204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4"/>
                  </a:ext>
                </a:extLst>
              </a:tr>
              <a:tr h="620439">
                <a:tc>
                  <a:txBody>
                    <a:bodyPr/>
                    <a:lstStyle/>
                    <a:p>
                      <a:pPr algn="ctr">
                        <a:lnSpc>
                          <a:spcPct val="106000"/>
                        </a:lnSpc>
                        <a:spcAft>
                          <a:spcPts val="0"/>
                        </a:spcAft>
                      </a:pPr>
                      <a:r>
                        <a:rPr lang="es-MX" sz="1600" kern="1200"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 11:00-11:30</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kern="1200" dirty="0" smtClean="0">
                          <a:solidFill>
                            <a:srgbClr val="66FFFF"/>
                          </a:solidFill>
                          <a:effectLst/>
                          <a:latin typeface="Bernard MT Condensed" panose="02050806060905020404" pitchFamily="18" charset="0"/>
                          <a:ea typeface="Calibri" panose="020F0502020204030204" pitchFamily="34" charset="0"/>
                          <a:cs typeface="Times New Roman" panose="02020603050405020304" pitchFamily="18" charset="0"/>
                        </a:rPr>
                        <a:t>Honores</a:t>
                      </a:r>
                      <a:r>
                        <a:rPr lang="es-MX" sz="2000" kern="1200" baseline="0" dirty="0" smtClean="0">
                          <a:solidFill>
                            <a:srgbClr val="66FFFF"/>
                          </a:solidFill>
                          <a:effectLst/>
                          <a:latin typeface="Bernard MT Condensed" panose="02050806060905020404" pitchFamily="18" charset="0"/>
                          <a:ea typeface="Calibri" panose="020F0502020204030204" pitchFamily="34" charset="0"/>
                          <a:cs typeface="Times New Roman" panose="02020603050405020304" pitchFamily="18" charset="0"/>
                        </a:rPr>
                        <a:t> a la Bandera </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kern="1200" dirty="0" smtClean="0">
                          <a:solidFill>
                            <a:srgbClr val="FFFF00"/>
                          </a:solidFill>
                          <a:effectLst/>
                          <a:latin typeface="Bernard MT Condensed" panose="02050806060905020404" pitchFamily="18" charset="0"/>
                          <a:ea typeface="Calibri" panose="020F0502020204030204" pitchFamily="34" charset="0"/>
                          <a:cs typeface="Times New Roman" panose="02020603050405020304" pitchFamily="18" charset="0"/>
                        </a:rPr>
                        <a:t>Club Cocina </a:t>
                      </a:r>
                      <a:endParaRPr lang="es-MX" sz="2000" dirty="0" smtClean="0">
                        <a:effectLst/>
                        <a:latin typeface="Bernard MT Condensed" panose="02050806060905020404" pitchFamily="18" charset="0"/>
                        <a:ea typeface="Calibri" panose="020F0502020204030204" pitchFamily="34" charset="0"/>
                        <a:cs typeface="Times New Roman" panose="02020603050405020304" pitchFamily="18" charset="0"/>
                      </a:endParaRPr>
                    </a:p>
                    <a:p>
                      <a:pPr algn="ctr"/>
                      <a:endParaRPr lang="es-MX" sz="2000" dirty="0">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smtClean="0">
                          <a:solidFill>
                            <a:srgbClr val="FF33CC"/>
                          </a:solidFill>
                          <a:latin typeface="Bernard MT Condensed" panose="02050806060905020404" pitchFamily="18" charset="0"/>
                        </a:rPr>
                        <a:t>Circuito Motor</a:t>
                      </a:r>
                    </a:p>
                    <a:p>
                      <a:pPr marL="0" marR="0" indent="0" algn="ctr" defTabSz="914400" rtl="0" eaLnBrk="1" fontAlgn="auto" latinLnBrk="0" hangingPunct="1">
                        <a:lnSpc>
                          <a:spcPct val="100000"/>
                        </a:lnSpc>
                        <a:spcBef>
                          <a:spcPts val="0"/>
                        </a:spcBef>
                        <a:spcAft>
                          <a:spcPts val="0"/>
                        </a:spcAft>
                        <a:buClrTx/>
                        <a:buSzTx/>
                        <a:buFontTx/>
                        <a:buNone/>
                        <a:tabLst/>
                        <a:defRPr/>
                      </a:pPr>
                      <a:endParaRPr lang="es-MX" sz="2000" dirty="0" smtClean="0">
                        <a:solidFill>
                          <a:srgbClr val="FF33CC"/>
                        </a:solidFill>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lang="es-MX" sz="2000" dirty="0"/>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smtClean="0">
                          <a:solidFill>
                            <a:schemeClr val="bg1"/>
                          </a:solidFill>
                          <a:latin typeface="Bernard MT Condensed" panose="02050806060905020404" pitchFamily="18" charset="0"/>
                        </a:rPr>
                        <a:t>Taller</a:t>
                      </a:r>
                      <a:r>
                        <a:rPr lang="es-MX" sz="2000" baseline="0" dirty="0" smtClean="0">
                          <a:solidFill>
                            <a:schemeClr val="bg1"/>
                          </a:solidFill>
                          <a:latin typeface="Bernard MT Condensed" panose="02050806060905020404" pitchFamily="18" charset="0"/>
                        </a:rPr>
                        <a:t> de botiquín </a:t>
                      </a:r>
                      <a:endParaRPr lang="es-MX" sz="2000" dirty="0" smtClean="0">
                        <a:solidFill>
                          <a:schemeClr val="bg1"/>
                        </a:solidFill>
                        <a:latin typeface="Bernard MT Condensed" panose="020508060609050204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33CC"/>
                    </a:solidFill>
                  </a:tcPr>
                </a:tc>
                <a:extLst>
                  <a:ext uri="{0D108BD9-81ED-4DB2-BD59-A6C34878D82A}">
                    <a16:rowId xmlns="" xmlns:a16="http://schemas.microsoft.com/office/drawing/2014/main" val="10005"/>
                  </a:ext>
                </a:extLst>
              </a:tr>
              <a:tr h="674250">
                <a:tc>
                  <a:txBody>
                    <a:bodyPr/>
                    <a:lstStyle/>
                    <a:p>
                      <a:pPr algn="ctr">
                        <a:lnSpc>
                          <a:spcPct val="106000"/>
                        </a:lnSpc>
                        <a:spcAft>
                          <a:spcPts val="0"/>
                        </a:spcAft>
                      </a:pPr>
                      <a:r>
                        <a:rPr lang="es-MX" sz="1600" kern="1200" dirty="0">
                          <a:solidFill>
                            <a:srgbClr val="00B0F0"/>
                          </a:solidFill>
                          <a:effectLst/>
                          <a:latin typeface="Arial Black" panose="020B0A04020102020204" pitchFamily="34" charset="0"/>
                          <a:ea typeface="Calibri" panose="020F0502020204030204" pitchFamily="34" charset="0"/>
                          <a:cs typeface="Times New Roman" panose="02020603050405020304" pitchFamily="18" charset="0"/>
                        </a:rPr>
                        <a:t> 11:30-12:00</a:t>
                      </a:r>
                      <a:endParaRPr lang="es-MX" sz="1600" dirty="0">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s-MX" sz="2000" dirty="0" smtClean="0">
                          <a:solidFill>
                            <a:schemeClr val="bg1"/>
                          </a:solidFill>
                          <a:latin typeface="Bernard MT Condensed" panose="02050806060905020404" pitchFamily="18" charset="0"/>
                        </a:rPr>
                        <a:t>Waldo el Cocinero </a:t>
                      </a: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3C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kern="1200" dirty="0" smtClean="0">
                          <a:solidFill>
                            <a:srgbClr val="FFFF00"/>
                          </a:solidFill>
                          <a:effectLst/>
                          <a:latin typeface="Bernard MT Condensed" panose="02050806060905020404" pitchFamily="18" charset="0"/>
                          <a:ea typeface="Calibri" panose="020F0502020204030204" pitchFamily="34" charset="0"/>
                          <a:cs typeface="Times New Roman" panose="02020603050405020304" pitchFamily="18" charset="0"/>
                        </a:rPr>
                        <a:t>Club Cocina </a:t>
                      </a:r>
                      <a:endParaRPr lang="es-MX" sz="2000" dirty="0" smtClean="0">
                        <a:effectLst/>
                        <a:latin typeface="Bernard MT Condensed" panose="02050806060905020404" pitchFamily="18" charset="0"/>
                        <a:ea typeface="Calibri" panose="020F0502020204030204" pitchFamily="34" charset="0"/>
                        <a:cs typeface="Times New Roman" panose="02020603050405020304" pitchFamily="18" charset="0"/>
                      </a:endParaRPr>
                    </a:p>
                    <a:p>
                      <a:pPr algn="ctr"/>
                      <a:endParaRPr lang="es-MX" sz="2000" dirty="0">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s-MX" sz="2000" dirty="0" smtClean="0">
                          <a:solidFill>
                            <a:schemeClr val="bg1"/>
                          </a:solidFill>
                          <a:latin typeface="Bernard MT Condensed" panose="02050806060905020404" pitchFamily="18" charset="0"/>
                        </a:rPr>
                        <a:t>A</a:t>
                      </a:r>
                      <a:r>
                        <a:rPr lang="es-MX" sz="2000" baseline="0" dirty="0" smtClean="0">
                          <a:solidFill>
                            <a:schemeClr val="bg1"/>
                          </a:solidFill>
                          <a:latin typeface="Bernard MT Condensed" panose="02050806060905020404" pitchFamily="18" charset="0"/>
                        </a:rPr>
                        <a:t> contar Dinosaurios </a:t>
                      </a:r>
                      <a:endParaRPr lang="es-MX" sz="2000" dirty="0">
                        <a:solidFill>
                          <a:schemeClr val="bg1"/>
                        </a:solidFill>
                        <a:latin typeface="Bernard MT Condensed" panose="02050806060905020404" pitchFamily="18" charset="0"/>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3300"/>
                    </a:solidFill>
                  </a:tcPr>
                </a:tc>
                <a:tc vMerge="1">
                  <a:txBody>
                    <a:bodyPr/>
                    <a:lstStyle/>
                    <a:p>
                      <a:pPr algn="ctr"/>
                      <a:endParaRPr lang="es-MX" sz="2000" dirty="0"/>
                    </a:p>
                  </a:txBody>
                  <a:tcPr marL="68580" marR="68580" marT="9525"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s-MX" sz="2000" dirty="0" smtClean="0">
                          <a:solidFill>
                            <a:srgbClr val="00FF00"/>
                          </a:solidFill>
                          <a:latin typeface="Bernard MT Condensed" panose="02050806060905020404" pitchFamily="18" charset="0"/>
                        </a:rPr>
                        <a:t>Asamblea Final </a:t>
                      </a:r>
                    </a:p>
                    <a:p>
                      <a:pPr algn="ctr"/>
                      <a:r>
                        <a:rPr lang="es-MX" sz="2000" dirty="0" smtClean="0">
                          <a:solidFill>
                            <a:srgbClr val="00FF00"/>
                          </a:solidFill>
                          <a:latin typeface="Bernard MT Condensed" panose="02050806060905020404" pitchFamily="18" charset="0"/>
                        </a:rPr>
                        <a:t>Guardianes…</a:t>
                      </a:r>
                      <a:endParaRPr lang="es-MX" sz="2000" dirty="0">
                        <a:solidFill>
                          <a:srgbClr val="00FF00"/>
                        </a:solidFill>
                        <a:latin typeface="Bernard MT Condensed" panose="020508060609050204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 xmlns:a16="http://schemas.microsoft.com/office/drawing/2014/main" val="10006"/>
                  </a:ext>
                </a:extLst>
              </a:tr>
            </a:tbl>
          </a:graphicData>
        </a:graphic>
      </p:graphicFrame>
      <p:pic>
        <p:nvPicPr>
          <p:cNvPr id="6" name="Picture 2" descr="Imagen relacionada"/>
          <p:cNvPicPr>
            <a:picLocks noChangeAspect="1" noChangeArrowheads="1"/>
          </p:cNvPicPr>
          <p:nvPr/>
        </p:nvPicPr>
        <p:blipFill rotWithShape="1">
          <a:blip r:embed="rId2">
            <a:extLst>
              <a:ext uri="{28A0092B-C50C-407E-A947-70E740481C1C}">
                <a14:useLocalDpi xmlns:a14="http://schemas.microsoft.com/office/drawing/2010/main" val="0"/>
              </a:ext>
            </a:extLst>
          </a:blip>
          <a:srcRect l="2289" t="63029" r="-2289" b="11107"/>
          <a:stretch/>
        </p:blipFill>
        <p:spPr bwMode="auto">
          <a:xfrm>
            <a:off x="3743042" y="5526494"/>
            <a:ext cx="4991055" cy="13042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4439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4" name="Picture 10" descr="Imagen relacionad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2628457" y="-2628456"/>
            <a:ext cx="6935086" cy="12191999"/>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5"/>
          <p:cNvSpPr>
            <a:spLocks noChangeArrowheads="1"/>
          </p:cNvSpPr>
          <p:nvPr/>
        </p:nvSpPr>
        <p:spPr bwMode="auto">
          <a:xfrm>
            <a:off x="3461996" y="833906"/>
            <a:ext cx="6083717"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MX" sz="3200" b="0" i="0" u="none" strike="noStrike" cap="none" normalizeH="0" baseline="0" dirty="0" smtClean="0">
                <a:ln>
                  <a:noFill/>
                </a:ln>
                <a:solidFill>
                  <a:schemeClr val="tx1"/>
                </a:solidFill>
                <a:effectLst/>
                <a:latin typeface="Bradley Hand ITC" panose="03070402050302030203" pitchFamily="66" charset="0"/>
                <a:ea typeface="Times New Roman" panose="02020603050405020304" pitchFamily="18" charset="0"/>
                <a:cs typeface="Times New Roman" panose="02020603050405020304" pitchFamily="18" charset="0"/>
              </a:rPr>
              <a:t>Circuito Motor   </a:t>
            </a:r>
            <a:endParaRPr kumimoji="0" lang="es-MX" sz="32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3200" b="1" i="0" u="none" strike="noStrike" cap="none" normalizeH="0" baseline="0" dirty="0" smtClean="0">
                <a:ln>
                  <a:noFill/>
                </a:ln>
                <a:solidFill>
                  <a:schemeClr val="tx1"/>
                </a:solidFill>
                <a:effectLst/>
                <a:latin typeface="Bradley Hand ITC" panose="03070402050302030203" pitchFamily="66" charset="0"/>
                <a:ea typeface="Times New Roman" panose="02020603050405020304" pitchFamily="18" charset="0"/>
                <a:cs typeface="Times New Roman" panose="02020603050405020304" pitchFamily="18" charset="0"/>
              </a:rPr>
              <a:t>Seamos</a:t>
            </a:r>
            <a:r>
              <a:rPr kumimoji="0" lang="es-MX" sz="3200" b="1" i="0" u="none" strike="noStrike" cap="none" normalizeH="0" dirty="0" smtClean="0">
                <a:ln>
                  <a:noFill/>
                </a:ln>
                <a:solidFill>
                  <a:schemeClr val="tx1"/>
                </a:solidFill>
                <a:effectLst/>
                <a:latin typeface="Bradley Hand ITC" panose="03070402050302030203" pitchFamily="66" charset="0"/>
                <a:ea typeface="Times New Roman" panose="02020603050405020304" pitchFamily="18" charset="0"/>
                <a:cs typeface="Times New Roman" panose="02020603050405020304" pitchFamily="18" charset="0"/>
              </a:rPr>
              <a:t> paleontólogos </a:t>
            </a:r>
            <a:r>
              <a:rPr kumimoji="0" lang="es-MX" sz="3200" b="1" i="0" u="none" strike="noStrike" cap="none" normalizeH="0" baseline="0" dirty="0" smtClean="0">
                <a:ln>
                  <a:noFill/>
                </a:ln>
                <a:solidFill>
                  <a:schemeClr val="tx1"/>
                </a:solidFill>
                <a:effectLst/>
                <a:latin typeface="Bradley Hand ITC" panose="03070402050302030203" pitchFamily="66" charset="0"/>
                <a:ea typeface="Times New Roman" panose="02020603050405020304" pitchFamily="18" charset="0"/>
                <a:cs typeface="Times New Roman" panose="02020603050405020304" pitchFamily="18" charset="0"/>
              </a:rPr>
              <a:t>en busca de </a:t>
            </a:r>
            <a:endParaRPr kumimoji="0" lang="es-MX" sz="32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3200" b="1" i="0" u="none" strike="noStrike" cap="none" normalizeH="0" baseline="0" dirty="0" smtClean="0">
                <a:ln>
                  <a:noFill/>
                </a:ln>
                <a:solidFill>
                  <a:schemeClr val="tx1"/>
                </a:solidFill>
                <a:effectLst/>
                <a:latin typeface="Bradley Hand ITC" panose="03070402050302030203" pitchFamily="66" charset="0"/>
                <a:ea typeface="Times New Roman" panose="02020603050405020304" pitchFamily="18" charset="0"/>
                <a:cs typeface="Times New Roman" panose="02020603050405020304" pitchFamily="18" charset="0"/>
              </a:rPr>
              <a:t>Dinosaurios </a:t>
            </a:r>
            <a:endParaRPr kumimoji="0" lang="es-MX" sz="32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3200" b="0" i="0" u="none" strike="noStrike" cap="none" normalizeH="0" baseline="0" dirty="0" smtClean="0">
              <a:ln>
                <a:noFill/>
              </a:ln>
              <a:solidFill>
                <a:schemeClr val="tx1"/>
              </a:solidFill>
              <a:effectLst/>
              <a:latin typeface="Arial" panose="020B0604020202020204" pitchFamily="34" charset="0"/>
            </a:endParaRPr>
          </a:p>
        </p:txBody>
      </p:sp>
      <p:pic>
        <p:nvPicPr>
          <p:cNvPr id="1032" name="Picture 8" descr="Resultado de imagen para paleontologo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8167" y="2366184"/>
            <a:ext cx="6108213" cy="34358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53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Resultado de imagen para niÃ±os con dinosauri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773" y="417985"/>
            <a:ext cx="7539298" cy="5474651"/>
          </a:xfrm>
          <a:prstGeom prst="rect">
            <a:avLst/>
          </a:prstGeom>
        </p:spPr>
        <p:style>
          <a:lnRef idx="2">
            <a:schemeClr val="dk1"/>
          </a:lnRef>
          <a:fillRef idx="1">
            <a:schemeClr val="lt1"/>
          </a:fillRef>
          <a:effectRef idx="0">
            <a:schemeClr val="dk1"/>
          </a:effectRef>
          <a:fontRef idx="minor">
            <a:schemeClr val="dk1"/>
          </a:fontRef>
        </p:style>
      </p:pic>
      <p:sp>
        <p:nvSpPr>
          <p:cNvPr id="2" name="Rectángulo 1"/>
          <p:cNvSpPr/>
          <p:nvPr/>
        </p:nvSpPr>
        <p:spPr>
          <a:xfrm>
            <a:off x="7657564" y="1711741"/>
            <a:ext cx="4410439" cy="1754326"/>
          </a:xfrm>
          <a:prstGeom prst="rect">
            <a:avLst/>
          </a:prstGeom>
          <a:noFill/>
        </p:spPr>
        <p:txBody>
          <a:bodyPr wrap="none" lIns="91440" tIns="45720" rIns="91440" bIns="45720">
            <a:spAutoFit/>
          </a:bodyPr>
          <a:lstStyle/>
          <a:p>
            <a:pPr algn="ctr"/>
            <a:r>
              <a:rPr lang="es-ES" sz="5400" b="1" cap="none" spc="0" dirty="0" smtClean="0">
                <a:ln w="6600">
                  <a:solidFill>
                    <a:schemeClr val="accent2"/>
                  </a:solidFill>
                  <a:prstDash val="solid"/>
                </a:ln>
                <a:solidFill>
                  <a:srgbClr val="FFFFFF"/>
                </a:solidFill>
                <a:effectLst>
                  <a:outerShdw dist="38100" dir="2700000" algn="tl" rotWithShape="0">
                    <a:schemeClr val="accent2"/>
                  </a:outerShdw>
                </a:effectLst>
              </a:rPr>
              <a:t>Seamos </a:t>
            </a:r>
          </a:p>
          <a:p>
            <a:pPr algn="ctr"/>
            <a:r>
              <a:rPr lang="es-ES" sz="5400" b="1" dirty="0" smtClean="0">
                <a:ln w="6600">
                  <a:solidFill>
                    <a:schemeClr val="accent2"/>
                  </a:solidFill>
                  <a:prstDash val="solid"/>
                </a:ln>
                <a:solidFill>
                  <a:srgbClr val="FFFFFF"/>
                </a:solidFill>
                <a:effectLst>
                  <a:outerShdw dist="38100" dir="2700000" algn="tl" rotWithShape="0">
                    <a:schemeClr val="accent2"/>
                  </a:outerShdw>
                </a:effectLst>
              </a:rPr>
              <a:t>Paleontólogos </a:t>
            </a:r>
            <a:endParaRPr lang="es-ES" sz="5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Tree>
    <p:extLst>
      <p:ext uri="{BB962C8B-B14F-4D97-AF65-F5344CB8AC3E}">
        <p14:creationId xmlns:p14="http://schemas.microsoft.com/office/powerpoint/2010/main" val="3069998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4700057" y="90152"/>
            <a:ext cx="2224070" cy="307777"/>
          </a:xfrm>
          <a:prstGeom prst="rect">
            <a:avLst/>
          </a:prstGeom>
          <a:noFill/>
        </p:spPr>
        <p:txBody>
          <a:bodyPr wrap="none" lIns="91440" tIns="45720" rIns="91440" bIns="45720">
            <a:spAutoFit/>
          </a:bodyPr>
          <a:lstStyle/>
          <a:p>
            <a:pPr algn="ctr"/>
            <a:r>
              <a:rPr lang="es-MX" sz="1400" b="1" dirty="0">
                <a:ln w="6600">
                  <a:solidFill>
                    <a:schemeClr val="accent2"/>
                  </a:solidFill>
                  <a:prstDash val="solid"/>
                </a:ln>
                <a:solidFill>
                  <a:srgbClr val="FFFFFF"/>
                </a:solidFill>
                <a:effectLst>
                  <a:outerShdw dist="38100" dir="2700000" algn="tl" rotWithShape="0">
                    <a:schemeClr val="accent2"/>
                  </a:outerShdw>
                </a:effectLst>
              </a:rPr>
              <a:t>¿</a:t>
            </a:r>
            <a:r>
              <a:rPr lang="es-MX" sz="1400" b="1" cap="none" spc="0" dirty="0" smtClean="0">
                <a:ln w="6600">
                  <a:solidFill>
                    <a:schemeClr val="accent2"/>
                  </a:solidFill>
                  <a:prstDash val="solid"/>
                </a:ln>
                <a:solidFill>
                  <a:srgbClr val="FFFFFF"/>
                </a:solidFill>
                <a:effectLst>
                  <a:outerShdw dist="38100" dir="2700000" algn="tl" rotWithShape="0">
                    <a:schemeClr val="accent2"/>
                  </a:outerShdw>
                </a:effectLst>
              </a:rPr>
              <a:t>Qué es un Circuito Motor?</a:t>
            </a:r>
            <a:endParaRPr lang="es-MX" sz="14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4" name="Rectángulo 3"/>
          <p:cNvSpPr/>
          <p:nvPr/>
        </p:nvSpPr>
        <p:spPr>
          <a:xfrm>
            <a:off x="66171" y="314687"/>
            <a:ext cx="12061434" cy="6740307"/>
          </a:xfrm>
          <a:prstGeom prst="rect">
            <a:avLst/>
          </a:prstGeom>
        </p:spPr>
        <p:txBody>
          <a:bodyPr wrap="square">
            <a:spAutoFit/>
          </a:bodyPr>
          <a:lstStyle/>
          <a:p>
            <a:pPr>
              <a:lnSpc>
                <a:spcPct val="150000"/>
              </a:lnSpc>
            </a:pPr>
            <a:r>
              <a:rPr lang="es-MX" sz="1200" dirty="0">
                <a:latin typeface="Arial" panose="020B0604020202020204" pitchFamily="34" charset="0"/>
                <a:cs typeface="Arial" panose="020B0604020202020204" pitchFamily="34" charset="0"/>
              </a:rPr>
              <a:t>El </a:t>
            </a:r>
            <a:r>
              <a:rPr lang="es-MX" sz="1200" b="1" dirty="0">
                <a:latin typeface="Arial" panose="020B0604020202020204" pitchFamily="34" charset="0"/>
                <a:cs typeface="Arial" panose="020B0604020202020204" pitchFamily="34" charset="0"/>
              </a:rPr>
              <a:t>circuito de acción motriz </a:t>
            </a:r>
            <a:r>
              <a:rPr lang="es-MX" sz="1200" dirty="0">
                <a:latin typeface="Arial" panose="020B0604020202020204" pitchFamily="34" charset="0"/>
                <a:cs typeface="Arial" panose="020B0604020202020204" pitchFamily="34" charset="0"/>
              </a:rPr>
              <a:t>o</a:t>
            </a:r>
            <a:r>
              <a:rPr lang="es-MX" sz="1200" b="1" dirty="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circuito de entrenamiento es un conjunto de actividades físicas que tienen como objeto condicionar la resistencia y la velocidad de un individuo</a:t>
            </a:r>
            <a:r>
              <a:rPr lang="es-MX" sz="1200" dirty="0" smtClean="0">
                <a:latin typeface="Arial" panose="020B0604020202020204" pitchFamily="34" charset="0"/>
                <a:cs typeface="Arial" panose="020B0604020202020204" pitchFamily="34" charset="0"/>
              </a:rPr>
              <a:t>.</a:t>
            </a:r>
          </a:p>
          <a:p>
            <a:pPr>
              <a:lnSpc>
                <a:spcPct val="150000"/>
              </a:lnSpc>
            </a:pPr>
            <a:r>
              <a:rPr lang="es-MX" sz="1200" dirty="0">
                <a:latin typeface="Arial" panose="020B0604020202020204" pitchFamily="34" charset="0"/>
                <a:cs typeface="Arial" panose="020B0604020202020204" pitchFamily="34" charset="0"/>
              </a:rPr>
              <a:t>Este condicionamiento se hace a través de ejercicios aeróbicos de alta intensidad. Siendo un circuito, está conformado por una serie de actividades que se ejecutan una seguida de la otra (en secuencia). De acuerdo a algunas terminologías, cada una de las distintas actividades son “estaciones</a:t>
            </a:r>
            <a:r>
              <a:rPr lang="es-MX" sz="1200" dirty="0" smtClean="0">
                <a:latin typeface="Arial" panose="020B0604020202020204" pitchFamily="34" charset="0"/>
                <a:cs typeface="Arial" panose="020B0604020202020204" pitchFamily="34" charset="0"/>
              </a:rPr>
              <a:t>”.</a:t>
            </a:r>
          </a:p>
          <a:p>
            <a:pPr>
              <a:lnSpc>
                <a:spcPct val="150000"/>
              </a:lnSpc>
            </a:pPr>
            <a:r>
              <a:rPr lang="es-MX" sz="1200" dirty="0">
                <a:latin typeface="Arial" panose="020B0604020202020204" pitchFamily="34" charset="0"/>
                <a:cs typeface="Arial" panose="020B0604020202020204" pitchFamily="34" charset="0"/>
              </a:rPr>
              <a:t>Por lo general, cada actividad es de corta duración. Sin embargo, cada una de estas requiere un esfuerzo por parte del que ejecuta el circuito motriz.</a:t>
            </a:r>
          </a:p>
          <a:p>
            <a:pPr>
              <a:lnSpc>
                <a:spcPct val="150000"/>
              </a:lnSpc>
            </a:pPr>
            <a:r>
              <a:rPr lang="es-MX" sz="1200" dirty="0">
                <a:latin typeface="Arial" panose="020B0604020202020204" pitchFamily="34" charset="0"/>
                <a:cs typeface="Arial" panose="020B0604020202020204" pitchFamily="34" charset="0"/>
              </a:rPr>
              <a:t>Algunos de los ejercicios más comunes en un circuito de acción motriz son abdominales, planchas, dorsales, saltos de paracaídas, trotar en el mismo puesto, sentadillas, torsión abdominal, entre otros.</a:t>
            </a:r>
          </a:p>
          <a:p>
            <a:pPr>
              <a:lnSpc>
                <a:spcPct val="150000"/>
              </a:lnSpc>
            </a:pPr>
            <a:r>
              <a:rPr lang="es-MX" sz="1200" dirty="0">
                <a:latin typeface="Arial" panose="020B0604020202020204" pitchFamily="34" charset="0"/>
                <a:cs typeface="Arial" panose="020B0604020202020204" pitchFamily="34" charset="0"/>
              </a:rPr>
              <a:t>Este tipo de entrenamiento físico fue desarrollado en el año 1957, en Inglaterra. Sus creadores son R. E. Morgan y G. T. Adamson de la Universidad de Leeds</a:t>
            </a:r>
            <a:r>
              <a:rPr lang="es-MX" sz="1200" dirty="0" smtClean="0">
                <a:latin typeface="Arial" panose="020B0604020202020204" pitchFamily="34" charset="0"/>
                <a:cs typeface="Arial" panose="020B0604020202020204" pitchFamily="34" charset="0"/>
              </a:rPr>
              <a:t>.</a:t>
            </a:r>
            <a:endParaRPr lang="es-MX" sz="1200" b="0" i="0" dirty="0" smtClean="0">
              <a:solidFill>
                <a:srgbClr val="000000"/>
              </a:solidFill>
              <a:effectLst/>
              <a:latin typeface="Arial" panose="020B0604020202020204" pitchFamily="34" charset="0"/>
              <a:cs typeface="Arial" panose="020B0604020202020204" pitchFamily="34" charset="0"/>
            </a:endParaRPr>
          </a:p>
          <a:p>
            <a:pPr>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El circuito de acción motriz es una forma de trabajo en la cual realizamos diferentes actividades de forma secuencial en estaciones de trabajo. </a:t>
            </a:r>
            <a:endParaRPr lang="es-MX" sz="1200" dirty="0">
              <a:solidFill>
                <a:srgbClr val="000000"/>
              </a:solidFill>
              <a:latin typeface="Arial" panose="020B0604020202020204" pitchFamily="34" charset="0"/>
              <a:cs typeface="Arial" panose="020B0604020202020204" pitchFamily="34" charset="0"/>
            </a:endParaRPr>
          </a:p>
          <a:p>
            <a:pPr>
              <a:lnSpc>
                <a:spcPct val="150000"/>
              </a:lnSpc>
            </a:pPr>
            <a:r>
              <a:rPr lang="es-MX" sz="1200" b="1" i="0" dirty="0" smtClean="0">
                <a:solidFill>
                  <a:srgbClr val="993300"/>
                </a:solidFill>
                <a:effectLst/>
                <a:latin typeface="Arial" panose="020B0604020202020204" pitchFamily="34" charset="0"/>
                <a:cs typeface="Arial" panose="020B0604020202020204" pitchFamily="34" charset="0"/>
              </a:rPr>
              <a:t>Sirve</a:t>
            </a:r>
            <a:r>
              <a:rPr lang="es-MX" sz="1200" b="0" i="0" dirty="0" smtClean="0">
                <a:solidFill>
                  <a:srgbClr val="000000"/>
                </a:solidFill>
                <a:effectLst/>
                <a:latin typeface="Arial" panose="020B0604020202020204" pitchFamily="34" charset="0"/>
                <a:cs typeface="Arial" panose="020B0604020202020204" pitchFamily="34" charset="0"/>
              </a:rPr>
              <a:t> para realizar distintas actividades en diferentes momentos dentro de una misma sesión, además que facilita el trabajo simultáneo de los integrantes del grupo, permite la indivualización del trabajo.</a:t>
            </a:r>
            <a:r>
              <a:rPr lang="es-MX" sz="1200" dirty="0" smtClean="0">
                <a:latin typeface="Arial" panose="020B0604020202020204" pitchFamily="34" charset="0"/>
                <a:cs typeface="Arial" panose="020B0604020202020204" pitchFamily="34" charset="0"/>
              </a:rPr>
              <a:t/>
            </a:r>
            <a:br>
              <a:rPr lang="es-MX" sz="1200" dirty="0" smtClean="0">
                <a:latin typeface="Arial" panose="020B0604020202020204" pitchFamily="34" charset="0"/>
                <a:cs typeface="Arial" panose="020B0604020202020204" pitchFamily="34" charset="0"/>
              </a:rPr>
            </a:br>
            <a:r>
              <a:rPr lang="es-MX" sz="1200" b="1" i="0" dirty="0" smtClean="0">
                <a:solidFill>
                  <a:srgbClr val="CC0000"/>
                </a:solidFill>
                <a:effectLst/>
                <a:latin typeface="Arial" panose="020B0604020202020204" pitchFamily="34" charset="0"/>
                <a:cs typeface="Arial" panose="020B0604020202020204" pitchFamily="34" charset="0"/>
              </a:rPr>
              <a:t>Organización</a:t>
            </a:r>
            <a:r>
              <a:rPr lang="es-MX" sz="1200" b="0" i="0" dirty="0" smtClean="0">
                <a:solidFill>
                  <a:srgbClr val="000000"/>
                </a:solidFill>
                <a:effectLst/>
                <a:latin typeface="Arial" panose="020B0604020202020204" pitchFamily="34" charset="0"/>
                <a:cs typeface="Arial" panose="020B0604020202020204" pitchFamily="34" charset="0"/>
              </a:rPr>
              <a:t>: El grupo se divide en diferentes equipos (5 o 6), asignándoles a cada uno de ellos una estación. Todos los equipos inician el trabajo al mismo tiempo, a la siguiente indicación, después de haber realizado su trabajo se detienen para cambiar de estación. Al cambiar de estación aprovechamos para recuperarnos del esfuerzo. Todo depende de la organización propuesta, ya que algunos profesores piden cambiar de estaciones mediante un trote o una carrera más intensa, con lo cual el esfuerzo se vuelve continuo.</a:t>
            </a:r>
          </a:p>
          <a:p>
            <a:pPr algn="just">
              <a:lnSpc>
                <a:spcPct val="150000"/>
              </a:lnSpc>
            </a:pPr>
            <a:r>
              <a:rPr lang="es-MX" sz="1200" dirty="0" smtClean="0">
                <a:solidFill>
                  <a:srgbClr val="000000"/>
                </a:solidFill>
                <a:latin typeface="Arial" panose="020B0604020202020204" pitchFamily="34" charset="0"/>
                <a:cs typeface="Arial" panose="020B0604020202020204" pitchFamily="34" charset="0"/>
              </a:rPr>
              <a:t>Al </a:t>
            </a:r>
            <a:r>
              <a:rPr lang="es-MX" sz="1200" dirty="0">
                <a:solidFill>
                  <a:srgbClr val="000000"/>
                </a:solidFill>
                <a:latin typeface="Arial" panose="020B0604020202020204" pitchFamily="34" charset="0"/>
                <a:cs typeface="Arial" panose="020B0604020202020204" pitchFamily="34" charset="0"/>
              </a:rPr>
              <a:t>organizar un circuito de acción motriz, se debe tener en cuenta la cantidad de individuos que participarán en el.</a:t>
            </a:r>
            <a:endParaRPr lang="es-MX" sz="1200" dirty="0">
              <a:solidFill>
                <a:srgbClr val="222222"/>
              </a:solidFill>
              <a:latin typeface="Arial" panose="020B0604020202020204" pitchFamily="34" charset="0"/>
              <a:cs typeface="Arial" panose="020B0604020202020204" pitchFamily="34" charset="0"/>
            </a:endParaRPr>
          </a:p>
          <a:p>
            <a:pPr algn="just">
              <a:lnSpc>
                <a:spcPct val="150000"/>
              </a:lnSpc>
            </a:pPr>
            <a:r>
              <a:rPr lang="es-MX" sz="1200" dirty="0">
                <a:solidFill>
                  <a:srgbClr val="000000"/>
                </a:solidFill>
                <a:latin typeface="Arial" panose="020B0604020202020204" pitchFamily="34" charset="0"/>
                <a:cs typeface="Arial" panose="020B0604020202020204" pitchFamily="34" charset="0"/>
              </a:rPr>
              <a:t>Si el número es amplio, entonces se debe dividir la totalidad entre el número de estaciones que se hayan establecido en el circuito. Por su parte, si el número es reducido, entonces habrá un sólo participante por cada estación.</a:t>
            </a:r>
            <a:endParaRPr lang="es-MX" sz="1200" dirty="0">
              <a:solidFill>
                <a:srgbClr val="222222"/>
              </a:solidFill>
              <a:latin typeface="Arial" panose="020B0604020202020204" pitchFamily="34" charset="0"/>
              <a:cs typeface="Arial" panose="020B0604020202020204" pitchFamily="34" charset="0"/>
            </a:endParaRPr>
          </a:p>
          <a:p>
            <a:pPr algn="just">
              <a:lnSpc>
                <a:spcPct val="150000"/>
              </a:lnSpc>
            </a:pPr>
            <a:r>
              <a:rPr lang="es-MX" sz="1200" b="1" dirty="0">
                <a:solidFill>
                  <a:srgbClr val="000000"/>
                </a:solidFill>
                <a:latin typeface="Arial" panose="020B0604020202020204" pitchFamily="34" charset="0"/>
                <a:cs typeface="Arial" panose="020B0604020202020204" pitchFamily="34" charset="0"/>
              </a:rPr>
              <a:t>Duración y rotación</a:t>
            </a:r>
            <a:endParaRPr lang="es-MX" sz="1200" dirty="0">
              <a:solidFill>
                <a:srgbClr val="111111"/>
              </a:solidFill>
              <a:latin typeface="Arial" panose="020B0604020202020204" pitchFamily="34" charset="0"/>
              <a:cs typeface="Arial" panose="020B0604020202020204" pitchFamily="34" charset="0"/>
            </a:endParaRPr>
          </a:p>
          <a:p>
            <a:pPr algn="just">
              <a:lnSpc>
                <a:spcPct val="150000"/>
              </a:lnSpc>
            </a:pPr>
            <a:r>
              <a:rPr lang="es-MX" sz="1200" dirty="0">
                <a:solidFill>
                  <a:srgbClr val="000000"/>
                </a:solidFill>
                <a:latin typeface="Arial" panose="020B0604020202020204" pitchFamily="34" charset="0"/>
                <a:cs typeface="Arial" panose="020B0604020202020204" pitchFamily="34" charset="0"/>
              </a:rPr>
              <a:t>Para comenzar el circuito de acción motriz, cada grupo o individuo se coloca en una estación. Cuando el entrenador lo indique, cada grupo debe comenzar a hacer el ejercicio que le corresponda.</a:t>
            </a:r>
            <a:endParaRPr lang="es-MX" sz="1200" dirty="0">
              <a:solidFill>
                <a:srgbClr val="222222"/>
              </a:solidFill>
              <a:latin typeface="Arial" panose="020B0604020202020204" pitchFamily="34" charset="0"/>
              <a:cs typeface="Arial" panose="020B0604020202020204" pitchFamily="34" charset="0"/>
            </a:endParaRPr>
          </a:p>
          <a:p>
            <a:pPr algn="just">
              <a:lnSpc>
                <a:spcPct val="150000"/>
              </a:lnSpc>
            </a:pPr>
            <a:r>
              <a:rPr lang="es-MX" sz="1200" dirty="0">
                <a:solidFill>
                  <a:srgbClr val="000000"/>
                </a:solidFill>
                <a:latin typeface="Arial" panose="020B0604020202020204" pitchFamily="34" charset="0"/>
                <a:cs typeface="Arial" panose="020B0604020202020204" pitchFamily="34" charset="0"/>
              </a:rPr>
              <a:t>Después de algunos segundos, el entrenador hará una señal para indicarles a los grupos que deben cambiar de estación. Así, cada grupo se dirigirá a la estación siguiente lo más rápido posible y comenzará a hacer el nuevo ejercicio.</a:t>
            </a:r>
            <a:endParaRPr lang="es-MX" sz="1200" dirty="0">
              <a:solidFill>
                <a:srgbClr val="222222"/>
              </a:solidFill>
              <a:latin typeface="Arial" panose="020B0604020202020204" pitchFamily="34" charset="0"/>
              <a:cs typeface="Arial" panose="020B0604020202020204" pitchFamily="34" charset="0"/>
            </a:endParaRPr>
          </a:p>
          <a:p>
            <a:pPr algn="just">
              <a:lnSpc>
                <a:spcPct val="150000"/>
              </a:lnSpc>
            </a:pPr>
            <a:r>
              <a:rPr lang="es-MX" sz="1200" dirty="0">
                <a:solidFill>
                  <a:srgbClr val="000000"/>
                </a:solidFill>
                <a:latin typeface="Arial" panose="020B0604020202020204" pitchFamily="34" charset="0"/>
                <a:cs typeface="Arial" panose="020B0604020202020204" pitchFamily="34" charset="0"/>
              </a:rPr>
              <a:t>Lo recomendable es que cada estación dure entre 30 y 60 segundos. Esto crea un ritmo rápido, necesario para el mejor funcionamiento del circuito.</a:t>
            </a:r>
            <a:endParaRPr lang="es-MX" sz="1200" dirty="0">
              <a:solidFill>
                <a:srgbClr val="222222"/>
              </a:solidFill>
              <a:latin typeface="Arial" panose="020B0604020202020204" pitchFamily="34" charset="0"/>
              <a:cs typeface="Arial" panose="020B0604020202020204" pitchFamily="34" charset="0"/>
            </a:endParaRPr>
          </a:p>
          <a:p>
            <a:pPr>
              <a:lnSpc>
                <a:spcPct val="150000"/>
              </a:lnSpc>
            </a:pPr>
            <a:endParaRPr lang="es-MX" sz="12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0824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1066" y="177421"/>
            <a:ext cx="10503243" cy="6429132"/>
          </a:xfrm>
          <a:prstGeom prst="rect">
            <a:avLst/>
          </a:prstGeom>
        </p:spPr>
        <p:txBody>
          <a:bodyPr wrap="square">
            <a:spAutoFit/>
          </a:bodyPr>
          <a:lstStyle/>
          <a:p>
            <a:pPr algn="just">
              <a:lnSpc>
                <a:spcPct val="150000"/>
              </a:lnSpc>
            </a:pPr>
            <a:r>
              <a:rPr lang="es-MX" sz="1200" b="1" i="0" u="sng" dirty="0" smtClean="0">
                <a:solidFill>
                  <a:srgbClr val="000000"/>
                </a:solidFill>
                <a:effectLst/>
                <a:latin typeface="Arial" panose="020B0604020202020204" pitchFamily="34" charset="0"/>
                <a:cs typeface="Arial" panose="020B0604020202020204" pitchFamily="34" charset="0"/>
              </a:rPr>
              <a:t>Actividades presentes en los circuitos de acción motriz</a:t>
            </a:r>
            <a:endParaRPr lang="es-MX" sz="1200" b="0" i="0" dirty="0" smtClean="0">
              <a:solidFill>
                <a:srgbClr val="111111"/>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Algunas de las actividades más comunes en los circuitos de acción motriz son los siguientes.</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1" i="0" dirty="0" smtClean="0">
                <a:solidFill>
                  <a:srgbClr val="000000"/>
                </a:solidFill>
                <a:effectLst/>
                <a:latin typeface="Arial" panose="020B0604020202020204" pitchFamily="34" charset="0"/>
                <a:cs typeface="Arial" panose="020B0604020202020204" pitchFamily="34" charset="0"/>
              </a:rPr>
              <a:t>Para ejercitar los brazos</a:t>
            </a:r>
            <a:endParaRPr lang="es-MX" sz="1200" b="0" i="0" dirty="0" smtClean="0">
              <a:solidFill>
                <a:srgbClr val="111111"/>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1-Levantar pesas pequeñas, entre uno y dos kilos (el peso puede variar tomando en cuenta la edad de los participantes).</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2-Extender los brazos a un costado del cuerpo (a la altura de los hombros) y hacer movimientos circulares.</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3-Dar golpes en el aire.</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1" i="0" dirty="0" smtClean="0">
                <a:solidFill>
                  <a:srgbClr val="000000"/>
                </a:solidFill>
                <a:effectLst/>
                <a:latin typeface="Arial" panose="020B0604020202020204" pitchFamily="34" charset="0"/>
                <a:cs typeface="Arial" panose="020B0604020202020204" pitchFamily="34" charset="0"/>
              </a:rPr>
              <a:t>Para ejercitar el abdomen</a:t>
            </a:r>
            <a:endParaRPr lang="es-MX" sz="1200" b="0" i="0" dirty="0" smtClean="0">
              <a:solidFill>
                <a:srgbClr val="111111"/>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1-Acostarse sobre la espalda, levantar las piernas y doblar las rodillas en un ángulo de 90°. Intentar alzar el torso hacia las piernas sin alterar la posición de estas.</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2-Acostarse sobre la espalda y poner las manos detrás de la nuca. Alzar el torso, haciendo que el codo derecho toque la rodilla izquierda. En la próxima repetición, se debe invertir el movimiento (codo izquierdo con rodilla derecha).</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3-Acostado sobre la espalda, alzar las piernas las piernas y bajarlas lentamente pero sin llegar a tocar el piso.</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4-Ponerse de pie, con las piernas separadas al nivel de los hombros. Hacer torsión abdominal, es decir, mover la parte superior del cuerpo hacia uno de los lados sin desplazar las caderas.</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1" i="0" dirty="0" smtClean="0">
                <a:solidFill>
                  <a:srgbClr val="000000"/>
                </a:solidFill>
                <a:effectLst/>
                <a:latin typeface="Arial" panose="020B0604020202020204" pitchFamily="34" charset="0"/>
                <a:cs typeface="Arial" panose="020B0604020202020204" pitchFamily="34" charset="0"/>
              </a:rPr>
              <a:t>Para ejercitar la espalda</a:t>
            </a:r>
            <a:endParaRPr lang="es-MX" sz="1200" b="0" i="0" dirty="0" smtClean="0">
              <a:solidFill>
                <a:srgbClr val="111111"/>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1-Dorsales. Acostarse sobre el abdomen, colocar las manos detrás de la nuca y alzar el torso (sin mover las piernas.</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1" i="0" dirty="0" smtClean="0">
                <a:solidFill>
                  <a:srgbClr val="000000"/>
                </a:solidFill>
                <a:effectLst/>
                <a:latin typeface="Arial" panose="020B0604020202020204" pitchFamily="34" charset="0"/>
                <a:cs typeface="Arial" panose="020B0604020202020204" pitchFamily="34" charset="0"/>
              </a:rPr>
              <a:t>Para ejercitar las piernas</a:t>
            </a:r>
            <a:endParaRPr lang="es-MX" sz="1200" b="0" i="0" dirty="0" smtClean="0">
              <a:solidFill>
                <a:srgbClr val="111111"/>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1-Realizar repeticiones de sentadillas.</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2-Realizar saltos con extensión. La posición inicial para este salto es con las piernas separadas con una abertura de un metro (más o menos) y las rodillas flexionadas sin que estas excedan el límite de los pies.</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3-Luego, se debe saltar extendiendo las rodillas completamente. Cuando se está descendiendo, se debe regresar a la posición inicial.</a:t>
            </a:r>
            <a:endParaRPr lang="es-MX" sz="1200" b="0" i="0" dirty="0" smtClean="0">
              <a:solidFill>
                <a:srgbClr val="222222"/>
              </a:solidFill>
              <a:effectLst/>
              <a:latin typeface="Arial" panose="020B0604020202020204" pitchFamily="34" charset="0"/>
              <a:cs typeface="Arial" panose="020B0604020202020204" pitchFamily="34" charset="0"/>
            </a:endParaRPr>
          </a:p>
          <a:p>
            <a:pPr algn="just">
              <a:lnSpc>
                <a:spcPct val="150000"/>
              </a:lnSpc>
            </a:pPr>
            <a:r>
              <a:rPr lang="es-MX" sz="1200" b="0" i="0" dirty="0" smtClean="0">
                <a:solidFill>
                  <a:srgbClr val="000000"/>
                </a:solidFill>
                <a:effectLst/>
                <a:latin typeface="Arial" panose="020B0604020202020204" pitchFamily="34" charset="0"/>
                <a:cs typeface="Arial" panose="020B0604020202020204" pitchFamily="34" charset="0"/>
              </a:rPr>
              <a:t>4-Realizar saltos paracaídas. Este salto se realiza poniéndose en cuclillas. Desde esta posición, se salta extendiendo el cuerpo y las piernas. Al descender, se vuelve a la posición de cuclillas.</a:t>
            </a:r>
            <a:endParaRPr lang="es-MX" sz="1200" b="0" i="0" dirty="0" smtClean="0">
              <a:solidFill>
                <a:srgbClr val="222222"/>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94552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805066543"/>
              </p:ext>
            </p:extLst>
          </p:nvPr>
        </p:nvGraphicFramePr>
        <p:xfrm>
          <a:off x="794056" y="1045833"/>
          <a:ext cx="10264462" cy="5655949"/>
        </p:xfrm>
        <a:graphic>
          <a:graphicData uri="http://schemas.openxmlformats.org/drawingml/2006/table">
            <a:tbl>
              <a:tblPr firstRow="1" bandRow="1"/>
              <a:tblGrid>
                <a:gridCol w="3627819"/>
                <a:gridCol w="2149607"/>
                <a:gridCol w="443467"/>
                <a:gridCol w="4043569"/>
              </a:tblGrid>
              <a:tr h="495752">
                <a:tc gridSpan="4">
                  <a:txBody>
                    <a:bodyPr/>
                    <a:lstStyle/>
                    <a:p>
                      <a:pPr algn="ctr">
                        <a:lnSpc>
                          <a:spcPct val="115000"/>
                        </a:lnSpc>
                        <a:spcAft>
                          <a:spcPts val="0"/>
                        </a:spcAft>
                        <a:tabLst>
                          <a:tab pos="1868170" algn="l"/>
                        </a:tabLst>
                      </a:pPr>
                      <a:r>
                        <a:rPr lang="es-MX"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Título de la Unidad </a:t>
                      </a:r>
                      <a:r>
                        <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Didáctica</a:t>
                      </a:r>
                    </a:p>
                    <a:p>
                      <a:pPr algn="ctr">
                        <a:lnSpc>
                          <a:spcPct val="115000"/>
                        </a:lnSpc>
                        <a:spcAft>
                          <a:spcPts val="0"/>
                        </a:spcAft>
                        <a:tabLst>
                          <a:tab pos="1868170" algn="l"/>
                        </a:tabLst>
                      </a:pPr>
                      <a:r>
                        <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Seamos</a:t>
                      </a:r>
                      <a:r>
                        <a:rPr lang="es-MX" sz="1400" b="1" kern="1200" baseline="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 paleontólogos en busca de Dinosaurios </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64849" marR="64849" marT="32424" marB="324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r>
              <a:tr h="495752">
                <a:tc gridSpan="4">
                  <a:txBody>
                    <a:bodyPr/>
                    <a:lstStyle/>
                    <a:p>
                      <a:pPr>
                        <a:lnSpc>
                          <a:spcPct val="115000"/>
                        </a:lnSpc>
                        <a:spcAft>
                          <a:spcPts val="0"/>
                        </a:spcAft>
                      </a:pPr>
                      <a:r>
                        <a:rPr lang="es-MX"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Propósito de la Unidad Didáctica: Ordenar y distinguir diferentes respuestas motrices ante retos y situaciones, individuales y colectivas que implican imaginación y creatividad.</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64849" marR="64849" marT="32424" marB="324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r>
              <a:tr h="696054">
                <a:tc gridSpan="4">
                  <a:txBody>
                    <a:bodyPr/>
                    <a:lstStyle/>
                    <a:p>
                      <a:pPr>
                        <a:lnSpc>
                          <a:spcPct val="115000"/>
                        </a:lnSpc>
                        <a:spcAft>
                          <a:spcPts val="0"/>
                        </a:spcAft>
                      </a:pPr>
                      <a:r>
                        <a:rPr lang="es-MX" sz="1400" b="1" dirty="0">
                          <a:effectLst/>
                          <a:latin typeface="Arial" panose="020B0604020202020204" pitchFamily="34" charset="0"/>
                          <a:ea typeface="Times New Roman" panose="02020603050405020304" pitchFamily="18" charset="0"/>
                          <a:cs typeface="Arial" panose="020B0604020202020204" pitchFamily="34" charset="0"/>
                        </a:rPr>
                        <a:t>Intención Pedagógica: Desarrollar las capacidades socio motrices para favorecer el trabajo colaborativo, a través de  actividades  </a:t>
                      </a:r>
                      <a:r>
                        <a:rPr lang="es-MX" sz="1400" b="1" dirty="0" smtClean="0">
                          <a:effectLst/>
                          <a:latin typeface="Arial" panose="020B0604020202020204" pitchFamily="34" charset="0"/>
                          <a:ea typeface="Times New Roman" panose="02020603050405020304" pitchFamily="18" charset="0"/>
                          <a:cs typeface="Arial" panose="020B0604020202020204" pitchFamily="34" charset="0"/>
                        </a:rPr>
                        <a:t>recreativas</a:t>
                      </a:r>
                      <a:r>
                        <a:rPr lang="es-MX" sz="1400" b="1" baseline="0" dirty="0" smtClean="0">
                          <a:effectLst/>
                          <a:latin typeface="Arial" panose="020B0604020202020204" pitchFamily="34" charset="0"/>
                          <a:ea typeface="Times New Roman" panose="02020603050405020304" pitchFamily="18" charset="0"/>
                          <a:cs typeface="Arial" panose="020B0604020202020204" pitchFamily="34" charset="0"/>
                        </a:rPr>
                        <a:t> , dónde le permita experimentar con objetos en concreto , crear y poner a prueba ideas y supuestos. </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64849" marR="64849" marT="32424" marB="324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r>
              <a:tr h="437887">
                <a:tc gridSpan="2">
                  <a:txBody>
                    <a:bodyPr/>
                    <a:lstStyle/>
                    <a:p>
                      <a:pPr>
                        <a:lnSpc>
                          <a:spcPct val="115000"/>
                        </a:lnSpc>
                        <a:spcAft>
                          <a:spcPts val="0"/>
                        </a:spcAft>
                      </a:pPr>
                      <a:r>
                        <a:rPr lang="es-MX"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Área de Desarrollo Personal y Social:    Educación Física.</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64849" marR="64849" marT="32424" marB="324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gridSpan="2">
                  <a:txBody>
                    <a:bodyPr/>
                    <a:lstStyle/>
                    <a:p>
                      <a:pPr>
                        <a:lnSpc>
                          <a:spcPct val="115000"/>
                        </a:lnSpc>
                        <a:spcAft>
                          <a:spcPts val="1000"/>
                        </a:spcAft>
                      </a:pPr>
                      <a:r>
                        <a:rPr lang="es-MX" sz="1400" dirty="0">
                          <a:effectLst/>
                          <a:latin typeface="Arial" panose="020B0604020202020204" pitchFamily="34" charset="0"/>
                          <a:ea typeface="Times New Roman" panose="02020603050405020304" pitchFamily="18" charset="0"/>
                          <a:cs typeface="Arial" panose="020B0604020202020204" pitchFamily="34" charset="0"/>
                        </a:rPr>
                        <a:t> </a:t>
                      </a:r>
                      <a:r>
                        <a:rPr lang="es-MX" sz="1400" b="1" dirty="0">
                          <a:effectLst/>
                          <a:latin typeface="Arial" panose="020B0604020202020204" pitchFamily="34" charset="0"/>
                          <a:ea typeface="Times New Roman" panose="02020603050405020304" pitchFamily="18" charset="0"/>
                          <a:cs typeface="Arial" panose="020B0604020202020204" pitchFamily="34" charset="0"/>
                        </a:rPr>
                        <a:t>Estrategia Didáctica:  </a:t>
                      </a:r>
                      <a:r>
                        <a:rPr lang="es-MX" sz="1400" b="1" dirty="0" smtClean="0">
                          <a:effectLst/>
                          <a:latin typeface="Arial" panose="020B0604020202020204" pitchFamily="34" charset="0"/>
                          <a:ea typeface="Times New Roman" panose="02020603050405020304" pitchFamily="18" charset="0"/>
                          <a:cs typeface="Arial" panose="020B0604020202020204" pitchFamily="34" charset="0"/>
                        </a:rPr>
                        <a:t>Circuito</a:t>
                      </a:r>
                      <a:r>
                        <a:rPr lang="es-MX" sz="1400" b="1" baseline="0" dirty="0" smtClean="0">
                          <a:effectLst/>
                          <a:latin typeface="Arial" panose="020B0604020202020204" pitchFamily="34" charset="0"/>
                          <a:ea typeface="Times New Roman" panose="02020603050405020304" pitchFamily="18" charset="0"/>
                          <a:cs typeface="Arial" panose="020B0604020202020204" pitchFamily="34" charset="0"/>
                        </a:rPr>
                        <a:t> Motor </a:t>
                      </a:r>
                      <a:r>
                        <a:rPr lang="es-MX" sz="1400" dirty="0" smtClean="0">
                          <a:effectLst/>
                          <a:latin typeface="Arial" panose="020B0604020202020204" pitchFamily="34" charset="0"/>
                          <a:ea typeface="Times New Roman" panose="02020603050405020304" pitchFamily="18" charset="0"/>
                          <a:cs typeface="Arial" panose="020B0604020202020204" pitchFamily="34" charset="0"/>
                        </a:rPr>
                        <a:t>                       </a:t>
                      </a:r>
                      <a:r>
                        <a:rPr lang="es-MX" sz="1400" b="1" dirty="0">
                          <a:effectLst/>
                          <a:latin typeface="Arial" panose="020B0604020202020204" pitchFamily="34" charset="0"/>
                          <a:ea typeface="Times New Roman" panose="02020603050405020304" pitchFamily="18" charset="0"/>
                          <a:cs typeface="Arial" panose="020B0604020202020204" pitchFamily="34" charset="0"/>
                        </a:rPr>
                        <a:t>Organización: grupal</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r>
              <a:tr h="495752">
                <a:tc gridSpan="4">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s-MX"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Aprendizajes </a:t>
                      </a:r>
                      <a:r>
                        <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Esperados: </a:t>
                      </a:r>
                      <a:r>
                        <a:rPr lang="es-MX" sz="1400" baseline="0" dirty="0" smtClean="0">
                          <a:solidFill>
                            <a:srgbClr val="00B050"/>
                          </a:solidFill>
                          <a:effectLst/>
                          <a:latin typeface="Arial" panose="020B0604020202020204" pitchFamily="34" charset="0"/>
                          <a:ea typeface="Calibri" panose="020F0502020204030204" pitchFamily="34" charset="0"/>
                          <a:cs typeface="Arial" panose="020B0604020202020204" pitchFamily="34" charset="0"/>
                        </a:rPr>
                        <a:t>Experimenta con objetos y materiales para poner a prueba ideas y supuestos </a:t>
                      </a:r>
                      <a:endParaRPr lang="es-MX" sz="1400" dirty="0" smtClean="0">
                        <a:solidFill>
                          <a:srgbClr val="00B050"/>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15000"/>
                        </a:lnSpc>
                        <a:spcAft>
                          <a:spcPts val="0"/>
                        </a:spcAft>
                      </a:pP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64849" marR="64849" marT="32424" marB="324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r>
              <a:tr h="2802008">
                <a:tc>
                  <a:txBody>
                    <a:bodyPr/>
                    <a:lstStyle/>
                    <a:p>
                      <a:pPr algn="ctr">
                        <a:lnSpc>
                          <a:spcPct val="115000"/>
                        </a:lnSpc>
                        <a:spcAft>
                          <a:spcPts val="0"/>
                        </a:spcAft>
                      </a:pPr>
                      <a:r>
                        <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Desarrollo </a:t>
                      </a:r>
                      <a:r>
                        <a:rPr lang="es-MX"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de la </a:t>
                      </a:r>
                      <a:r>
                        <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Motricidad</a:t>
                      </a:r>
                    </a:p>
                    <a:p>
                      <a:pPr algn="ctr">
                        <a:lnSpc>
                          <a:spcPct val="115000"/>
                        </a:lnSpc>
                        <a:spcAft>
                          <a:spcPts val="0"/>
                        </a:spcAft>
                      </a:pPr>
                      <a:endPar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ctr">
                        <a:lnSpc>
                          <a:spcPct val="115000"/>
                        </a:lnSpc>
                        <a:spcAft>
                          <a:spcPts val="0"/>
                        </a:spcAft>
                        <a:buFont typeface="Wingdings" panose="05000000000000000000" pitchFamily="2" charset="2"/>
                        <a:buChar char="ü"/>
                      </a:pPr>
                      <a:r>
                        <a:rPr lang="es-ES" sz="1400" kern="1200" dirty="0" smtClean="0">
                          <a:solidFill>
                            <a:schemeClr val="tx1"/>
                          </a:solidFill>
                          <a:effectLst/>
                          <a:latin typeface="Arial" panose="020B0604020202020204" pitchFamily="34" charset="0"/>
                          <a:ea typeface="+mn-ea"/>
                          <a:cs typeface="Arial" panose="020B0604020202020204" pitchFamily="34" charset="0"/>
                        </a:rPr>
                        <a:t>Utiliza herramientas, instrumentos y materiales en actividades que requieren de control y precisión en sus movimientos.</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64849" marR="64849" marT="32424" marB="324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es-MX"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Integración de la </a:t>
                      </a:r>
                      <a:r>
                        <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Corporeidad</a:t>
                      </a:r>
                    </a:p>
                    <a:p>
                      <a:pPr algn="ctr">
                        <a:lnSpc>
                          <a:spcPct val="115000"/>
                        </a:lnSpc>
                        <a:spcAft>
                          <a:spcPts val="0"/>
                        </a:spcAft>
                      </a:pPr>
                      <a:endPar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171450" indent="-171450" algn="ctr">
                        <a:lnSpc>
                          <a:spcPct val="115000"/>
                        </a:lnSpc>
                        <a:spcAft>
                          <a:spcPts val="0"/>
                        </a:spcAft>
                        <a:buFont typeface="Wingdings" panose="05000000000000000000" pitchFamily="2" charset="2"/>
                        <a:buChar char="ü"/>
                      </a:pPr>
                      <a:r>
                        <a:rPr lang="es-ES" sz="1400"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Identifica sus posibilidades expresivas y motrices en actividades que implican organización espacio-temporal, lateralidad, equilibrio y coordinación</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64849" marR="64849" marT="32424" marB="324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a:txBody>
                    <a:bodyPr/>
                    <a:lstStyle/>
                    <a:p>
                      <a:pPr algn="ctr">
                        <a:lnSpc>
                          <a:spcPct val="115000"/>
                        </a:lnSpc>
                        <a:spcAft>
                          <a:spcPts val="0"/>
                        </a:spcAft>
                      </a:pPr>
                      <a:r>
                        <a:rPr lang="es-MX"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Creatividad en la Acción </a:t>
                      </a:r>
                      <a:r>
                        <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Motriz</a:t>
                      </a:r>
                    </a:p>
                    <a:p>
                      <a:pPr algn="ctr">
                        <a:lnSpc>
                          <a:spcPct val="115000"/>
                        </a:lnSpc>
                        <a:spcAft>
                          <a:spcPts val="0"/>
                        </a:spcAft>
                      </a:pPr>
                      <a:endParaRPr lang="es-MX" sz="1400" b="1" kern="1200" dirty="0" smtClean="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285750" lvl="0" indent="-285750">
                        <a:buFont typeface="Wingdings" panose="05000000000000000000" pitchFamily="2" charset="2"/>
                        <a:buChar char="ü"/>
                      </a:pPr>
                      <a:r>
                        <a:rPr lang="es-ES" sz="1400" kern="1200" dirty="0" smtClean="0">
                          <a:solidFill>
                            <a:schemeClr val="tx1"/>
                          </a:solidFill>
                          <a:effectLst/>
                          <a:latin typeface="Arial" panose="020B0604020202020204" pitchFamily="34" charset="0"/>
                          <a:ea typeface="+mn-ea"/>
                          <a:cs typeface="Arial" panose="020B0604020202020204" pitchFamily="34" charset="0"/>
                        </a:rPr>
                        <a:t>Reconoce formas de participación e interacción en juegos y actividades físicas a partir de normas básicas de convivencia.</a:t>
                      </a:r>
                      <a:endParaRPr lang="es-MX" sz="1400" kern="1200" dirty="0" smtClean="0">
                        <a:solidFill>
                          <a:schemeClr val="tx1"/>
                        </a:solidFill>
                        <a:effectLst/>
                        <a:latin typeface="Arial" panose="020B0604020202020204" pitchFamily="34" charset="0"/>
                        <a:ea typeface="+mn-ea"/>
                        <a:cs typeface="Arial" panose="020B0604020202020204" pitchFamily="34" charset="0"/>
                      </a:endParaRPr>
                    </a:p>
                    <a:p>
                      <a:r>
                        <a:rPr lang="es-MX" sz="1400" kern="1200" dirty="0" smtClean="0">
                          <a:solidFill>
                            <a:schemeClr val="tx1"/>
                          </a:solidFill>
                          <a:effectLst/>
                          <a:latin typeface="Arial" panose="020B0604020202020204" pitchFamily="34" charset="0"/>
                          <a:ea typeface="+mn-ea"/>
                          <a:cs typeface="Arial" panose="020B0604020202020204" pitchFamily="34" charset="0"/>
                        </a:rPr>
                        <a:t> </a:t>
                      </a:r>
                      <a:endParaRPr lang="es-MX" sz="1400" dirty="0">
                        <a:effectLst/>
                        <a:latin typeface="Arial" panose="020B0604020202020204" pitchFamily="34" charset="0"/>
                        <a:ea typeface="Times New Roman" panose="02020603050405020304" pitchFamily="18" charset="0"/>
                        <a:cs typeface="Arial" panose="020B0604020202020204" pitchFamily="34" charset="0"/>
                      </a:endParaRPr>
                    </a:p>
                  </a:txBody>
                  <a:tcPr marL="64849" marR="64849" marT="32424" marB="32424">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 name="Rectangle 1"/>
          <p:cNvSpPr>
            <a:spLocks noChangeArrowheads="1"/>
          </p:cNvSpPr>
          <p:nvPr/>
        </p:nvSpPr>
        <p:spPr bwMode="auto">
          <a:xfrm>
            <a:off x="538590" y="214836"/>
            <a:ext cx="11307651"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868488" algn="l"/>
              </a:tabLst>
              <a:defRPr>
                <a:solidFill>
                  <a:schemeClr val="tx1"/>
                </a:solidFill>
                <a:latin typeface="Arial" panose="020B0604020202020204" pitchFamily="34" charset="0"/>
              </a:defRPr>
            </a:lvl1pPr>
            <a:lvl2pPr eaLnBrk="0" fontAlgn="base" hangingPunct="0">
              <a:spcBef>
                <a:spcPct val="0"/>
              </a:spcBef>
              <a:spcAft>
                <a:spcPct val="0"/>
              </a:spcAft>
              <a:tabLst>
                <a:tab pos="1868488" algn="l"/>
              </a:tabLst>
              <a:defRPr>
                <a:solidFill>
                  <a:schemeClr val="tx1"/>
                </a:solidFill>
                <a:latin typeface="Arial" panose="020B0604020202020204" pitchFamily="34" charset="0"/>
              </a:defRPr>
            </a:lvl2pPr>
            <a:lvl3pPr eaLnBrk="0" fontAlgn="base" hangingPunct="0">
              <a:spcBef>
                <a:spcPct val="0"/>
              </a:spcBef>
              <a:spcAft>
                <a:spcPct val="0"/>
              </a:spcAft>
              <a:tabLst>
                <a:tab pos="1868488" algn="l"/>
              </a:tabLst>
              <a:defRPr>
                <a:solidFill>
                  <a:schemeClr val="tx1"/>
                </a:solidFill>
                <a:latin typeface="Arial" panose="020B0604020202020204" pitchFamily="34" charset="0"/>
              </a:defRPr>
            </a:lvl3pPr>
            <a:lvl4pPr eaLnBrk="0" fontAlgn="base" hangingPunct="0">
              <a:spcBef>
                <a:spcPct val="0"/>
              </a:spcBef>
              <a:spcAft>
                <a:spcPct val="0"/>
              </a:spcAft>
              <a:tabLst>
                <a:tab pos="1868488" algn="l"/>
              </a:tabLst>
              <a:defRPr>
                <a:solidFill>
                  <a:schemeClr val="tx1"/>
                </a:solidFill>
                <a:latin typeface="Arial" panose="020B0604020202020204" pitchFamily="34" charset="0"/>
              </a:defRPr>
            </a:lvl4pPr>
            <a:lvl5pPr eaLnBrk="0" fontAlgn="base" hangingPunct="0">
              <a:spcBef>
                <a:spcPct val="0"/>
              </a:spcBef>
              <a:spcAft>
                <a:spcPct val="0"/>
              </a:spcAft>
              <a:tabLst>
                <a:tab pos="1868488" algn="l"/>
              </a:tabLst>
              <a:defRPr>
                <a:solidFill>
                  <a:schemeClr val="tx1"/>
                </a:solidFill>
                <a:latin typeface="Arial" panose="020B0604020202020204" pitchFamily="34" charset="0"/>
              </a:defRPr>
            </a:lvl5pPr>
            <a:lvl6pPr eaLnBrk="0" fontAlgn="base" hangingPunct="0">
              <a:spcBef>
                <a:spcPct val="0"/>
              </a:spcBef>
              <a:spcAft>
                <a:spcPct val="0"/>
              </a:spcAft>
              <a:tabLst>
                <a:tab pos="1868488" algn="l"/>
              </a:tabLst>
              <a:defRPr>
                <a:solidFill>
                  <a:schemeClr val="tx1"/>
                </a:solidFill>
                <a:latin typeface="Arial" panose="020B0604020202020204" pitchFamily="34" charset="0"/>
              </a:defRPr>
            </a:lvl6pPr>
            <a:lvl7pPr eaLnBrk="0" fontAlgn="base" hangingPunct="0">
              <a:spcBef>
                <a:spcPct val="0"/>
              </a:spcBef>
              <a:spcAft>
                <a:spcPct val="0"/>
              </a:spcAft>
              <a:tabLst>
                <a:tab pos="1868488" algn="l"/>
              </a:tabLst>
              <a:defRPr>
                <a:solidFill>
                  <a:schemeClr val="tx1"/>
                </a:solidFill>
                <a:latin typeface="Arial" panose="020B0604020202020204" pitchFamily="34" charset="0"/>
              </a:defRPr>
            </a:lvl7pPr>
            <a:lvl8pPr eaLnBrk="0" fontAlgn="base" hangingPunct="0">
              <a:spcBef>
                <a:spcPct val="0"/>
              </a:spcBef>
              <a:spcAft>
                <a:spcPct val="0"/>
              </a:spcAft>
              <a:tabLst>
                <a:tab pos="1868488" algn="l"/>
              </a:tabLst>
              <a:defRPr>
                <a:solidFill>
                  <a:schemeClr val="tx1"/>
                </a:solidFill>
                <a:latin typeface="Arial" panose="020B0604020202020204" pitchFamily="34" charset="0"/>
              </a:defRPr>
            </a:lvl8pPr>
            <a:lvl9pPr eaLnBrk="0" fontAlgn="base" hangingPunct="0">
              <a:spcBef>
                <a:spcPct val="0"/>
              </a:spcBef>
              <a:spcAft>
                <a:spcPct val="0"/>
              </a:spcAft>
              <a:tabLst>
                <a:tab pos="1868488"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1868488" algn="l"/>
              </a:tabLst>
            </a:pPr>
            <a:r>
              <a:rPr kumimoji="0" lang="es-MX" sz="12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Competencias profesionales:</a:t>
            </a:r>
            <a:r>
              <a:rPr kumimoji="0" lang="es-MX" sz="12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Diseña planeaciones didácticas sus conocimientos pedagógicos y disciplinares para responder a las necesidades del contexto en el marco del plan y programas de estudio de educación básica.</a:t>
            </a:r>
            <a:endParaRPr kumimoji="0" lang="es-MX" sz="1200" b="0" i="0" u="none" strike="noStrike" cap="none" normalizeH="0" baseline="0" dirty="0" smtClean="0">
              <a:ln>
                <a:noFill/>
              </a:ln>
              <a:solidFill>
                <a:schemeClr val="tx1"/>
              </a:solidFill>
              <a:effectLst/>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1868488" algn="l"/>
              </a:tabLst>
            </a:pPr>
            <a:r>
              <a:rPr kumimoji="0" lang="es-MX" sz="1200" b="1"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Competencias del Curso II</a:t>
            </a:r>
            <a:r>
              <a:rPr kumimoji="0" lang="es-MX" sz="1200" b="0" i="0" u="none" strike="noStrike" cap="none" normalizeH="0" baseline="0" dirty="0" smtClean="0">
                <a:ln>
                  <a:noFill/>
                </a:ln>
                <a:solidFill>
                  <a:schemeClr val="tx1"/>
                </a:solidFill>
                <a:effectLst/>
                <a:ea typeface="Times New Roman" panose="02020603050405020304" pitchFamily="18" charset="0"/>
                <a:cs typeface="Arial" panose="020B0604020202020204" pitchFamily="34" charset="0"/>
              </a:rPr>
              <a:t>   : Realiza actividades lúdicas que estimulen las habilidades motrices de los niños a través de una base motriz adecuada a su edad, grado de desarrollo corporal y motor</a:t>
            </a:r>
            <a:endParaRPr kumimoji="0" lang="es-MX" sz="1200" b="0" i="0" u="none" strike="noStrike" cap="none" normalizeH="0" baseline="0" dirty="0" smtClean="0">
              <a:ln>
                <a:noFill/>
              </a:ln>
              <a:solidFill>
                <a:schemeClr val="tx1"/>
              </a:solidFill>
              <a:effectLst/>
              <a:cs typeface="Arial" panose="020B0604020202020204" pitchFamily="34" charset="0"/>
            </a:endParaRPr>
          </a:p>
        </p:txBody>
      </p:sp>
    </p:spTree>
    <p:extLst>
      <p:ext uri="{BB962C8B-B14F-4D97-AF65-F5344CB8AC3E}">
        <p14:creationId xmlns:p14="http://schemas.microsoft.com/office/powerpoint/2010/main" val="448336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586067369"/>
              </p:ext>
            </p:extLst>
          </p:nvPr>
        </p:nvGraphicFramePr>
        <p:xfrm>
          <a:off x="0" y="0"/>
          <a:ext cx="11256579" cy="7470389"/>
        </p:xfrm>
        <a:graphic>
          <a:graphicData uri="http://schemas.openxmlformats.org/drawingml/2006/table">
            <a:tbl>
              <a:tblPr/>
              <a:tblGrid>
                <a:gridCol w="2938950"/>
                <a:gridCol w="1508145"/>
                <a:gridCol w="2725464"/>
                <a:gridCol w="4084020"/>
              </a:tblGrid>
              <a:tr h="375794">
                <a:tc gridSpan="4">
                  <a:txBody>
                    <a:bodyPr/>
                    <a:lstStyle/>
                    <a:p>
                      <a:pPr algn="ctr">
                        <a:lnSpc>
                          <a:spcPct val="115000"/>
                        </a:lnSpc>
                        <a:spcAft>
                          <a:spcPts val="0"/>
                        </a:spcAft>
                      </a:pPr>
                      <a:r>
                        <a:rPr lang="es-MX" sz="1200" b="1" dirty="0">
                          <a:effectLst/>
                          <a:latin typeface="Arial" panose="020B0604020202020204" pitchFamily="34" charset="0"/>
                          <a:ea typeface="Times New Roman" panose="02020603050405020304" pitchFamily="18" charset="0"/>
                          <a:cs typeface="Arial" panose="020B0604020202020204" pitchFamily="34" charset="0"/>
                        </a:rPr>
                        <a:t>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15000"/>
                        </a:lnSpc>
                        <a:spcAft>
                          <a:spcPts val="0"/>
                        </a:spcAft>
                      </a:pPr>
                      <a:r>
                        <a:rPr lang="es-MX" sz="1200" b="1" dirty="0">
                          <a:effectLst/>
                          <a:latin typeface="Arial" panose="020B0604020202020204" pitchFamily="34" charset="0"/>
                          <a:ea typeface="Times New Roman" panose="02020603050405020304" pitchFamily="18" charset="0"/>
                          <a:cs typeface="Arial" panose="020B0604020202020204" pitchFamily="34" charset="0"/>
                        </a:rPr>
                        <a:t>DESARROLLO</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24166" marR="241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MX"/>
                    </a:p>
                  </a:txBody>
                  <a:tcPr/>
                </a:tc>
                <a:tc hMerge="1">
                  <a:txBody>
                    <a:bodyPr/>
                    <a:lstStyle/>
                    <a:p>
                      <a:endParaRPr lang="es-MX"/>
                    </a:p>
                  </a:txBody>
                  <a:tcPr/>
                </a:tc>
                <a:tc hMerge="1">
                  <a:txBody>
                    <a:bodyPr/>
                    <a:lstStyle/>
                    <a:p>
                      <a:endParaRPr lang="es-MX"/>
                    </a:p>
                  </a:txBody>
                  <a:tcPr/>
                </a:tc>
              </a:tr>
              <a:tr h="234753">
                <a:tc>
                  <a:txBody>
                    <a:bodyPr/>
                    <a:lstStyle/>
                    <a:p>
                      <a:pPr algn="ctr">
                        <a:lnSpc>
                          <a:spcPct val="115000"/>
                        </a:lnSpc>
                        <a:spcAft>
                          <a:spcPts val="1000"/>
                        </a:spcAft>
                      </a:pPr>
                      <a:r>
                        <a:rPr lang="es-MX" sz="1200" b="1" dirty="0">
                          <a:effectLst/>
                          <a:latin typeface="Arial" panose="020B0604020202020204" pitchFamily="34" charset="0"/>
                          <a:ea typeface="Times New Roman" panose="02020603050405020304" pitchFamily="18" charset="0"/>
                          <a:cs typeface="Arial" panose="020B0604020202020204" pitchFamily="34" charset="0"/>
                        </a:rPr>
                        <a:t>Estación</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b="1" dirty="0">
                          <a:effectLst/>
                          <a:latin typeface="Arial" panose="020B0604020202020204" pitchFamily="34" charset="0"/>
                          <a:ea typeface="Times New Roman" panose="02020603050405020304" pitchFamily="18" charset="0"/>
                          <a:cs typeface="Arial" panose="020B0604020202020204" pitchFamily="34" charset="0"/>
                        </a:rPr>
                        <a:t>Nombre</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b="1" dirty="0">
                          <a:effectLst/>
                          <a:latin typeface="Arial" panose="020B0604020202020204" pitchFamily="34" charset="0"/>
                          <a:ea typeface="Times New Roman" panose="02020603050405020304" pitchFamily="18" charset="0"/>
                          <a:cs typeface="Arial" panose="020B0604020202020204" pitchFamily="34" charset="0"/>
                        </a:rPr>
                        <a:t>Materiales</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b="1" dirty="0">
                          <a:effectLst/>
                          <a:latin typeface="Arial" panose="020B0604020202020204" pitchFamily="34" charset="0"/>
                          <a:ea typeface="Times New Roman" panose="02020603050405020304" pitchFamily="18" charset="0"/>
                          <a:cs typeface="Arial" panose="020B0604020202020204" pitchFamily="34" charset="0"/>
                        </a:rPr>
                        <a:t>Descripción de la actividad</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3672">
                <a:tc>
                  <a:txBody>
                    <a:bodyPr/>
                    <a:lstStyle/>
                    <a:p>
                      <a:pPr algn="ctr">
                        <a:lnSpc>
                          <a:spcPct val="115000"/>
                        </a:lnSpc>
                        <a:spcAft>
                          <a:spcPts val="1000"/>
                        </a:spcAft>
                      </a:pP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smtClean="0">
                          <a:effectLst/>
                          <a:latin typeface="Arial" panose="020B0604020202020204" pitchFamily="34" charset="0"/>
                          <a:ea typeface="Times New Roman" panose="02020603050405020304" pitchFamily="18" charset="0"/>
                          <a:cs typeface="Arial" panose="020B0604020202020204" pitchFamily="34" charset="0"/>
                        </a:rPr>
                        <a:t>Brinca</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Dinosaurio </a:t>
                      </a:r>
                      <a:r>
                        <a:rPr lang="es-MX" sz="1200" dirty="0">
                          <a:effectLst/>
                          <a:latin typeface="Arial" panose="020B0604020202020204" pitchFamily="34" charset="0"/>
                          <a:ea typeface="Times New Roman" panose="02020603050405020304" pitchFamily="18" charset="0"/>
                          <a:cs typeface="Arial" panose="020B0604020202020204" pitchFamily="34" charset="0"/>
                        </a:rPr>
                        <a:t> </a:t>
                      </a: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aros, huellas de dinosaurio recortadas</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smtClean="0">
                          <a:effectLst/>
                          <a:latin typeface="Arial" panose="020B0604020202020204" pitchFamily="34" charset="0"/>
                          <a:ea typeface="Times New Roman" panose="02020603050405020304" pitchFamily="18" charset="0"/>
                          <a:cs typeface="Arial" panose="020B0604020202020204" pitchFamily="34" charset="0"/>
                        </a:rPr>
                        <a:t>El alumno</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se desplaza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por todos los aros</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a:t>
                      </a:r>
                      <a:r>
                        <a:rPr lang="es-MX" sz="1200" dirty="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 brincando según</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de que lado estén las huellas del dinosaurio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21693">
                <a:tc>
                  <a:txBody>
                    <a:bodyPr/>
                    <a:lstStyle/>
                    <a:p>
                      <a:pPr algn="ctr">
                        <a:lnSpc>
                          <a:spcPct val="115000"/>
                        </a:lnSpc>
                        <a:spcAft>
                          <a:spcPts val="1000"/>
                        </a:spcAft>
                      </a:pP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Esquiva los Huevos</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conos, cojines de huevos</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de dinosaurio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el alumno pasa</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por los conos en forma de zigzag , simuland</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o ser un dinosaurio , flexionando sus brazos hacia el frente,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 esquivando tumbar los huevos de dinosaurio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3182">
                <a:tc>
                  <a:txBody>
                    <a:bodyPr/>
                    <a:lstStyle/>
                    <a:p>
                      <a:pPr algn="ctr">
                        <a:lnSpc>
                          <a:spcPct val="115000"/>
                        </a:lnSpc>
                        <a:spcAft>
                          <a:spcPts val="1000"/>
                        </a:spcAft>
                      </a:pP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smtClean="0">
                          <a:effectLst/>
                          <a:latin typeface="Arial" panose="020B0604020202020204" pitchFamily="34" charset="0"/>
                          <a:ea typeface="Times New Roman" panose="02020603050405020304" pitchFamily="18" charset="0"/>
                          <a:cs typeface="Arial" panose="020B0604020202020204" pitchFamily="34" charset="0"/>
                        </a:rPr>
                        <a:t>¡Cuidado</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con el T-Rex!</a:t>
                      </a:r>
                      <a:r>
                        <a:rPr lang="es-MX" sz="1200" dirty="0">
                          <a:effectLst/>
                          <a:latin typeface="Arial" panose="020B0604020202020204" pitchFamily="34" charset="0"/>
                          <a:ea typeface="Times New Roman" panose="02020603050405020304" pitchFamily="18" charset="0"/>
                          <a:cs typeface="Arial" panose="020B0604020202020204" pitchFamily="34" charset="0"/>
                        </a:rPr>
                        <a:t> </a:t>
                      </a: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elásticos, telas ,2 muros, colchoneta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el alumno reptará</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en un colchoneta atravesando algunos obstáculos en la parte de arriba , simulando ser hojas de la selva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72921">
                <a:tc>
                  <a:txBody>
                    <a:bodyPr/>
                    <a:lstStyle/>
                    <a:p>
                      <a:pPr lvl="0" algn="ctr">
                        <a:lnSpc>
                          <a:spcPct val="115000"/>
                        </a:lnSpc>
                        <a:spcAft>
                          <a:spcPts val="1000"/>
                        </a:spcAft>
                      </a:pPr>
                      <a:r>
                        <a:rPr lang="es-MX" sz="1200" dirty="0" smtClean="0">
                          <a:effectLst/>
                          <a:latin typeface="Arial" panose="020B0604020202020204" pitchFamily="34" charset="0"/>
                          <a:ea typeface="Times New Roman" panose="02020603050405020304" pitchFamily="18" charset="0"/>
                          <a:cs typeface="Arial" panose="020B0604020202020204" pitchFamily="34" charset="0"/>
                        </a:rPr>
                        <a:t>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Alimenta al Dinosaurio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smtClean="0">
                          <a:effectLst/>
                          <a:latin typeface="Arial" panose="020B0604020202020204" pitchFamily="34" charset="0"/>
                          <a:ea typeface="Times New Roman" panose="02020603050405020304" pitchFamily="18" charset="0"/>
                          <a:cs typeface="Arial" panose="020B0604020202020204" pitchFamily="34" charset="0"/>
                        </a:rPr>
                        <a:t>Tragabolijas,</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imagen de dinosaurio, 3 pelotas </a:t>
                      </a:r>
                      <a:r>
                        <a:rPr lang="es-MX" sz="1200" dirty="0">
                          <a:effectLst/>
                          <a:latin typeface="Arial" panose="020B0604020202020204" pitchFamily="34" charset="0"/>
                          <a:ea typeface="Times New Roman" panose="02020603050405020304" pitchFamily="18" charset="0"/>
                          <a:cs typeface="Arial" panose="020B0604020202020204" pitchFamily="34" charset="0"/>
                        </a:rPr>
                        <a:t> </a:t>
                      </a: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es-MX" sz="1200" dirty="0">
                          <a:effectLst/>
                          <a:latin typeface="Arial" panose="020B0604020202020204" pitchFamily="34" charset="0"/>
                          <a:ea typeface="Times New Roman" panose="02020603050405020304" pitchFamily="18" charset="0"/>
                          <a:cs typeface="Arial" panose="020B0604020202020204" pitchFamily="34" charset="0"/>
                        </a:rPr>
                        <a:t> </a:t>
                      </a:r>
                      <a:r>
                        <a:rPr lang="es-MX" sz="1200" dirty="0" smtClean="0">
                          <a:effectLst/>
                          <a:latin typeface="Arial" panose="020B0604020202020204" pitchFamily="34" charset="0"/>
                          <a:ea typeface="Times New Roman" panose="02020603050405020304" pitchFamily="18" charset="0"/>
                          <a:cs typeface="Arial" panose="020B0604020202020204" pitchFamily="34" charset="0"/>
                        </a:rPr>
                        <a:t>el alumno lanzará pelotas para tratar de alimentar al dinosaurio,</a:t>
                      </a:r>
                      <a:r>
                        <a:rPr lang="es-MX" sz="1200" baseline="0" dirty="0" smtClean="0">
                          <a:effectLst/>
                          <a:latin typeface="Arial" panose="020B0604020202020204" pitchFamily="34" charset="0"/>
                          <a:ea typeface="Times New Roman" panose="02020603050405020304" pitchFamily="18" charset="0"/>
                          <a:cs typeface="Arial" panose="020B0604020202020204" pitchFamily="34" charset="0"/>
                        </a:rPr>
                        <a:t> teniendo 3 oportunidades </a:t>
                      </a: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23544">
                <a:tc gridSpan="4">
                  <a:txBody>
                    <a:bodyPr/>
                    <a:lstStyle/>
                    <a:p>
                      <a:pPr algn="ctr">
                        <a:lnSpc>
                          <a:spcPct val="115000"/>
                        </a:lnSpc>
                        <a:spcAft>
                          <a:spcPts val="0"/>
                        </a:spcAft>
                      </a:pP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algn="ctr">
                        <a:lnSpc>
                          <a:spcPct val="115000"/>
                        </a:lnSpc>
                        <a:spcAft>
                          <a:spcPts val="0"/>
                        </a:spcAft>
                      </a:pP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es-MX" sz="1200" dirty="0">
                        <a:effectLst/>
                        <a:latin typeface="Arial" panose="020B0604020202020204" pitchFamily="34" charset="0"/>
                        <a:ea typeface="Times New Roman" panose="02020603050405020304" pitchFamily="18" charset="0"/>
                        <a:cs typeface="Arial" panose="020B0604020202020204" pitchFamily="34" charset="0"/>
                      </a:endParaRPr>
                    </a:p>
                  </a:txBody>
                  <a:tcPr marL="37284" marR="3728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pic>
        <p:nvPicPr>
          <p:cNvPr id="3" name="Picture 2" descr="Resultado de imagen para huellas de dinosaurio en aro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1944" y="673101"/>
            <a:ext cx="924559" cy="1155699"/>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Imagen relacionada"/>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8672" y="1907630"/>
            <a:ext cx="1177831" cy="157044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Imagen relacionad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1401" y="3604198"/>
            <a:ext cx="1731839" cy="129888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Resultado de imagen para dinosaurio tragabola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48672" y="4981906"/>
            <a:ext cx="1177831" cy="15704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491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04800" y="250999"/>
            <a:ext cx="11216640" cy="6283771"/>
          </a:xfrm>
          <a:prstGeom prst="rect">
            <a:avLst/>
          </a:prstGeom>
        </p:spPr>
        <p:txBody>
          <a:bodyPr wrap="square">
            <a:spAutoFit/>
          </a:bodyPr>
          <a:lstStyle/>
          <a:p>
            <a:pPr>
              <a:lnSpc>
                <a:spcPct val="150000"/>
              </a:lnSpc>
              <a:spcAft>
                <a:spcPts val="1000"/>
              </a:spcAft>
            </a:pPr>
            <a:r>
              <a:rPr lang="es-MX" sz="1400" b="1" dirty="0" smtClean="0">
                <a:effectLst/>
                <a:latin typeface="Arial Narrow" panose="020B0606020202030204" pitchFamily="34" charset="0"/>
                <a:ea typeface="Times New Roman" panose="02020603050405020304" pitchFamily="18" charset="0"/>
                <a:cs typeface="Times New Roman" panose="02020603050405020304" pitchFamily="18" charset="0"/>
              </a:rPr>
              <a:t>Inicio: Se hace un fila general de niños y niñas intercalados y se  da la explicación del circuito  con sus diferentes estaciones.</a:t>
            </a:r>
          </a:p>
          <a:p>
            <a:pPr>
              <a:lnSpc>
                <a:spcPct val="150000"/>
              </a:lnSpc>
              <a:spcAft>
                <a:spcPts val="1000"/>
              </a:spcAft>
            </a:pPr>
            <a:r>
              <a:rPr lang="es-MX" sz="1400" b="1" dirty="0" smtClean="0">
                <a:latin typeface="Arial Narrow" panose="020B0606020202030204" pitchFamily="34" charset="0"/>
                <a:ea typeface="Times New Roman" panose="02020603050405020304" pitchFamily="18" charset="0"/>
                <a:cs typeface="Times New Roman" panose="02020603050405020304" pitchFamily="18" charset="0"/>
              </a:rPr>
              <a:t>Desarrollo: </a:t>
            </a:r>
            <a:r>
              <a:rPr lang="es-MX" sz="1400" dirty="0" smtClean="0">
                <a:latin typeface="Arial Narrow" panose="020B0606020202030204" pitchFamily="34" charset="0"/>
                <a:ea typeface="Times New Roman" panose="02020603050405020304" pitchFamily="18" charset="0"/>
                <a:cs typeface="Times New Roman" panose="02020603050405020304" pitchFamily="18" charset="0"/>
              </a:rPr>
              <a:t>Pasa por las estaciones según su turno de forma ordenada </a:t>
            </a:r>
            <a:endParaRPr lang="es-MX" sz="1400" dirty="0" smtClean="0">
              <a:effectLst/>
              <a:latin typeface="Arial Narrow" panose="020B0606020202030204" pitchFamily="34" charset="0"/>
              <a:ea typeface="Times New Roman" panose="02020603050405020304" pitchFamily="18" charset="0"/>
              <a:cs typeface="Times New Roman" panose="02020603050405020304" pitchFamily="18" charset="0"/>
            </a:endParaRPr>
          </a:p>
          <a:p>
            <a:pPr>
              <a:lnSpc>
                <a:spcPct val="150000"/>
              </a:lnSpc>
              <a:spcAft>
                <a:spcPts val="1000"/>
              </a:spcAft>
            </a:pPr>
            <a:r>
              <a:rPr lang="es-MX" sz="1400" b="1" dirty="0" smtClean="0">
                <a:effectLst/>
                <a:latin typeface="Arial Narrow" panose="020B0606020202030204" pitchFamily="34" charset="0"/>
                <a:ea typeface="Times New Roman" panose="02020603050405020304" pitchFamily="18" charset="0"/>
                <a:cs typeface="Times New Roman" panose="02020603050405020304" pitchFamily="18" charset="0"/>
              </a:rPr>
              <a:t>Cierre: </a:t>
            </a:r>
          </a:p>
          <a:p>
            <a:pPr>
              <a:lnSpc>
                <a:spcPct val="150000"/>
              </a:lnSpc>
              <a:spcAft>
                <a:spcPts val="1000"/>
              </a:spcAft>
            </a:pPr>
            <a:r>
              <a:rPr lang="es-MX" sz="1400" b="1" dirty="0" smtClean="0">
                <a:latin typeface="Arial Narrow" panose="020B0606020202030204" pitchFamily="34" charset="0"/>
                <a:ea typeface="Times New Roman" panose="02020603050405020304" pitchFamily="18" charset="0"/>
                <a:cs typeface="Times New Roman" panose="02020603050405020304" pitchFamily="18" charset="0"/>
              </a:rPr>
              <a:t>Momento de Relajación </a:t>
            </a:r>
          </a:p>
          <a:p>
            <a:pPr>
              <a:lnSpc>
                <a:spcPct val="150000"/>
              </a:lnSpc>
              <a:spcAft>
                <a:spcPts val="1000"/>
              </a:spcAft>
            </a:pPr>
            <a:r>
              <a:rPr lang="es-MX" sz="1400" dirty="0" smtClean="0">
                <a:effectLst/>
                <a:latin typeface="Arial Narrow" panose="020B0606020202030204" pitchFamily="34" charset="0"/>
                <a:ea typeface="Times New Roman" panose="02020603050405020304" pitchFamily="18" charset="0"/>
                <a:cs typeface="Times New Roman" panose="02020603050405020304" pitchFamily="18" charset="0"/>
              </a:rPr>
              <a:t>Responde a las siguientes preguntas </a:t>
            </a:r>
          </a:p>
          <a:p>
            <a:pPr>
              <a:lnSpc>
                <a:spcPct val="150000"/>
              </a:lnSpc>
              <a:spcAft>
                <a:spcPts val="1000"/>
              </a:spcAft>
            </a:pPr>
            <a:r>
              <a:rPr lang="es-MX" sz="1400" dirty="0" smtClean="0">
                <a:effectLst/>
                <a:latin typeface="Arial Narrow" panose="020B0606020202030204" pitchFamily="34" charset="0"/>
                <a:ea typeface="Times New Roman" panose="02020603050405020304" pitchFamily="18" charset="0"/>
                <a:cs typeface="Times New Roman" panose="02020603050405020304" pitchFamily="18" charset="0"/>
              </a:rPr>
              <a:t>¿Cómo se realizó la actividad? </a:t>
            </a:r>
          </a:p>
          <a:p>
            <a:pPr>
              <a:lnSpc>
                <a:spcPct val="150000"/>
              </a:lnSpc>
              <a:spcAft>
                <a:spcPts val="1000"/>
              </a:spcAft>
            </a:pPr>
            <a:r>
              <a:rPr lang="es-MX" sz="1400" dirty="0" smtClean="0">
                <a:effectLst/>
                <a:latin typeface="Arial Narrow" panose="020B0606020202030204" pitchFamily="34" charset="0"/>
                <a:ea typeface="Times New Roman" panose="02020603050405020304" pitchFamily="18" charset="0"/>
                <a:cs typeface="Times New Roman" panose="02020603050405020304" pitchFamily="18" charset="0"/>
              </a:rPr>
              <a:t>¿Recuerdas que pruebas realizamos? </a:t>
            </a:r>
          </a:p>
          <a:p>
            <a:pPr>
              <a:lnSpc>
                <a:spcPct val="150000"/>
              </a:lnSpc>
              <a:spcAft>
                <a:spcPts val="1000"/>
              </a:spcAft>
            </a:pPr>
            <a:r>
              <a:rPr lang="es-MX" sz="1400" dirty="0" smtClean="0">
                <a:effectLst/>
                <a:latin typeface="Arial Narrow" panose="020B0606020202030204" pitchFamily="34" charset="0"/>
                <a:ea typeface="Times New Roman" panose="02020603050405020304" pitchFamily="18" charset="0"/>
                <a:cs typeface="Times New Roman" panose="02020603050405020304" pitchFamily="18" charset="0"/>
              </a:rPr>
              <a:t>¿Cuál te gustó más? </a:t>
            </a:r>
          </a:p>
          <a:p>
            <a:pPr algn="just">
              <a:lnSpc>
                <a:spcPct val="150000"/>
              </a:lnSpc>
              <a:spcAft>
                <a:spcPts val="1000"/>
              </a:spcAft>
            </a:pPr>
            <a:r>
              <a:rPr lang="es-MX" sz="1400" b="1" dirty="0" smtClean="0">
                <a:effectLst/>
                <a:latin typeface="Arial Narrow" panose="020B0606020202030204" pitchFamily="34" charset="0"/>
                <a:ea typeface="Times New Roman" panose="02020603050405020304" pitchFamily="18" charset="0"/>
                <a:cs typeface="Times New Roman" panose="02020603050405020304" pitchFamily="18" charset="0"/>
              </a:rPr>
              <a:t>Evaluación: </a:t>
            </a:r>
          </a:p>
          <a:p>
            <a:pPr algn="just">
              <a:lnSpc>
                <a:spcPct val="150000"/>
              </a:lnSpc>
              <a:spcAft>
                <a:spcPts val="1000"/>
              </a:spcAft>
            </a:pPr>
            <a:r>
              <a:rPr lang="es-MX" sz="1400" dirty="0" smtClean="0">
                <a:effectLst/>
                <a:latin typeface="Arial Narrow" panose="020B0606020202030204" pitchFamily="34" charset="0"/>
                <a:ea typeface="Times New Roman" panose="02020603050405020304" pitchFamily="18" charset="0"/>
                <a:cs typeface="Times New Roman" panose="02020603050405020304" pitchFamily="18" charset="0"/>
              </a:rPr>
              <a:t>¿Lograron realizar las actividades motoras que se requerían durante el desarrollo del Circuito? </a:t>
            </a:r>
          </a:p>
          <a:p>
            <a:pPr algn="just">
              <a:lnSpc>
                <a:spcPct val="150000"/>
              </a:lnSpc>
              <a:spcAft>
                <a:spcPts val="1000"/>
              </a:spcAft>
            </a:pPr>
            <a:r>
              <a:rPr lang="es-MX" sz="1400" dirty="0" smtClean="0">
                <a:effectLst/>
                <a:latin typeface="Arial Narrow" panose="020B0606020202030204" pitchFamily="34" charset="0"/>
                <a:ea typeface="Times New Roman" panose="02020603050405020304" pitchFamily="18" charset="0"/>
                <a:cs typeface="Times New Roman" panose="02020603050405020304" pitchFamily="18" charset="0"/>
              </a:rPr>
              <a:t>¿Mostraron interés o gusto por la realización del ejercicio físico requerido en el desarrollo del Circuito? </a:t>
            </a:r>
          </a:p>
          <a:p>
            <a:pPr algn="just">
              <a:lnSpc>
                <a:spcPct val="150000"/>
              </a:lnSpc>
              <a:spcAft>
                <a:spcPts val="1000"/>
              </a:spcAft>
            </a:pPr>
            <a:r>
              <a:rPr lang="es-MX" sz="1400" dirty="0" smtClean="0">
                <a:effectLst/>
                <a:latin typeface="Arial Narrow" panose="020B0606020202030204" pitchFamily="34" charset="0"/>
                <a:ea typeface="Times New Roman" panose="02020603050405020304" pitchFamily="18" charset="0"/>
                <a:cs typeface="Times New Roman" panose="02020603050405020304" pitchFamily="18" charset="0"/>
              </a:rPr>
              <a:t>¿Qué materiales se utilizaron para realizar la actividad?</a:t>
            </a:r>
          </a:p>
          <a:p>
            <a:pPr algn="just">
              <a:lnSpc>
                <a:spcPct val="150000"/>
              </a:lnSpc>
              <a:spcAft>
                <a:spcPts val="1000"/>
              </a:spcAft>
            </a:pPr>
            <a:r>
              <a:rPr lang="es-MX" sz="1400" b="1" dirty="0" smtClean="0">
                <a:effectLst/>
                <a:latin typeface="Arial Narrow" panose="020B0606020202030204" pitchFamily="34" charset="0"/>
                <a:ea typeface="Times New Roman" panose="02020603050405020304" pitchFamily="18" charset="0"/>
                <a:cs typeface="Times New Roman" panose="02020603050405020304" pitchFamily="18" charset="0"/>
              </a:rPr>
              <a:t>Adecuaciones Curriculares: </a:t>
            </a:r>
          </a:p>
          <a:p>
            <a:pPr algn="just">
              <a:lnSpc>
                <a:spcPct val="150000"/>
              </a:lnSpc>
              <a:spcAft>
                <a:spcPts val="1000"/>
              </a:spcAft>
            </a:pPr>
            <a:r>
              <a:rPr lang="es-MX" sz="1400" dirty="0" smtClean="0">
                <a:effectLst/>
                <a:latin typeface="Arial Narrow" panose="020B0606020202030204" pitchFamily="34" charset="0"/>
                <a:ea typeface="Times New Roman" panose="02020603050405020304" pitchFamily="18" charset="0"/>
                <a:cs typeface="Times New Roman" panose="02020603050405020304" pitchFamily="18" charset="0"/>
              </a:rPr>
              <a:t>Adaptar las actividades con alumnos con alumnos con alguna NEE u otro tipo de requerimiento.</a:t>
            </a:r>
            <a:endParaRPr lang="es-MX" sz="1400" dirty="0">
              <a:effectLst/>
              <a:latin typeface="Arial Narrow" panose="020B0606020202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39116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trella de 5 puntas 1"/>
          <p:cNvSpPr/>
          <p:nvPr/>
        </p:nvSpPr>
        <p:spPr>
          <a:xfrm>
            <a:off x="373487" y="270456"/>
            <a:ext cx="1403798" cy="11204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smtClean="0"/>
              <a:t>1</a:t>
            </a:r>
            <a:endParaRPr lang="es-MX" dirty="0"/>
          </a:p>
        </p:txBody>
      </p:sp>
      <p:sp>
        <p:nvSpPr>
          <p:cNvPr id="3" name="Estrella de 5 puntas 2"/>
          <p:cNvSpPr/>
          <p:nvPr/>
        </p:nvSpPr>
        <p:spPr>
          <a:xfrm>
            <a:off x="6141075" y="4067577"/>
            <a:ext cx="1403798" cy="11204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4</a:t>
            </a:r>
          </a:p>
        </p:txBody>
      </p:sp>
      <p:sp>
        <p:nvSpPr>
          <p:cNvPr id="4" name="Estrella de 5 puntas 3"/>
          <p:cNvSpPr/>
          <p:nvPr/>
        </p:nvSpPr>
        <p:spPr>
          <a:xfrm>
            <a:off x="6048778" y="270456"/>
            <a:ext cx="1403798" cy="11204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3</a:t>
            </a:r>
          </a:p>
        </p:txBody>
      </p:sp>
      <p:sp>
        <p:nvSpPr>
          <p:cNvPr id="5" name="Estrella de 5 puntas 4"/>
          <p:cNvSpPr/>
          <p:nvPr/>
        </p:nvSpPr>
        <p:spPr>
          <a:xfrm>
            <a:off x="450761" y="4359498"/>
            <a:ext cx="1403798" cy="112046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2</a:t>
            </a:r>
          </a:p>
        </p:txBody>
      </p:sp>
      <p:pic>
        <p:nvPicPr>
          <p:cNvPr id="1026" name="Picture 2" descr="Resultado de imagen para huellas de dinosaurio en aro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54560" y="270456"/>
            <a:ext cx="1728396" cy="216049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n relaciona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85444" y="4708193"/>
            <a:ext cx="1584124" cy="211216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n relacionad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08324" y="392156"/>
            <a:ext cx="2663364" cy="199752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esultado de imagen para dinosaurio tragabola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22907" y="4006146"/>
            <a:ext cx="1772838" cy="236378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Resultado de imagen para linea punteada 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8111625">
            <a:off x="2165814" y="2876190"/>
            <a:ext cx="1517685" cy="151768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Resultado de imagen para linea punteada 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10800000">
            <a:off x="4130355" y="1728009"/>
            <a:ext cx="3191720" cy="319172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0" descr="Resultado de imagen para linea punteada 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6909163">
            <a:off x="8089914" y="2530335"/>
            <a:ext cx="1335159" cy="13351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963822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899</TotalTime>
  <Words>973</Words>
  <Application>Microsoft Office PowerPoint</Application>
  <PresentationFormat>Panorámica</PresentationFormat>
  <Paragraphs>142</Paragraphs>
  <Slides>10</Slides>
  <Notes>0</Notes>
  <HiddenSlides>0</HiddenSlides>
  <MMClips>0</MMClips>
  <ScaleCrop>false</ScaleCrop>
  <HeadingPairs>
    <vt:vector size="6" baseType="variant">
      <vt:variant>
        <vt:lpstr>Fuentes usadas</vt:lpstr>
      </vt:variant>
      <vt:variant>
        <vt:i4>11</vt:i4>
      </vt:variant>
      <vt:variant>
        <vt:lpstr>Tema</vt:lpstr>
      </vt:variant>
      <vt:variant>
        <vt:i4>3</vt:i4>
      </vt:variant>
      <vt:variant>
        <vt:lpstr>Títulos de diapositiva</vt:lpstr>
      </vt:variant>
      <vt:variant>
        <vt:i4>10</vt:i4>
      </vt:variant>
    </vt:vector>
  </HeadingPairs>
  <TitlesOfParts>
    <vt:vector size="24" baseType="lpstr">
      <vt:lpstr>Arial Unicode MS</vt:lpstr>
      <vt:lpstr>Arial</vt:lpstr>
      <vt:lpstr>Arial Black</vt:lpstr>
      <vt:lpstr>Arial Narrow</vt:lpstr>
      <vt:lpstr>Arial Rounded MT Bold</vt:lpstr>
      <vt:lpstr>Bernard MT Condensed</vt:lpstr>
      <vt:lpstr>Bradley Hand ITC</vt:lpstr>
      <vt:lpstr>Calibri</vt:lpstr>
      <vt:lpstr>Calibri Light</vt:lpstr>
      <vt:lpstr>Times New Roman</vt:lpstr>
      <vt:lpstr>Wingdings</vt:lpstr>
      <vt:lpstr>Tema de Office</vt:lpstr>
      <vt:lpstr>1_Tema de Office</vt:lpstr>
      <vt:lpstr>2_Tema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franciscoavila645@gmail.com</dc:creator>
  <cp:lastModifiedBy>franciscoavila645@gmail.com</cp:lastModifiedBy>
  <cp:revision>19</cp:revision>
  <dcterms:created xsi:type="dcterms:W3CDTF">2019-05-06T16:19:14Z</dcterms:created>
  <dcterms:modified xsi:type="dcterms:W3CDTF">2019-05-13T23:52:20Z</dcterms:modified>
</cp:coreProperties>
</file>