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ffi" initials="L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12T18:24:03.558" idx="3">
    <p:pos x="2904" y="2239"/>
    <p:text>falta el título de la situación didáctica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12T18:24:56.566" idx="4">
    <p:pos x="10" y="10"/>
    <p:text>agregar el título de la situación didáctica
CIRCUITO  DE ACCIÓN MOTRIZ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12T18:26:05.920" idx="5">
    <p:pos x="1347" y="406"/>
    <p:text>Agregar el título  de la fundamentación teórica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12T18:30:23.661" idx="8">
    <p:pos x="1477" y="2028"/>
    <p:text>relajación y respiraciones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5439-F788-4EF2-AF4B-BE7E84C49661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2EFF-B2B6-4DE1-9829-3F5F8F6A27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54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5439-F788-4EF2-AF4B-BE7E84C49661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2EFF-B2B6-4DE1-9829-3F5F8F6A27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31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5439-F788-4EF2-AF4B-BE7E84C49661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2EFF-B2B6-4DE1-9829-3F5F8F6A27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888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5439-F788-4EF2-AF4B-BE7E84C49661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2EFF-B2B6-4DE1-9829-3F5F8F6A27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318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5439-F788-4EF2-AF4B-BE7E84C49661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2EFF-B2B6-4DE1-9829-3F5F8F6A27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41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5439-F788-4EF2-AF4B-BE7E84C49661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2EFF-B2B6-4DE1-9829-3F5F8F6A27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784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5439-F788-4EF2-AF4B-BE7E84C49661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2EFF-B2B6-4DE1-9829-3F5F8F6A27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571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5439-F788-4EF2-AF4B-BE7E84C49661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2EFF-B2B6-4DE1-9829-3F5F8F6A27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267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5439-F788-4EF2-AF4B-BE7E84C49661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2EFF-B2B6-4DE1-9829-3F5F8F6A27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389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5439-F788-4EF2-AF4B-BE7E84C49661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2EFF-B2B6-4DE1-9829-3F5F8F6A27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479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5439-F788-4EF2-AF4B-BE7E84C49661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2EFF-B2B6-4DE1-9829-3F5F8F6A27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057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95439-F788-4EF2-AF4B-BE7E84C49661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62EFF-B2B6-4DE1-9829-3F5F8F6A27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847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2123" y="320456"/>
            <a:ext cx="831975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MX" sz="20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Times New Roman" pitchFamily="18" charset="0"/>
                <a:cs typeface="Arial" pitchFamily="34" charset="0"/>
              </a:rPr>
              <a:t>ESCUELA NORMAL DE EDUCACIÓN PREESCOLAR</a:t>
            </a:r>
            <a:endParaRPr kumimoji="0" lang="es-E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sz="20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Times New Roman" pitchFamily="18" charset="0"/>
                <a:cs typeface="Arial" pitchFamily="34" charset="0"/>
              </a:rPr>
              <a:t>LICENCIATURA EN EDUCACIÓN PREESCOLAR</a:t>
            </a:r>
            <a:endParaRPr kumimoji="0" lang="es-E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sz="20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Times New Roman" pitchFamily="18" charset="0"/>
                <a:cs typeface="Arial" pitchFamily="34" charset="0"/>
              </a:rPr>
              <a:t>CICLO ESCOLAR   2018-2019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600" baseline="-30000" dirty="0"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MX" sz="1400" i="0" u="none" strike="noStrike" cap="none" normalizeH="0" baseline="-3000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400" baseline="-30000" dirty="0"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MX" sz="1400" i="0" u="none" strike="noStrike" cap="none" normalizeH="0" baseline="-3000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400" baseline="-30000" dirty="0"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MX" sz="1400" i="0" u="none" strike="noStrike" cap="none" normalizeH="0" baseline="-3000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MX" sz="1400" i="0" u="none" strike="noStrike" cap="none" normalizeH="0" baseline="-3000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cs typeface="Arial" pitchFamily="34" charset="0"/>
              </a:rPr>
              <a:t>Asignatura: Educación física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cs typeface="Arial" pitchFamily="34" charset="0"/>
              </a:rPr>
              <a:t>Docente:</a:t>
            </a:r>
            <a:r>
              <a:rPr kumimoji="0" lang="es-ES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cs typeface="Arial" pitchFamily="34" charset="0"/>
              </a:rPr>
              <a:t> Yixie Karelia Laguna Montañez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cs typeface="Arial" pitchFamily="34" charset="0"/>
              </a:rPr>
              <a:t>Jornada del</a:t>
            </a:r>
            <a:r>
              <a:rPr kumimoji="0" lang="es-ES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cs typeface="Arial" pitchFamily="34" charset="0"/>
              </a:rPr>
              <a:t> 20 al 31 de mayo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latin typeface="Berlin Sans FB" panose="020E0602020502020306" pitchFamily="34" charset="0"/>
                <a:cs typeface="Arial" pitchFamily="34" charset="0"/>
              </a:rPr>
              <a:t>Daniela Espinoza Villarreal #4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dirty="0">
                <a:solidFill>
                  <a:srgbClr val="0070C0"/>
                </a:solidFill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Jardín de Niños “Coahuila”</a:t>
            </a:r>
            <a:endParaRPr lang="es-MX" altLang="es-MX" sz="900" dirty="0">
              <a:solidFill>
                <a:srgbClr val="0070C0"/>
              </a:solidFill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Clave: </a:t>
            </a:r>
            <a:r>
              <a:rPr lang="es-MX" altLang="es-MX" sz="1400" u="sng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05EJN0018Z</a:t>
            </a:r>
            <a:r>
              <a:rPr lang="es-MX" altLang="es-MX" sz="1400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                         Zona Escolar: </a:t>
            </a:r>
            <a:r>
              <a:rPr lang="es-MX" altLang="es-MX" sz="1400" u="sng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102</a:t>
            </a:r>
            <a:r>
              <a:rPr lang="es-MX" altLang="es-MX" sz="1400" dirty="0">
                <a:latin typeface="Berlin Sans FB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latin typeface="Berlin Sans FB" pitchFamily="34" charset="0"/>
                <a:ea typeface="Calibri" pitchFamily="34" charset="0"/>
                <a:cs typeface="Arial" pitchFamily="34" charset="0"/>
              </a:rPr>
              <a:t>Grado en el que realiza su práctica: </a:t>
            </a:r>
            <a:r>
              <a:rPr lang="es-MX" altLang="es-MX" sz="1400" u="sng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2° “A”</a:t>
            </a:r>
            <a:endParaRPr lang="es-MX" altLang="es-MX" sz="700" dirty="0"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800" dirty="0">
              <a:latin typeface="Berlin Sans FB" panose="020E0602020502020306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srgbClr val="0070C0"/>
                </a:solidFill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Nombre del Educador(a) Titular:</a:t>
            </a:r>
            <a:endParaRPr lang="es-MX" altLang="es-MX" sz="800" dirty="0">
              <a:solidFill>
                <a:srgbClr val="0070C0"/>
              </a:solidFill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u="sng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Maestra Gladys Corona Montes. </a:t>
            </a:r>
            <a:endParaRPr lang="es-MX" altLang="es-MX" sz="700" dirty="0"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400" dirty="0">
              <a:solidFill>
                <a:srgbClr val="0070C0"/>
              </a:solidFill>
              <a:latin typeface="Berlin Sans FB" panose="020E0602020502020306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srgbClr val="0070C0"/>
                </a:solidFill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Total de niños</a:t>
            </a:r>
            <a:r>
              <a:rPr lang="es-MX" altLang="es-MX" sz="1400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lang="es-MX" altLang="es-MX" sz="1400" u="sng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 18</a:t>
            </a:r>
            <a:endParaRPr lang="es-MX" altLang="es-MX" sz="700" dirty="0"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srgbClr val="0070C0"/>
                </a:solidFill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Niños: </a:t>
            </a:r>
            <a:r>
              <a:rPr lang="es-MX" altLang="es-MX" sz="1400" u="sng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12</a:t>
            </a:r>
            <a:r>
              <a:rPr lang="es-MX" altLang="es-MX" sz="1400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altLang="es-MX" sz="1400" dirty="0">
                <a:solidFill>
                  <a:srgbClr val="0070C0"/>
                </a:solidFill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Niñas</a:t>
            </a:r>
            <a:r>
              <a:rPr lang="es-MX" altLang="es-MX" sz="1400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es-MX" altLang="es-MX" sz="1400" u="sng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6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MX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dirty="0">
                <a:latin typeface="Berlin Sans FB" panose="020E0602020502020306" pitchFamily="34" charset="0"/>
                <a:cs typeface="Arial" pitchFamily="34" charset="0"/>
              </a:rPr>
              <a:t>  Super héroes de la comunidad.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400" dirty="0"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cs typeface="Arial" pitchFamily="34" charset="0"/>
              </a:rPr>
              <a:t>Saltillo,</a:t>
            </a:r>
            <a:r>
              <a:rPr kumimoji="0" lang="es-MX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cs typeface="Arial" pitchFamily="34" charset="0"/>
              </a:rPr>
              <a:t> Coahuila a 7 de mayo del 2019 </a:t>
            </a:r>
            <a:endParaRPr kumimoji="0" lang="es-MX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550" y="1271158"/>
            <a:ext cx="1294896" cy="10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8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/>
          <p:cNvSpPr/>
          <p:nvPr/>
        </p:nvSpPr>
        <p:spPr>
          <a:xfrm>
            <a:off x="701813" y="623194"/>
            <a:ext cx="7740374" cy="5611612"/>
          </a:xfrm>
          <a:prstGeom prst="roundRect">
            <a:avLst/>
          </a:prstGeom>
          <a:noFill/>
          <a:ln w="7620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8" name="Picture 6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9" b="48730" l="66833" r="80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39" r="17361" b="54030"/>
          <a:stretch/>
        </p:blipFill>
        <p:spPr bwMode="auto">
          <a:xfrm>
            <a:off x="0" y="4098287"/>
            <a:ext cx="2001078" cy="27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318316" y="1529646"/>
            <a:ext cx="60581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  <a:ea typeface="Batang" panose="02030600000101010101" pitchFamily="18" charset="-127"/>
              </a:rPr>
              <a:t>Super héroes </a:t>
            </a:r>
          </a:p>
          <a:p>
            <a:pPr algn="ctr"/>
            <a:r>
              <a:rPr lang="es-MX" sz="80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  <a:ea typeface="Batang" panose="02030600000101010101" pitchFamily="18" charset="-127"/>
              </a:rPr>
              <a:t>de la</a:t>
            </a:r>
          </a:p>
          <a:p>
            <a:pPr algn="ctr"/>
            <a:r>
              <a:rPr lang="es-MX" sz="80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  <a:ea typeface="Batang" panose="02030600000101010101" pitchFamily="18" charset="-127"/>
              </a:rPr>
              <a:t>comunidad</a:t>
            </a:r>
          </a:p>
          <a:p>
            <a:pPr algn="ctr"/>
            <a:endParaRPr lang="es-MX" sz="8000" dirty="0">
              <a:solidFill>
                <a:schemeClr val="accent1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8" name="Picture 4" descr="Â® ColecciÃ³n de Gifs Â®: RECURSOS ESCOLARES: IMÃGENES DE LAS PROFESIONES PARA IMPRIMIR">
            <a:extLst>
              <a:ext uri="{FF2B5EF4-FFF2-40B4-BE49-F238E27FC236}">
                <a16:creationId xmlns:a16="http://schemas.microsoft.com/office/drawing/2014/main" id="{F4C8CBA2-E6DB-4FFA-AA95-9B1E502E3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67" b="72167" l="31236" r="69414">
                        <a14:foregroundMark x1="45553" y1="70500" x2="56399" y2="70000"/>
                        <a14:foregroundMark x1="32321" y1="48667" x2="32321" y2="48667"/>
                        <a14:foregroundMark x1="67245" y1="47000" x2="67245" y2="47000"/>
                        <a14:foregroundMark x1="64642" y1="32833" x2="64642" y2="32833"/>
                        <a14:foregroundMark x1="60087" y1="30167" x2="60087" y2="30167"/>
                        <a14:foregroundMark x1="57050" y1="10833" x2="57050" y2="10833"/>
                        <a14:foregroundMark x1="69848" y1="36167" x2="69848" y2="36167"/>
                        <a14:foregroundMark x1="46855" y1="71833" x2="46855" y2="71833"/>
                        <a14:foregroundMark x1="36009" y1="71167" x2="49241" y2="72167"/>
                        <a14:foregroundMark x1="64642" y1="70000" x2="53145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09" t="8782" r="29815" b="26058"/>
          <a:stretch/>
        </p:blipFill>
        <p:spPr bwMode="auto">
          <a:xfrm>
            <a:off x="6789989" y="2193216"/>
            <a:ext cx="2271014" cy="474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9E1596E-69E1-4CB2-94C1-BDE4926A58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296" b="70764" l="29095" r="65733">
                        <a14:foregroundMark x1="35560" y1="71096" x2="46767" y2="71262"/>
                        <a14:foregroundMark x1="46767" y1="71262" x2="54095" y2="70930"/>
                        <a14:foregroundMark x1="51724" y1="14950" x2="51724" y2="14950"/>
                        <a14:foregroundMark x1="48276" y1="11296" x2="48276" y2="11296"/>
                        <a14:foregroundMark x1="29095" y1="17276" x2="29095" y2="17276"/>
                      </a14:backgroundRemoval>
                    </a14:imgEffect>
                  </a14:imgLayer>
                </a14:imgProps>
              </a:ext>
            </a:extLst>
          </a:blip>
          <a:srcRect l="25112" t="9392" r="29610" b="52583"/>
          <a:stretch/>
        </p:blipFill>
        <p:spPr>
          <a:xfrm rot="10800000">
            <a:off x="-53182" y="-1"/>
            <a:ext cx="2001078" cy="218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0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633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dirty="0">
                <a:latin typeface="Century Gothic" panose="020B0502020202020204" pitchFamily="34" charset="0"/>
              </a:rPr>
              <a:t>Circuito de acción motriz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79360" y="1167545"/>
            <a:ext cx="775952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El circuito de acción motriz o circuito de entrenamiento es un conjunto de actividades físicas que tienen como objeto condicionar la resistencia y la velocidad de un individuo.</a:t>
            </a:r>
          </a:p>
          <a:p>
            <a:r>
              <a:rPr lang="es-ES" sz="1600" dirty="0">
                <a:latin typeface="Century Gothic" panose="020B0502020202020204" pitchFamily="34" charset="0"/>
              </a:rPr>
              <a:t>Este condicionamiento se hace a través de ejercicios aeróbicos de alta intensidad. Siendo un circuito, está conformado por una serie de actividades que se ejecutan una seguida de la otra (en secuencia). De acuerdo a algunas terminologías, cada una de las distintas actividades son “estaciones”.</a:t>
            </a:r>
          </a:p>
          <a:p>
            <a:r>
              <a:rPr lang="es-ES" sz="1600" dirty="0">
                <a:latin typeface="Century Gothic" panose="020B0502020202020204" pitchFamily="34" charset="0"/>
              </a:rPr>
              <a:t>Por lo general, cada actividad es de corta duración. Sin embargo, cada una de estas requiere un esfuerzo por parte del que ejecuta el circuito motriz.</a:t>
            </a:r>
          </a:p>
          <a:p>
            <a:r>
              <a:rPr lang="es-ES" sz="1600" dirty="0">
                <a:latin typeface="Century Gothic" panose="020B0502020202020204" pitchFamily="34" charset="0"/>
              </a:rPr>
              <a:t>Algunos de los ejercicios más comunes en un circuito de acción motriz son abdominales, planchas, dorsales, saltos de paracaídas, trotar en el mismo puesto, sentadillas, torsión abdominal, entre otros.</a:t>
            </a:r>
          </a:p>
          <a:p>
            <a:r>
              <a:rPr lang="es-ES" sz="1600" dirty="0">
                <a:latin typeface="Century Gothic" panose="020B0502020202020204" pitchFamily="34" charset="0"/>
              </a:rPr>
              <a:t>Este tipo de entrenamiento físico fue desarrollado en el año 1957, en Inglaterra. Sus creadores son R. E. Morgan y G. T. Adamson de la Universidad de Leeds</a:t>
            </a:r>
            <a:br>
              <a:rPr lang="es-MX" sz="1600" dirty="0">
                <a:latin typeface="Century Gothic" panose="020B0502020202020204" pitchFamily="34" charset="0"/>
              </a:rPr>
            </a:br>
            <a:endParaRPr lang="es-MX" sz="1600" dirty="0">
              <a:latin typeface="Century Gothic" panose="020B0502020202020204" pitchFamily="34" charset="0"/>
            </a:endParaRPr>
          </a:p>
          <a:p>
            <a:endParaRPr lang="es-MX" sz="1600" dirty="0">
              <a:latin typeface="Century Gothic" panose="020B0502020202020204" pitchFamily="34" charset="0"/>
            </a:endParaRPr>
          </a:p>
          <a:p>
            <a:r>
              <a:rPr lang="es-MX" sz="1600" dirty="0">
                <a:latin typeface="Century Gothic" panose="020B0502020202020204" pitchFamily="34" charset="0"/>
              </a:rPr>
              <a:t>Organización: 4 equipos de 5 personas</a:t>
            </a:r>
            <a:endParaRPr lang="es-MX" sz="1600" i="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99245" y="412124"/>
            <a:ext cx="8319752" cy="6053070"/>
          </a:xfrm>
          <a:prstGeom prst="rect">
            <a:avLst/>
          </a:prstGeom>
          <a:noFill/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61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194670"/>
              </p:ext>
            </p:extLst>
          </p:nvPr>
        </p:nvGraphicFramePr>
        <p:xfrm>
          <a:off x="344774" y="1807510"/>
          <a:ext cx="8444753" cy="4532821"/>
        </p:xfrm>
        <a:graphic>
          <a:graphicData uri="http://schemas.openxmlformats.org/drawingml/2006/table">
            <a:tbl>
              <a:tblPr firstRow="1" bandRow="1"/>
              <a:tblGrid>
                <a:gridCol w="2503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4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31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8170" algn="l"/>
                        </a:tabLst>
                      </a:pPr>
                      <a:r>
                        <a:rPr lang="es-MX" sz="1200" b="0" kern="1200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Título de la Unidad Didáctica 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8170" algn="l"/>
                        </a:tabLs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Superhéroes de la comunidad.</a:t>
                      </a:r>
                    </a:p>
                  </a:txBody>
                  <a:tcPr marL="11563" marR="11563" marT="5782" marB="57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5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0" kern="1200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 de la Unidad Didáctica: Ordenar y distinguir diferentes respuestas motrices ante retos y situaciones, individuales y colectivas que implican imaginación y creatividad.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63" marR="11563" marT="5782" marB="57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5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Intención Pedagógica: Desarrollar las capacidades socio motrices para favorecer el trabajo colaborativo, a través de  actividades  recreativas que favorezcan el conocimiento usando</a:t>
                      </a:r>
                      <a:r>
                        <a:rPr lang="es-MX" sz="1200" b="0" baseline="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material reciclado para dar a conocer 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63" marR="11563" marT="5782" marB="57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0" kern="1200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Área de Desarrollo Personal y Social:    Educación Física.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63" marR="11563" marT="5782" marB="57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Estrategia Didáctica:  circuito de acción motriz                         Organización: grupal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5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kern="1200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 </a:t>
                      </a:r>
                      <a:r>
                        <a:rPr lang="es-ES" sz="1200" b="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los beneficios de los servicios con que se cuenta en su localidad.</a:t>
                      </a:r>
                    </a:p>
                  </a:txBody>
                  <a:tcPr marL="11563" marR="11563" marT="5782" marB="57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0" kern="1200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de la Motricidad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63" marR="11563" marT="5782" marB="57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0" kern="120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Integración de la Corporeidad</a:t>
                      </a:r>
                      <a:endParaRPr lang="es-MX" sz="1200" b="0">
                        <a:effectLst/>
                        <a:latin typeface="Berlin Sans FB" panose="020E0602020502020306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63" marR="11563" marT="5782" marB="57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0" kern="1200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Creatividad en la Acción Motriz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63" marR="11563" marT="5782" marB="57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1754">
                <a:tc>
                  <a:txBody>
                    <a:bodyPr/>
                    <a:lstStyle/>
                    <a:p>
                      <a:pPr marL="7404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es-ES" sz="1200" b="0" kern="1200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Utiliza herramientas, instrumentos y materiales en actividades que requieren de control y precisión en sus movimientos.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" marR="11563" marT="5782" marB="57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es-ES" sz="1200" b="0" kern="1200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 sus posibilidades expresivas y motrices en actividades que implican organización espacio-temporal, lateralidad, equilibrio y coordinación.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" marR="11563" marT="5782" marB="57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es-ES" sz="1200" b="0" kern="1200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Reconoce formas de participación e interacción en juegos y actividades físicas a partir de normas básicas de convivencia.</a:t>
                      </a:r>
                      <a:r>
                        <a:rPr lang="es-MX" sz="1200" b="0" kern="1200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</a:endParaRPr>
                    </a:p>
                  </a:txBody>
                  <a:tcPr marL="11563" marR="11563" marT="5782" marB="57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281044" y="436907"/>
            <a:ext cx="8547423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Competencias profesionales:</a:t>
            </a:r>
            <a:r>
              <a:rPr lang="es-MX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Diseña planeaciones didácticas sus conocimientos pedagógicos y disciplinares para responder a las necesidades del contexto en el marco del plan y programas de estudio de educación básica.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Competencias del Curso II</a:t>
            </a:r>
            <a:r>
              <a:rPr lang="es-MX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: Realiza actividades lúdicas que estimulen las habilidades motrices de los niños a través de una base motriz adecuada a su edad, grado de desarrollo corporal y motor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23089" y="231819"/>
            <a:ext cx="8663334" cy="6426557"/>
          </a:xfrm>
          <a:prstGeom prst="rect">
            <a:avLst/>
          </a:prstGeom>
          <a:noFill/>
          <a:ln w="38100">
            <a:solidFill>
              <a:srgbClr val="FF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255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557284"/>
              </p:ext>
            </p:extLst>
          </p:nvPr>
        </p:nvGraphicFramePr>
        <p:xfrm>
          <a:off x="144361" y="734643"/>
          <a:ext cx="8464778" cy="5616868"/>
        </p:xfrm>
        <a:graphic>
          <a:graphicData uri="http://schemas.openxmlformats.org/drawingml/2006/table">
            <a:tbl>
              <a:tblPr/>
              <a:tblGrid>
                <a:gridCol w="1432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4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77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DESARROLLO</a:t>
                      </a:r>
                    </a:p>
                  </a:txBody>
                  <a:tcPr marL="24166" marR="24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Estación</a:t>
                      </a:r>
                    </a:p>
                  </a:txBody>
                  <a:tcPr marL="37284" marR="37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</a:t>
                      </a:r>
                    </a:p>
                  </a:txBody>
                  <a:tcPr marL="37284" marR="37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Materiales</a:t>
                      </a:r>
                    </a:p>
                  </a:txBody>
                  <a:tcPr marL="37284" marR="37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 de la actividad</a:t>
                      </a:r>
                    </a:p>
                  </a:txBody>
                  <a:tcPr marL="37284" marR="37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200" dirty="0">
                        <a:effectLst/>
                        <a:latin typeface="Berlin Sans FB" panose="020E0602020502020306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4" marR="37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Aros de fuego</a:t>
                      </a:r>
                    </a:p>
                  </a:txBody>
                  <a:tcPr marL="37284" marR="37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Aros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Cuerda </a:t>
                      </a:r>
                    </a:p>
                  </a:txBody>
                  <a:tcPr marL="37284" marR="37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Atraviesa los aros por en medio evitando tocar los bordes que simulan fuego.</a:t>
                      </a:r>
                    </a:p>
                  </a:txBody>
                  <a:tcPr marL="37284" marR="37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7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7284" marR="37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Lásers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284" marR="37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Conos</a:t>
                      </a:r>
                      <a:r>
                        <a:rPr lang="es-MX" sz="1200" baseline="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Estambre blanco</a:t>
                      </a:r>
                      <a:r>
                        <a:rPr lang="es-MX" sz="1200" baseline="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284" marR="37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 por una pared de lásers evitando ser tocado por ellos para que no descubran su presencia en una misión.</a:t>
                      </a:r>
                    </a:p>
                  </a:txBody>
                  <a:tcPr marL="37284" marR="37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0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200" dirty="0">
                        <a:effectLst/>
                        <a:latin typeface="Berlin Sans FB" panose="020E0602020502020306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4" marR="37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Parejas de salvación.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284" marR="37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Muñecos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“Camilla”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Camino de zigzag </a:t>
                      </a:r>
                    </a:p>
                  </a:txBody>
                  <a:tcPr marL="37284" marR="37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Toma un  muñeco de un extremo y entre dos niños toman los extremos de la “camilla”  y lo trasladan hacia una caja, siguiendo un camino de zig zag.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Cada que llegue un muñeco, comenzará la siguiente pareja.</a:t>
                      </a:r>
                    </a:p>
                  </a:txBody>
                  <a:tcPr marL="37284" marR="37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5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</a:p>
                  </a:txBody>
                  <a:tcPr marL="37284" marR="37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Escalera</a:t>
                      </a:r>
                      <a:r>
                        <a:rPr lang="es-MX" sz="1200" baseline="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bombero </a:t>
                      </a: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284" marR="37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Palos</a:t>
                      </a:r>
                      <a:r>
                        <a:rPr lang="es-MX" sz="1200" baseline="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madera 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200" dirty="0">
                        <a:effectLst/>
                        <a:latin typeface="Berlin Sans FB" panose="020E0602020502020306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200" dirty="0">
                        <a:effectLst/>
                        <a:latin typeface="Berlin Sans FB" panose="020E0602020502020306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200" dirty="0">
                        <a:effectLst/>
                        <a:latin typeface="Berlin Sans FB" panose="020E0602020502020306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200" dirty="0">
                        <a:effectLst/>
                        <a:latin typeface="Berlin Sans FB" panose="020E0602020502020306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4" marR="37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Avanza por una escalera horizontal simulando un rescate por bomberos.</a:t>
                      </a:r>
                    </a:p>
                  </a:txBody>
                  <a:tcPr marL="37284" marR="37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24920"/>
          <a:stretch/>
        </p:blipFill>
        <p:spPr>
          <a:xfrm>
            <a:off x="412930" y="2098379"/>
            <a:ext cx="852408" cy="9349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t="36718" b="12121"/>
          <a:stretch/>
        </p:blipFill>
        <p:spPr>
          <a:xfrm>
            <a:off x="242045" y="4664267"/>
            <a:ext cx="1234348" cy="843760"/>
          </a:xfrm>
          <a:prstGeom prst="rect">
            <a:avLst/>
          </a:prstGeom>
        </p:spPr>
      </p:pic>
      <p:pic>
        <p:nvPicPr>
          <p:cNvPr id="2050" name="Picture 2" descr="Resultado de imagen de kindergarten ideen turnen">
            <a:extLst>
              <a:ext uri="{FF2B5EF4-FFF2-40B4-BE49-F238E27FC236}">
                <a16:creationId xmlns:a16="http://schemas.microsoft.com/office/drawing/2014/main" id="{5FADE445-B11A-461D-94D4-5640AB55A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30"/>
          <a:stretch/>
        </p:blipFill>
        <p:spPr bwMode="auto">
          <a:xfrm>
            <a:off x="515719" y="3255047"/>
            <a:ext cx="687000" cy="75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Juegos para fiesta de âCircoâ">
            <a:extLst>
              <a:ext uri="{FF2B5EF4-FFF2-40B4-BE49-F238E27FC236}">
                <a16:creationId xmlns:a16="http://schemas.microsoft.com/office/drawing/2014/main" id="{41892FD2-F9AC-4357-9376-26218C31A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7" b="28889"/>
          <a:stretch/>
        </p:blipFill>
        <p:spPr bwMode="auto">
          <a:xfrm>
            <a:off x="455954" y="1231689"/>
            <a:ext cx="746765" cy="65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5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3943" y="600629"/>
            <a:ext cx="7830355" cy="611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solidFill>
                  <a:srgbClr val="00B0F0"/>
                </a:solidFill>
                <a:effectLst/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Inicio: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effectLst/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divide a los alumnos en dos equipos de siete  integrantes y otros dos de ocho integrantes y  escucha la  explicación de cada estación. </a:t>
            </a:r>
            <a:endParaRPr lang="es-MX" sz="1400" dirty="0">
              <a:effectLst/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solidFill>
                  <a:srgbClr val="00B0F0"/>
                </a:solidFill>
                <a:effectLst/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Cierre: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effectLst/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 actividad de relajación y respiraciones.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effectLst/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Responde a las siguientes preguntas ¿Cómo se realizó la actividad? ¿Recuerdas que pruebas realizamos? ¿Cuál te gustó más? ¿Cuál estación fue tu favorita? </a:t>
            </a:r>
            <a:r>
              <a:rPr lang="es-MX" sz="1600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¿Cuál estación se te hizo mas difícil? </a:t>
            </a:r>
            <a:endParaRPr lang="es-MX" sz="1400" dirty="0">
              <a:effectLst/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solidFill>
                  <a:srgbClr val="00B0F0"/>
                </a:solidFill>
                <a:effectLst/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Evaluación: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effectLst/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¿Lograron realizar las actividades motoras que se requerían durante el circuito de acción motriz? ¿Mostraron interés o gusto por la realización del ejercicio físico requerido en el desarrollo del circuito de acción motriz? ¿Qué materiales se utilizaron para realizar la actividad? </a:t>
            </a:r>
            <a:endParaRPr lang="es-MX" sz="1400" dirty="0">
              <a:effectLst/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solidFill>
                  <a:srgbClr val="00B0F0"/>
                </a:solidFill>
                <a:effectLst/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Adecuaciones Curriculares: </a:t>
            </a:r>
            <a:endParaRPr lang="es-MX" sz="1400" dirty="0">
              <a:solidFill>
                <a:srgbClr val="00B0F0"/>
              </a:solidFill>
              <a:effectLst/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9245" y="412124"/>
            <a:ext cx="8319752" cy="6053070"/>
          </a:xfrm>
          <a:prstGeom prst="rect">
            <a:avLst/>
          </a:prstGeom>
          <a:noFill/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36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CCC455B-8DF8-4189-B754-F933726B2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786084"/>
              </p:ext>
            </p:extLst>
          </p:nvPr>
        </p:nvGraphicFramePr>
        <p:xfrm>
          <a:off x="269521" y="4046376"/>
          <a:ext cx="8604958" cy="26537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0671">
                  <a:extLst>
                    <a:ext uri="{9D8B030D-6E8A-4147-A177-3AD203B41FA5}">
                      <a16:colId xmlns:a16="http://schemas.microsoft.com/office/drawing/2014/main" val="2567708926"/>
                    </a:ext>
                  </a:extLst>
                </a:gridCol>
                <a:gridCol w="1787187">
                  <a:extLst>
                    <a:ext uri="{9D8B030D-6E8A-4147-A177-3AD203B41FA5}">
                      <a16:colId xmlns:a16="http://schemas.microsoft.com/office/drawing/2014/main" val="3186793012"/>
                    </a:ext>
                  </a:extLst>
                </a:gridCol>
                <a:gridCol w="1272602">
                  <a:extLst>
                    <a:ext uri="{9D8B030D-6E8A-4147-A177-3AD203B41FA5}">
                      <a16:colId xmlns:a16="http://schemas.microsoft.com/office/drawing/2014/main" val="1441038886"/>
                    </a:ext>
                  </a:extLst>
                </a:gridCol>
                <a:gridCol w="1595256">
                  <a:extLst>
                    <a:ext uri="{9D8B030D-6E8A-4147-A177-3AD203B41FA5}">
                      <a16:colId xmlns:a16="http://schemas.microsoft.com/office/drawing/2014/main" val="2958348126"/>
                    </a:ext>
                  </a:extLst>
                </a:gridCol>
                <a:gridCol w="1434621">
                  <a:extLst>
                    <a:ext uri="{9D8B030D-6E8A-4147-A177-3AD203B41FA5}">
                      <a16:colId xmlns:a16="http://schemas.microsoft.com/office/drawing/2014/main" val="1446144098"/>
                    </a:ext>
                  </a:extLst>
                </a:gridCol>
                <a:gridCol w="1434621">
                  <a:extLst>
                    <a:ext uri="{9D8B030D-6E8A-4147-A177-3AD203B41FA5}">
                      <a16:colId xmlns:a16="http://schemas.microsoft.com/office/drawing/2014/main" val="2544618083"/>
                    </a:ext>
                  </a:extLst>
                </a:gridCol>
              </a:tblGrid>
              <a:tr h="171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Berlin Sans FB" panose="020E0602020502020306" pitchFamily="34" charset="0"/>
                        </a:rPr>
                        <a:t>HORA</a:t>
                      </a:r>
                      <a:endParaRPr lang="es-MX" sz="14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LUNES</a:t>
                      </a:r>
                      <a:endParaRPr lang="es-MX" sz="1400" b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MARTES</a:t>
                      </a:r>
                      <a:endParaRPr lang="es-MX" sz="1400" b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MIERCOLES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JUEVES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VIERNES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65069"/>
                  </a:ext>
                </a:extLst>
              </a:tr>
              <a:tr h="171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9:00 – 9:15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Honores a la bandera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Activación física 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Activación física 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Activación física 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Activación física 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3493610"/>
                  </a:ext>
                </a:extLst>
              </a:tr>
              <a:tr h="357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9:15 – 9:31</a:t>
                      </a:r>
                      <a:endParaRPr lang="es-MX" sz="12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Rompecabezas.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Memorama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Domino de monedas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Gimnasia cerebral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Héroes de la comunidad.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447228"/>
                  </a:ext>
                </a:extLst>
              </a:tr>
              <a:tr h="357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9:31 – 10:04 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Taller de policías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Educación Física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Educación Física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Artes 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 cuento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2919507"/>
                  </a:ext>
                </a:extLst>
              </a:tr>
              <a:tr h="394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10:04 – 10:37</a:t>
                      </a:r>
                      <a:endParaRPr lang="es-MX" sz="12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Policías y ladrones.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Fabulas 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Problemas de razonamiento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Restaurant.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Venta de slime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598256"/>
                  </a:ext>
                </a:extLst>
              </a:tr>
              <a:tr h="171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10:37 – 11:07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Hora de comida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y recreo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73405881"/>
                  </a:ext>
                </a:extLst>
              </a:tr>
              <a:tr h="357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11:07 – 11:40</a:t>
                      </a:r>
                      <a:endParaRPr lang="es-MX" sz="12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Artes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Autonomía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Curricular 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Maquina de chicles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Transito 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Autonomía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Curricular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6485738"/>
                  </a:ext>
                </a:extLst>
              </a:tr>
              <a:tr h="357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11:40 – 12:10</a:t>
                      </a:r>
                      <a:endParaRPr lang="es-MX" sz="12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Supermercado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Autonomía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Curricular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u="none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Proyecto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rgbClr val="00B0F0"/>
                          </a:solidFill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Circuito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Autonomía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Curricular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921312"/>
                  </a:ext>
                </a:extLst>
              </a:tr>
              <a:tr h="171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12:10 – 12:15 </a:t>
                      </a:r>
                      <a:endParaRPr lang="es-MX" sz="12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Asamblea 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Asamblea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Asamblea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Asamblea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Asamblea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2380178"/>
                  </a:ext>
                </a:extLst>
              </a:tr>
            </a:tbl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69F4F9D7-F88B-4A34-B3BC-26DC275DF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953247"/>
            <a:ext cx="87129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Cronograma Semanal: Escribir el nombre de todas las actividades (Incluyendo: honores a la bandera, RCYJ, educación física, inglés, computación y clubes, etc.)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1400" dirty="0">
                <a:latin typeface="Berlin Sans FB" panose="020E0602020502020306" pitchFamily="34" charset="0"/>
                <a:cs typeface="Arial" panose="020B0604020202020204" pitchFamily="34" charset="0"/>
              </a:rPr>
              <a:t>Segunda semana de practica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cs typeface="Arial" panose="020B0604020202020204" pitchFamily="34" charset="0"/>
              </a:rPr>
              <a:t>30 de mayo del 2019.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50F890-88C7-46AD-A7B4-42E4D80170E3}"/>
              </a:ext>
            </a:extLst>
          </p:cNvPr>
          <p:cNvSpPr txBox="1"/>
          <p:nvPr/>
        </p:nvSpPr>
        <p:spPr>
          <a:xfrm>
            <a:off x="309276" y="289866"/>
            <a:ext cx="8550951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>
                <a:latin typeface="Berlin Sans FB" panose="020E0602020502020306" pitchFamily="34" charset="0"/>
              </a:rPr>
              <a:t>Adecuación Curricular.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3784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896</Words>
  <Application>Microsoft Office PowerPoint</Application>
  <PresentationFormat>Carta (216 x 279 mm)</PresentationFormat>
  <Paragraphs>162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Batang</vt:lpstr>
      <vt:lpstr>Arial</vt:lpstr>
      <vt:lpstr>Berlin Sans FB</vt:lpstr>
      <vt:lpstr>Calibri</vt:lpstr>
      <vt:lpstr>Calibri Light</vt:lpstr>
      <vt:lpstr>Century Gothic</vt:lpstr>
      <vt:lpstr>Courier New</vt:lpstr>
      <vt:lpstr>Tema de Office</vt:lpstr>
      <vt:lpstr>Presentación de PowerPoint</vt:lpstr>
      <vt:lpstr>Presentación de PowerPoint</vt:lpstr>
      <vt:lpstr>Circuito de acción motriz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Daniela Espinoza Villarreal</cp:lastModifiedBy>
  <cp:revision>35</cp:revision>
  <dcterms:created xsi:type="dcterms:W3CDTF">2019-05-06T13:19:37Z</dcterms:created>
  <dcterms:modified xsi:type="dcterms:W3CDTF">2019-05-14T01:41:29Z</dcterms:modified>
</cp:coreProperties>
</file>