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0" r:id="rId4"/>
    <p:sldId id="262" r:id="rId5"/>
    <p:sldId id="266" r:id="rId6"/>
    <p:sldId id="267" r:id="rId7"/>
    <p:sldId id="263" r:id="rId8"/>
    <p:sldId id="264" r:id="rId9"/>
    <p:sldId id="265" r:id="rId1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5556B65-B53A-4E14-907C-20A17B3E8ED1}" type="datetimeFigureOut">
              <a:rPr lang="es-MX" smtClean="0"/>
              <a:t>13/05/2019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ED5CF64-EBE6-45FB-B197-461C635DF433}" type="slidenum">
              <a:rPr lang="es-MX" smtClean="0"/>
              <a:t>‹Nº›</a:t>
            </a:fld>
            <a:endParaRPr lang="es-MX"/>
          </a:p>
        </p:txBody>
      </p:sp>
    </p:spTree>
    <p:extLst>
      <p:ext uri="{BB962C8B-B14F-4D97-AF65-F5344CB8AC3E}">
        <p14:creationId xmlns:p14="http://schemas.microsoft.com/office/powerpoint/2010/main" val="417611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5556B65-B53A-4E14-907C-20A17B3E8ED1}" type="datetimeFigureOut">
              <a:rPr lang="es-MX" smtClean="0"/>
              <a:t>13/05/2019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ED5CF64-EBE6-45FB-B197-461C635DF433}" type="slidenum">
              <a:rPr lang="es-MX" smtClean="0"/>
              <a:t>‹Nº›</a:t>
            </a:fld>
            <a:endParaRPr lang="es-MX"/>
          </a:p>
        </p:txBody>
      </p:sp>
    </p:spTree>
    <p:extLst>
      <p:ext uri="{BB962C8B-B14F-4D97-AF65-F5344CB8AC3E}">
        <p14:creationId xmlns:p14="http://schemas.microsoft.com/office/powerpoint/2010/main" val="793389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5556B65-B53A-4E14-907C-20A17B3E8ED1}" type="datetimeFigureOut">
              <a:rPr lang="es-MX" smtClean="0"/>
              <a:t>13/05/2019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ED5CF64-EBE6-45FB-B197-461C635DF433}" type="slidenum">
              <a:rPr lang="es-MX" smtClean="0"/>
              <a:t>‹Nº›</a:t>
            </a:fld>
            <a:endParaRPr lang="es-MX"/>
          </a:p>
        </p:txBody>
      </p:sp>
    </p:spTree>
    <p:extLst>
      <p:ext uri="{BB962C8B-B14F-4D97-AF65-F5344CB8AC3E}">
        <p14:creationId xmlns:p14="http://schemas.microsoft.com/office/powerpoint/2010/main" val="285029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5556B65-B53A-4E14-907C-20A17B3E8ED1}" type="datetimeFigureOut">
              <a:rPr lang="es-MX" smtClean="0"/>
              <a:t>13/05/2019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ED5CF64-EBE6-45FB-B197-461C635DF433}" type="slidenum">
              <a:rPr lang="es-MX" smtClean="0"/>
              <a:t>‹Nº›</a:t>
            </a:fld>
            <a:endParaRPr lang="es-MX"/>
          </a:p>
        </p:txBody>
      </p:sp>
    </p:spTree>
    <p:extLst>
      <p:ext uri="{BB962C8B-B14F-4D97-AF65-F5344CB8AC3E}">
        <p14:creationId xmlns:p14="http://schemas.microsoft.com/office/powerpoint/2010/main" val="4294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5556B65-B53A-4E14-907C-20A17B3E8ED1}" type="datetimeFigureOut">
              <a:rPr lang="es-MX" smtClean="0"/>
              <a:t>13/05/2019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ED5CF64-EBE6-45FB-B197-461C635DF433}" type="slidenum">
              <a:rPr lang="es-MX" smtClean="0"/>
              <a:t>‹Nº›</a:t>
            </a:fld>
            <a:endParaRPr lang="es-MX"/>
          </a:p>
        </p:txBody>
      </p:sp>
    </p:spTree>
    <p:extLst>
      <p:ext uri="{BB962C8B-B14F-4D97-AF65-F5344CB8AC3E}">
        <p14:creationId xmlns:p14="http://schemas.microsoft.com/office/powerpoint/2010/main" val="3290402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5556B65-B53A-4E14-907C-20A17B3E8ED1}" type="datetimeFigureOut">
              <a:rPr lang="es-MX" smtClean="0"/>
              <a:t>13/05/2019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ED5CF64-EBE6-45FB-B197-461C635DF433}" type="slidenum">
              <a:rPr lang="es-MX" smtClean="0"/>
              <a:t>‹Nº›</a:t>
            </a:fld>
            <a:endParaRPr lang="es-MX"/>
          </a:p>
        </p:txBody>
      </p:sp>
    </p:spTree>
    <p:extLst>
      <p:ext uri="{BB962C8B-B14F-4D97-AF65-F5344CB8AC3E}">
        <p14:creationId xmlns:p14="http://schemas.microsoft.com/office/powerpoint/2010/main" val="3629805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5556B65-B53A-4E14-907C-20A17B3E8ED1}" type="datetimeFigureOut">
              <a:rPr lang="es-MX" smtClean="0"/>
              <a:t>13/05/2019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ED5CF64-EBE6-45FB-B197-461C635DF433}" type="slidenum">
              <a:rPr lang="es-MX" smtClean="0"/>
              <a:t>‹Nº›</a:t>
            </a:fld>
            <a:endParaRPr lang="es-MX"/>
          </a:p>
        </p:txBody>
      </p:sp>
    </p:spTree>
    <p:extLst>
      <p:ext uri="{BB962C8B-B14F-4D97-AF65-F5344CB8AC3E}">
        <p14:creationId xmlns:p14="http://schemas.microsoft.com/office/powerpoint/2010/main" val="1446627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5556B65-B53A-4E14-907C-20A17B3E8ED1}" type="datetimeFigureOut">
              <a:rPr lang="es-MX" smtClean="0"/>
              <a:t>13/05/2019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ED5CF64-EBE6-45FB-B197-461C635DF433}" type="slidenum">
              <a:rPr lang="es-MX" smtClean="0"/>
              <a:t>‹Nº›</a:t>
            </a:fld>
            <a:endParaRPr lang="es-MX"/>
          </a:p>
        </p:txBody>
      </p:sp>
    </p:spTree>
    <p:extLst>
      <p:ext uri="{BB962C8B-B14F-4D97-AF65-F5344CB8AC3E}">
        <p14:creationId xmlns:p14="http://schemas.microsoft.com/office/powerpoint/2010/main" val="374171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5556B65-B53A-4E14-907C-20A17B3E8ED1}" type="datetimeFigureOut">
              <a:rPr lang="es-MX" smtClean="0"/>
              <a:t>13/05/2019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ED5CF64-EBE6-45FB-B197-461C635DF433}" type="slidenum">
              <a:rPr lang="es-MX" smtClean="0"/>
              <a:t>‹Nº›</a:t>
            </a:fld>
            <a:endParaRPr lang="es-MX"/>
          </a:p>
        </p:txBody>
      </p:sp>
    </p:spTree>
    <p:extLst>
      <p:ext uri="{BB962C8B-B14F-4D97-AF65-F5344CB8AC3E}">
        <p14:creationId xmlns:p14="http://schemas.microsoft.com/office/powerpoint/2010/main" val="225408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5556B65-B53A-4E14-907C-20A17B3E8ED1}" type="datetimeFigureOut">
              <a:rPr lang="es-MX" smtClean="0"/>
              <a:t>13/05/2019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ED5CF64-EBE6-45FB-B197-461C635DF433}" type="slidenum">
              <a:rPr lang="es-MX" smtClean="0"/>
              <a:t>‹Nº›</a:t>
            </a:fld>
            <a:endParaRPr lang="es-MX"/>
          </a:p>
        </p:txBody>
      </p:sp>
    </p:spTree>
    <p:extLst>
      <p:ext uri="{BB962C8B-B14F-4D97-AF65-F5344CB8AC3E}">
        <p14:creationId xmlns:p14="http://schemas.microsoft.com/office/powerpoint/2010/main" val="188292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5556B65-B53A-4E14-907C-20A17B3E8ED1}" type="datetimeFigureOut">
              <a:rPr lang="es-MX" smtClean="0"/>
              <a:t>13/05/2019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ED5CF64-EBE6-45FB-B197-461C635DF433}" type="slidenum">
              <a:rPr lang="es-MX" smtClean="0"/>
              <a:t>‹Nº›</a:t>
            </a:fld>
            <a:endParaRPr lang="es-MX"/>
          </a:p>
        </p:txBody>
      </p:sp>
    </p:spTree>
    <p:extLst>
      <p:ext uri="{BB962C8B-B14F-4D97-AF65-F5344CB8AC3E}">
        <p14:creationId xmlns:p14="http://schemas.microsoft.com/office/powerpoint/2010/main" val="3872857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56B65-B53A-4E14-907C-20A17B3E8ED1}" type="datetimeFigureOut">
              <a:rPr lang="es-MX" smtClean="0"/>
              <a:t>13/05/2019</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5CF64-EBE6-45FB-B197-461C635DF433}" type="slidenum">
              <a:rPr lang="es-MX" smtClean="0"/>
              <a:t>‹Nº›</a:t>
            </a:fld>
            <a:endParaRPr lang="es-MX"/>
          </a:p>
        </p:txBody>
      </p:sp>
    </p:spTree>
    <p:extLst>
      <p:ext uri="{BB962C8B-B14F-4D97-AF65-F5344CB8AC3E}">
        <p14:creationId xmlns:p14="http://schemas.microsoft.com/office/powerpoint/2010/main" val="2450231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176526" y="627215"/>
            <a:ext cx="5561416" cy="936104"/>
          </a:xfrm>
        </p:spPr>
        <p:txBody>
          <a:bodyPr>
            <a:normAutofit fontScale="90000"/>
          </a:bodyPr>
          <a:lstStyle/>
          <a:p>
            <a:r>
              <a:rPr lang="es-MX" sz="2700" dirty="0">
                <a:latin typeface="Century Gothic" pitchFamily="34" charset="0"/>
              </a:rPr>
              <a:t>ESCUELA NORMAL DE EDUCACION PREESCOLAR DEL ESTADO</a:t>
            </a:r>
            <a:r>
              <a:rPr lang="es-MX" dirty="0" smtClean="0"/>
              <a:t/>
            </a:r>
            <a:br>
              <a:rPr lang="es-MX" dirty="0" smtClean="0"/>
            </a:br>
            <a:endParaRPr lang="es-MX" dirty="0"/>
          </a:p>
        </p:txBody>
      </p:sp>
      <p:sp>
        <p:nvSpPr>
          <p:cNvPr id="3" name="2 Subtítulo"/>
          <p:cNvSpPr>
            <a:spLocks noGrp="1"/>
          </p:cNvSpPr>
          <p:nvPr>
            <p:ph type="subTitle" idx="1"/>
          </p:nvPr>
        </p:nvSpPr>
        <p:spPr>
          <a:xfrm>
            <a:off x="1137603" y="2151895"/>
            <a:ext cx="6985746" cy="4392488"/>
          </a:xfrm>
        </p:spPr>
        <p:txBody>
          <a:bodyPr>
            <a:normAutofit/>
          </a:bodyPr>
          <a:lstStyle/>
          <a:p>
            <a:endParaRPr lang="es-MX" sz="2000" b="1" dirty="0" smtClean="0">
              <a:solidFill>
                <a:schemeClr val="tx1"/>
              </a:solidFill>
              <a:latin typeface="Century Gothic" pitchFamily="34" charset="0"/>
            </a:endParaRPr>
          </a:p>
          <a:p>
            <a:r>
              <a:rPr lang="es-MX" sz="2000" b="1" dirty="0" smtClean="0">
                <a:solidFill>
                  <a:schemeClr val="tx1"/>
                </a:solidFill>
                <a:latin typeface="Century Gothic" pitchFamily="34" charset="0"/>
              </a:rPr>
              <a:t>Materia:</a:t>
            </a:r>
            <a:r>
              <a:rPr lang="es-MX" sz="2000" dirty="0" smtClean="0">
                <a:solidFill>
                  <a:schemeClr val="tx1"/>
                </a:solidFill>
                <a:latin typeface="Century Gothic" pitchFamily="34" charset="0"/>
              </a:rPr>
              <a:t> Educación física</a:t>
            </a:r>
          </a:p>
          <a:p>
            <a:r>
              <a:rPr lang="es-MX" sz="2000" b="1" dirty="0" smtClean="0">
                <a:solidFill>
                  <a:schemeClr val="tx1"/>
                </a:solidFill>
                <a:latin typeface="Century Gothic" pitchFamily="34" charset="0"/>
              </a:rPr>
              <a:t>Temática: </a:t>
            </a:r>
            <a:r>
              <a:rPr lang="es-MX" sz="2000" dirty="0" smtClean="0">
                <a:solidFill>
                  <a:schemeClr val="tx1"/>
                </a:solidFill>
                <a:latin typeface="Century Gothic" pitchFamily="34" charset="0"/>
              </a:rPr>
              <a:t>Mis amigos los insectos</a:t>
            </a:r>
            <a:endParaRPr lang="es-MX" sz="2000" b="1" dirty="0" smtClean="0">
              <a:solidFill>
                <a:schemeClr val="tx1"/>
              </a:solidFill>
              <a:latin typeface="Century Gothic" pitchFamily="34" charset="0"/>
            </a:endParaRPr>
          </a:p>
          <a:p>
            <a:r>
              <a:rPr lang="es-MX" sz="2000" b="1" dirty="0" smtClean="0">
                <a:solidFill>
                  <a:schemeClr val="tx1"/>
                </a:solidFill>
                <a:latin typeface="Century Gothic" pitchFamily="34" charset="0"/>
              </a:rPr>
              <a:t>Nombre </a:t>
            </a:r>
            <a:r>
              <a:rPr lang="es-MX" sz="2000" b="1" dirty="0">
                <a:solidFill>
                  <a:schemeClr val="tx1"/>
                </a:solidFill>
                <a:latin typeface="Century Gothic" pitchFamily="34" charset="0"/>
              </a:rPr>
              <a:t>de la institución de practica: </a:t>
            </a:r>
            <a:r>
              <a:rPr lang="es-MX" sz="2000" dirty="0">
                <a:solidFill>
                  <a:schemeClr val="tx1"/>
                </a:solidFill>
                <a:latin typeface="Century Gothic" pitchFamily="34" charset="0"/>
              </a:rPr>
              <a:t>Jardín de niños Profesora Trinidad de la Fuente </a:t>
            </a:r>
          </a:p>
          <a:p>
            <a:r>
              <a:rPr lang="es-MX" sz="2000" b="1" dirty="0" smtClean="0">
                <a:solidFill>
                  <a:schemeClr val="tx1"/>
                </a:solidFill>
                <a:latin typeface="Century Gothic" pitchFamily="34" charset="0"/>
              </a:rPr>
              <a:t>Nombre </a:t>
            </a:r>
            <a:r>
              <a:rPr lang="es-MX" sz="2000" b="1" dirty="0">
                <a:solidFill>
                  <a:schemeClr val="tx1"/>
                </a:solidFill>
                <a:latin typeface="Century Gothic" pitchFamily="34" charset="0"/>
              </a:rPr>
              <a:t>de la alumna practicante :</a:t>
            </a:r>
          </a:p>
          <a:p>
            <a:r>
              <a:rPr lang="es-MX" sz="2000" dirty="0">
                <a:solidFill>
                  <a:schemeClr val="tx1"/>
                </a:solidFill>
                <a:latin typeface="Century Gothic" pitchFamily="34" charset="0"/>
              </a:rPr>
              <a:t>Fátima Araminda García Samaniego</a:t>
            </a:r>
          </a:p>
          <a:p>
            <a:r>
              <a:rPr lang="es-MX" sz="2000" b="1" dirty="0">
                <a:solidFill>
                  <a:schemeClr val="tx1"/>
                </a:solidFill>
                <a:latin typeface="Century Gothic" pitchFamily="34" charset="0"/>
              </a:rPr>
              <a:t>Grado: </a:t>
            </a:r>
            <a:r>
              <a:rPr lang="es-MX" sz="2000" dirty="0">
                <a:solidFill>
                  <a:schemeClr val="tx1"/>
                </a:solidFill>
                <a:latin typeface="Century Gothic" pitchFamily="34" charset="0"/>
              </a:rPr>
              <a:t>2 </a:t>
            </a:r>
            <a:r>
              <a:rPr lang="es-MX" sz="2000" b="1" dirty="0">
                <a:solidFill>
                  <a:schemeClr val="tx1"/>
                </a:solidFill>
                <a:latin typeface="Century Gothic" pitchFamily="34" charset="0"/>
              </a:rPr>
              <a:t>sección: </a:t>
            </a:r>
            <a:r>
              <a:rPr lang="es-MX" sz="2000" dirty="0">
                <a:solidFill>
                  <a:schemeClr val="tx1"/>
                </a:solidFill>
                <a:latin typeface="Century Gothic" pitchFamily="34" charset="0"/>
              </a:rPr>
              <a:t>A  </a:t>
            </a:r>
            <a:r>
              <a:rPr lang="es-MX" sz="2000" b="1" dirty="0">
                <a:solidFill>
                  <a:schemeClr val="tx1"/>
                </a:solidFill>
                <a:latin typeface="Century Gothic" pitchFamily="34" charset="0"/>
              </a:rPr>
              <a:t>numero de lista: </a:t>
            </a:r>
            <a:r>
              <a:rPr lang="es-MX" sz="2000" dirty="0" smtClean="0">
                <a:solidFill>
                  <a:schemeClr val="tx1"/>
                </a:solidFill>
                <a:latin typeface="Century Gothic" pitchFamily="34" charset="0"/>
              </a:rPr>
              <a:t>#7</a:t>
            </a:r>
            <a:endParaRPr lang="es-MX" sz="2000" dirty="0">
              <a:solidFill>
                <a:schemeClr val="tx1"/>
              </a:solidFill>
              <a:latin typeface="Century Gothic" pitchFamily="34" charset="0"/>
            </a:endParaRPr>
          </a:p>
          <a:p>
            <a:r>
              <a:rPr lang="es-MX" sz="2000" b="1" dirty="0">
                <a:solidFill>
                  <a:schemeClr val="tx1"/>
                </a:solidFill>
                <a:latin typeface="Century Gothic" pitchFamily="34" charset="0"/>
              </a:rPr>
              <a:t>Periodo de </a:t>
            </a:r>
            <a:r>
              <a:rPr lang="es-MX" sz="2000" b="1" dirty="0" smtClean="0">
                <a:solidFill>
                  <a:schemeClr val="tx1"/>
                </a:solidFill>
                <a:latin typeface="Century Gothic" pitchFamily="34" charset="0"/>
              </a:rPr>
              <a:t>practica: </a:t>
            </a:r>
            <a:r>
              <a:rPr lang="es-MX" sz="2000" b="1" dirty="0">
                <a:solidFill>
                  <a:schemeClr val="tx1"/>
                </a:solidFill>
                <a:latin typeface="Century Gothic" pitchFamily="34" charset="0"/>
              </a:rPr>
              <a:t> </a:t>
            </a:r>
            <a:r>
              <a:rPr lang="es-MX" sz="2000" dirty="0" smtClean="0">
                <a:solidFill>
                  <a:schemeClr val="tx1"/>
                </a:solidFill>
                <a:latin typeface="Century Gothic" pitchFamily="34" charset="0"/>
              </a:rPr>
              <a:t>20 al 31 Mayo</a:t>
            </a:r>
            <a:endParaRPr lang="es-MX" sz="1400" dirty="0">
              <a:solidFill>
                <a:schemeClr val="tx1"/>
              </a:solidFill>
            </a:endParaRPr>
          </a:p>
        </p:txBody>
      </p:sp>
      <p:pic>
        <p:nvPicPr>
          <p:cNvPr id="4" name="Imagen 11">
            <a:extLst>
              <a:ext uri="{FF2B5EF4-FFF2-40B4-BE49-F238E27FC236}">
                <a16:creationId xmlns:a16="http://schemas.microsoft.com/office/drawing/2014/main" id="{0273219B-D3AD-4023-96F6-2CF92F15FF23}"/>
              </a:ext>
            </a:extLst>
          </p:cNvPr>
          <p:cNvPicPr>
            <a:picLocks noChangeAspect="1"/>
          </p:cNvPicPr>
          <p:nvPr/>
        </p:nvPicPr>
        <p:blipFill>
          <a:blip r:embed="rId2"/>
          <a:stretch>
            <a:fillRect/>
          </a:stretch>
        </p:blipFill>
        <p:spPr>
          <a:xfrm>
            <a:off x="592423" y="386928"/>
            <a:ext cx="1571223" cy="1082948"/>
          </a:xfrm>
          <a:prstGeom prst="rect">
            <a:avLst/>
          </a:prstGeom>
        </p:spPr>
      </p:pic>
    </p:spTree>
    <p:extLst>
      <p:ext uri="{BB962C8B-B14F-4D97-AF65-F5344CB8AC3E}">
        <p14:creationId xmlns:p14="http://schemas.microsoft.com/office/powerpoint/2010/main" val="2447963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86786" y="764702"/>
            <a:ext cx="4201438" cy="954107"/>
          </a:xfrm>
          <a:prstGeom prst="rect">
            <a:avLst/>
          </a:prstGeom>
          <a:noFill/>
        </p:spPr>
        <p:txBody>
          <a:bodyPr wrap="square" rtlCol="0">
            <a:spAutoFit/>
          </a:bodyPr>
          <a:lstStyle/>
          <a:p>
            <a:pPr algn="ctr"/>
            <a:r>
              <a:rPr lang="es-MX" sz="2800" dirty="0" smtClean="0">
                <a:latin typeface="Century Gothic" pitchFamily="34" charset="0"/>
              </a:rPr>
              <a:t>Rally</a:t>
            </a:r>
          </a:p>
          <a:p>
            <a:pPr algn="ctr"/>
            <a:r>
              <a:rPr lang="es-MX" sz="2800" dirty="0" smtClean="0">
                <a:latin typeface="Century Gothic" pitchFamily="34" charset="0"/>
              </a:rPr>
              <a:t>Mis amigos los insectos</a:t>
            </a:r>
            <a:endParaRPr lang="es-MX" sz="2800" dirty="0">
              <a:latin typeface="Century Gothic"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521" y="2060848"/>
            <a:ext cx="6724650" cy="377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184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Century Gothic" pitchFamily="34" charset="0"/>
              </a:rPr>
              <a:t>Insectos</a:t>
            </a:r>
            <a:endParaRPr lang="es-MX" dirty="0">
              <a:latin typeface="Century Gothic" pitchFamily="34" charset="0"/>
            </a:endParaRPr>
          </a:p>
        </p:txBody>
      </p:sp>
      <p:sp>
        <p:nvSpPr>
          <p:cNvPr id="3" name="2 Marcador de contenido"/>
          <p:cNvSpPr>
            <a:spLocks noGrp="1"/>
          </p:cNvSpPr>
          <p:nvPr>
            <p:ph idx="1"/>
          </p:nvPr>
        </p:nvSpPr>
        <p:spPr>
          <a:xfrm>
            <a:off x="467544" y="1306041"/>
            <a:ext cx="8229600" cy="4525963"/>
          </a:xfrm>
        </p:spPr>
        <p:txBody>
          <a:bodyPr>
            <a:normAutofit fontScale="92500" lnSpcReduction="20000"/>
          </a:bodyPr>
          <a:lstStyle/>
          <a:p>
            <a:pPr marL="0" indent="0" algn="ctr">
              <a:buNone/>
            </a:pPr>
            <a:r>
              <a:rPr lang="es-MX" dirty="0" smtClean="0">
                <a:latin typeface="Century Gothic" pitchFamily="34" charset="0"/>
              </a:rPr>
              <a:t>Los insectos son invertebrados que se clasifican dentro del filo de los Artrópodos y en el subfilo de los Hexápodos. Debido a sus características los insectos son uno de los grupos de animales más diversificado en todo el mundo, incluyendo hasta más de la mitad de los organismos vivos conocidos. Los insectos habitan todos los tipos de hábitats, aunque el menos habitual es el oceánico, donde los artrópodos están representados por los crustáceos</a:t>
            </a:r>
            <a:r>
              <a:rPr lang="es-MX" dirty="0" smtClean="0"/>
              <a:t>.</a:t>
            </a:r>
            <a:endParaRPr lang="es-MX" dirty="0"/>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6733" y="5332989"/>
            <a:ext cx="2342572" cy="151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424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229299984"/>
              </p:ext>
            </p:extLst>
          </p:nvPr>
        </p:nvGraphicFramePr>
        <p:xfrm>
          <a:off x="637900" y="1341304"/>
          <a:ext cx="7942587" cy="4227011"/>
        </p:xfrm>
        <a:graphic>
          <a:graphicData uri="http://schemas.openxmlformats.org/drawingml/2006/table">
            <a:tbl>
              <a:tblPr firstRow="1" bandRow="1">
                <a:tableStyleId>{5940675A-B579-460E-94D1-54222C63F5DA}</a:tableStyleId>
              </a:tblPr>
              <a:tblGrid>
                <a:gridCol w="1276502">
                  <a:extLst>
                    <a:ext uri="{9D8B030D-6E8A-4147-A177-3AD203B41FA5}">
                      <a16:colId xmlns:a16="http://schemas.microsoft.com/office/drawing/2014/main" val="20000"/>
                    </a:ext>
                  </a:extLst>
                </a:gridCol>
                <a:gridCol w="1276502">
                  <a:extLst>
                    <a:ext uri="{9D8B030D-6E8A-4147-A177-3AD203B41FA5}">
                      <a16:colId xmlns:a16="http://schemas.microsoft.com/office/drawing/2014/main" val="20001"/>
                    </a:ext>
                  </a:extLst>
                </a:gridCol>
                <a:gridCol w="1352013">
                  <a:extLst>
                    <a:ext uri="{9D8B030D-6E8A-4147-A177-3AD203B41FA5}">
                      <a16:colId xmlns:a16="http://schemas.microsoft.com/office/drawing/2014/main" val="20002"/>
                    </a:ext>
                  </a:extLst>
                </a:gridCol>
                <a:gridCol w="1333544">
                  <a:extLst>
                    <a:ext uri="{9D8B030D-6E8A-4147-A177-3AD203B41FA5}">
                      <a16:colId xmlns:a16="http://schemas.microsoft.com/office/drawing/2014/main" val="20003"/>
                    </a:ext>
                  </a:extLst>
                </a:gridCol>
                <a:gridCol w="1315075">
                  <a:extLst>
                    <a:ext uri="{9D8B030D-6E8A-4147-A177-3AD203B41FA5}">
                      <a16:colId xmlns:a16="http://schemas.microsoft.com/office/drawing/2014/main" val="20004"/>
                    </a:ext>
                  </a:extLst>
                </a:gridCol>
                <a:gridCol w="1388951">
                  <a:extLst>
                    <a:ext uri="{9D8B030D-6E8A-4147-A177-3AD203B41FA5}">
                      <a16:colId xmlns:a16="http://schemas.microsoft.com/office/drawing/2014/main" val="20005"/>
                    </a:ext>
                  </a:extLst>
                </a:gridCol>
              </a:tblGrid>
              <a:tr h="431512">
                <a:tc>
                  <a:txBody>
                    <a:bodyPr/>
                    <a:lstStyle/>
                    <a:p>
                      <a:pPr algn="ctr"/>
                      <a:r>
                        <a:rPr lang="es-MX" sz="1800" b="1" dirty="0" smtClean="0">
                          <a:latin typeface="Century Gothic" pitchFamily="34" charset="0"/>
                        </a:rPr>
                        <a:t>Hora</a:t>
                      </a:r>
                      <a:endParaRPr lang="es-MX" sz="1800" b="1" dirty="0">
                        <a:latin typeface="Century Gothic" pitchFamily="34" charset="0"/>
                      </a:endParaRPr>
                    </a:p>
                  </a:txBody>
                  <a:tcPr marL="68580" marR="68580"/>
                </a:tc>
                <a:tc>
                  <a:txBody>
                    <a:bodyPr/>
                    <a:lstStyle/>
                    <a:p>
                      <a:pPr algn="ctr"/>
                      <a:r>
                        <a:rPr lang="es-MX" sz="1800" b="1" dirty="0" smtClean="0">
                          <a:latin typeface="Century Gothic" pitchFamily="34" charset="0"/>
                        </a:rPr>
                        <a:t>Lunes</a:t>
                      </a:r>
                      <a:endParaRPr lang="es-MX" sz="1800" b="1" dirty="0">
                        <a:latin typeface="Century Gothic" pitchFamily="34" charset="0"/>
                      </a:endParaRPr>
                    </a:p>
                  </a:txBody>
                  <a:tcPr marL="68580" marR="68580"/>
                </a:tc>
                <a:tc>
                  <a:txBody>
                    <a:bodyPr/>
                    <a:lstStyle/>
                    <a:p>
                      <a:pPr algn="ctr"/>
                      <a:r>
                        <a:rPr lang="es-MX" sz="1800" b="1" dirty="0" smtClean="0">
                          <a:latin typeface="Century Gothic" pitchFamily="34" charset="0"/>
                        </a:rPr>
                        <a:t>Martes </a:t>
                      </a:r>
                      <a:endParaRPr lang="es-MX" sz="1800" b="1" dirty="0">
                        <a:latin typeface="Century Gothic" pitchFamily="34" charset="0"/>
                      </a:endParaRPr>
                    </a:p>
                  </a:txBody>
                  <a:tcPr marL="68580" marR="68580"/>
                </a:tc>
                <a:tc>
                  <a:txBody>
                    <a:bodyPr/>
                    <a:lstStyle/>
                    <a:p>
                      <a:pPr algn="ctr"/>
                      <a:r>
                        <a:rPr lang="es-MX" sz="1800" b="1" dirty="0" smtClean="0">
                          <a:latin typeface="Century Gothic" pitchFamily="34" charset="0"/>
                        </a:rPr>
                        <a:t>Miércoles</a:t>
                      </a:r>
                      <a:endParaRPr lang="es-MX" sz="1800" b="1" dirty="0">
                        <a:latin typeface="Century Gothic" pitchFamily="34" charset="0"/>
                      </a:endParaRPr>
                    </a:p>
                  </a:txBody>
                  <a:tcPr marL="68580" marR="68580"/>
                </a:tc>
                <a:tc>
                  <a:txBody>
                    <a:bodyPr/>
                    <a:lstStyle/>
                    <a:p>
                      <a:pPr algn="ctr"/>
                      <a:r>
                        <a:rPr lang="es-MX" sz="1800" b="1" dirty="0" smtClean="0">
                          <a:latin typeface="Century Gothic" pitchFamily="34" charset="0"/>
                        </a:rPr>
                        <a:t>Jueves</a:t>
                      </a:r>
                      <a:endParaRPr lang="es-MX" sz="1800" b="1" dirty="0">
                        <a:latin typeface="Century Gothic" pitchFamily="34" charset="0"/>
                      </a:endParaRPr>
                    </a:p>
                  </a:txBody>
                  <a:tcPr marL="68580" marR="68580"/>
                </a:tc>
                <a:tc>
                  <a:txBody>
                    <a:bodyPr/>
                    <a:lstStyle/>
                    <a:p>
                      <a:pPr algn="ctr"/>
                      <a:r>
                        <a:rPr lang="es-MX" sz="1800" b="1" dirty="0" smtClean="0">
                          <a:latin typeface="Century Gothic" pitchFamily="34" charset="0"/>
                        </a:rPr>
                        <a:t>Viernes</a:t>
                      </a:r>
                      <a:endParaRPr lang="es-MX" sz="1800" b="1" dirty="0">
                        <a:latin typeface="Century Gothic" pitchFamily="34" charset="0"/>
                      </a:endParaRPr>
                    </a:p>
                  </a:txBody>
                  <a:tcPr marL="68580" marR="68580"/>
                </a:tc>
                <a:extLst>
                  <a:ext uri="{0D108BD9-81ED-4DB2-BD59-A6C34878D82A}">
                    <a16:rowId xmlns:a16="http://schemas.microsoft.com/office/drawing/2014/main" val="10000"/>
                  </a:ext>
                </a:extLst>
              </a:tr>
              <a:tr h="432048">
                <a:tc rowSpan="2">
                  <a:txBody>
                    <a:bodyPr/>
                    <a:lstStyle/>
                    <a:p>
                      <a:pPr algn="ctr"/>
                      <a:r>
                        <a:rPr lang="es-MX" sz="1800" dirty="0" smtClean="0">
                          <a:latin typeface="Century Gothic" pitchFamily="34" charset="0"/>
                        </a:rPr>
                        <a:t>9:00</a:t>
                      </a:r>
                      <a:r>
                        <a:rPr lang="es-MX" sz="1800" baseline="0" dirty="0" smtClean="0">
                          <a:latin typeface="Century Gothic" pitchFamily="34" charset="0"/>
                        </a:rPr>
                        <a:t> </a:t>
                      </a:r>
                    </a:p>
                    <a:p>
                      <a:pPr algn="ctr"/>
                      <a:r>
                        <a:rPr lang="es-MX" sz="1800" baseline="0" dirty="0" smtClean="0">
                          <a:latin typeface="Century Gothic" pitchFamily="34" charset="0"/>
                        </a:rPr>
                        <a:t>-  </a:t>
                      </a:r>
                    </a:p>
                    <a:p>
                      <a:pPr algn="ctr"/>
                      <a:r>
                        <a:rPr lang="es-MX" sz="1800" baseline="0" dirty="0" smtClean="0">
                          <a:latin typeface="Century Gothic" pitchFamily="34" charset="0"/>
                        </a:rPr>
                        <a:t>9:30</a:t>
                      </a:r>
                      <a:endParaRPr lang="es-MX" sz="1800" dirty="0">
                        <a:latin typeface="Century Gothic" pitchFamily="34" charset="0"/>
                      </a:endParaRPr>
                    </a:p>
                  </a:txBody>
                  <a:tcPr marL="68580" marR="68580"/>
                </a:tc>
                <a:tc>
                  <a:txBody>
                    <a:bodyPr/>
                    <a:lstStyle/>
                    <a:p>
                      <a:pPr algn="ctr"/>
                      <a:r>
                        <a:rPr lang="es-MX" sz="1200" dirty="0" smtClean="0">
                          <a:latin typeface="Century Gothic" pitchFamily="34" charset="0"/>
                        </a:rPr>
                        <a:t>Honores a la bandera</a:t>
                      </a:r>
                    </a:p>
                  </a:txBody>
                  <a:tcPr marL="68580" marR="68580">
                    <a:noFill/>
                  </a:tcPr>
                </a:tc>
                <a:tc>
                  <a:txBody>
                    <a:bodyPr/>
                    <a:lstStyle/>
                    <a:p>
                      <a:pPr algn="ctr"/>
                      <a:r>
                        <a:rPr lang="es-MX" sz="1200" dirty="0" smtClean="0">
                          <a:latin typeface="Century Gothic" pitchFamily="34" charset="0"/>
                        </a:rPr>
                        <a:t>Activación física</a:t>
                      </a:r>
                    </a:p>
                  </a:txBody>
                  <a:tcPr marL="68580" marR="68580">
                    <a:noFill/>
                  </a:tcPr>
                </a:tc>
                <a:tc rowSpan="4">
                  <a:txBody>
                    <a:bodyPr/>
                    <a:lstStyle/>
                    <a:p>
                      <a:pPr algn="ctr"/>
                      <a:endParaRPr lang="es-MX" sz="1200" dirty="0" smtClean="0">
                        <a:latin typeface="Century Gothic" pitchFamily="34" charset="0"/>
                      </a:endParaRPr>
                    </a:p>
                    <a:p>
                      <a:pPr algn="ctr"/>
                      <a:endParaRPr lang="es-MX" sz="1200" dirty="0" smtClean="0">
                        <a:latin typeface="Century Gothic" pitchFamily="34" charset="0"/>
                      </a:endParaRPr>
                    </a:p>
                    <a:p>
                      <a:pPr algn="ctr"/>
                      <a:endParaRPr lang="es-MX" sz="1200" dirty="0" smtClean="0">
                        <a:latin typeface="Century Gothic" pitchFamily="34" charset="0"/>
                      </a:endParaRPr>
                    </a:p>
                    <a:p>
                      <a:pPr algn="ctr"/>
                      <a:endParaRPr lang="es-MX" sz="1200" dirty="0" smtClean="0">
                        <a:latin typeface="Century Gothic" pitchFamily="34" charset="0"/>
                      </a:endParaRPr>
                    </a:p>
                    <a:p>
                      <a:pPr algn="ctr"/>
                      <a:r>
                        <a:rPr lang="es-MX" sz="2000" b="0" dirty="0" smtClean="0">
                          <a:latin typeface="Century Gothic" pitchFamily="34" charset="0"/>
                        </a:rPr>
                        <a:t>Rally</a:t>
                      </a:r>
                    </a:p>
                  </a:txBody>
                  <a:tcPr marL="68580" marR="68580">
                    <a:solidFill>
                      <a:srgbClr val="92D050"/>
                    </a:solidFill>
                  </a:tcPr>
                </a:tc>
                <a:tc>
                  <a:txBody>
                    <a:bodyPr/>
                    <a:lstStyle/>
                    <a:p>
                      <a:pPr algn="ctr"/>
                      <a:r>
                        <a:rPr lang="es-MX" sz="1100" b="0" baseline="0" dirty="0" smtClean="0">
                          <a:latin typeface="Century Gothic" pitchFamily="34" charset="0"/>
                        </a:rPr>
                        <a:t>Gimnasia</a:t>
                      </a:r>
                    </a:p>
                    <a:p>
                      <a:pPr algn="ctr"/>
                      <a:r>
                        <a:rPr lang="es-MX" sz="1100" b="0" baseline="0" dirty="0" smtClean="0">
                          <a:latin typeface="Century Gothic" pitchFamily="34" charset="0"/>
                        </a:rPr>
                        <a:t>cerebral</a:t>
                      </a:r>
                    </a:p>
                  </a:txBody>
                  <a:tcPr marL="68580" marR="68580">
                    <a:noFill/>
                  </a:tcPr>
                </a:tc>
                <a:tc rowSpan="10">
                  <a:txBody>
                    <a:bodyPr/>
                    <a:lstStyle/>
                    <a:p>
                      <a:pPr algn="ctr"/>
                      <a:endParaRPr lang="es-MX" sz="1200" b="0" dirty="0" smtClean="0">
                        <a:latin typeface="Century Gothic" pitchFamily="34" charset="0"/>
                      </a:endParaRPr>
                    </a:p>
                    <a:p>
                      <a:pPr algn="ctr"/>
                      <a:endParaRPr lang="es-MX" sz="1200" b="0" dirty="0" smtClean="0">
                        <a:latin typeface="Century Gothic" pitchFamily="34" charset="0"/>
                      </a:endParaRPr>
                    </a:p>
                    <a:p>
                      <a:pPr algn="ctr"/>
                      <a:endParaRPr lang="es-MX" sz="1200" b="0" dirty="0" smtClean="0">
                        <a:latin typeface="Century Gothic" pitchFamily="34" charset="0"/>
                      </a:endParaRPr>
                    </a:p>
                    <a:p>
                      <a:pPr algn="ctr"/>
                      <a:endParaRPr lang="es-MX" sz="1200" b="0" dirty="0" smtClean="0">
                        <a:latin typeface="Century Gothic" pitchFamily="34" charset="0"/>
                      </a:endParaRPr>
                    </a:p>
                    <a:p>
                      <a:pPr algn="ctr"/>
                      <a:endParaRPr lang="es-MX" sz="1200" b="0" dirty="0" smtClean="0">
                        <a:latin typeface="Century Gothic" pitchFamily="34" charset="0"/>
                      </a:endParaRPr>
                    </a:p>
                    <a:p>
                      <a:pPr algn="ctr"/>
                      <a:endParaRPr lang="es-MX" sz="1200" b="0" dirty="0" smtClean="0">
                        <a:latin typeface="Century Gothic" pitchFamily="34" charset="0"/>
                      </a:endParaRPr>
                    </a:p>
                    <a:p>
                      <a:pPr algn="ctr"/>
                      <a:endParaRPr lang="es-MX" sz="1200" b="0" dirty="0" smtClean="0">
                        <a:latin typeface="Century Gothic" pitchFamily="34" charset="0"/>
                      </a:endParaRPr>
                    </a:p>
                    <a:p>
                      <a:pPr algn="ctr"/>
                      <a:endParaRPr lang="es-MX" sz="1600" b="0" dirty="0" smtClean="0">
                        <a:latin typeface="Century Gothic" pitchFamily="34" charset="0"/>
                      </a:endParaRPr>
                    </a:p>
                    <a:p>
                      <a:pPr algn="ctr"/>
                      <a:r>
                        <a:rPr lang="es-MX" sz="1600" b="0" dirty="0" smtClean="0">
                          <a:latin typeface="Century Gothic" pitchFamily="34" charset="0"/>
                        </a:rPr>
                        <a:t>Actividad</a:t>
                      </a:r>
                      <a:r>
                        <a:rPr lang="es-MX" sz="1600" b="0" baseline="0" dirty="0" smtClean="0">
                          <a:latin typeface="Century Gothic" pitchFamily="34" charset="0"/>
                        </a:rPr>
                        <a:t>  acuática</a:t>
                      </a:r>
                      <a:endParaRPr lang="es-MX" sz="1600" b="0" dirty="0" smtClean="0">
                        <a:latin typeface="Century Gothic" pitchFamily="34" charset="0"/>
                      </a:endParaRPr>
                    </a:p>
                  </a:txBody>
                  <a:tcPr marL="68580" marR="68580">
                    <a:noFill/>
                  </a:tcPr>
                </a:tc>
                <a:extLst>
                  <a:ext uri="{0D108BD9-81ED-4DB2-BD59-A6C34878D82A}">
                    <a16:rowId xmlns:a16="http://schemas.microsoft.com/office/drawing/2014/main" val="10001"/>
                  </a:ext>
                </a:extLst>
              </a:tr>
              <a:tr h="518160">
                <a:tc vMerge="1">
                  <a:txBody>
                    <a:bodyPr/>
                    <a:lstStyle/>
                    <a:p>
                      <a:endParaRPr lang="es-MX" sz="1200" dirty="0">
                        <a:latin typeface="Century Gothic" pitchFamily="34" charset="0"/>
                      </a:endParaRPr>
                    </a:p>
                  </a:txBody>
                  <a:tcPr/>
                </a:tc>
                <a:tc>
                  <a:txBody>
                    <a:bodyPr/>
                    <a:lstStyle/>
                    <a:p>
                      <a:pPr algn="ctr"/>
                      <a:r>
                        <a:rPr lang="es-MX" sz="1200" dirty="0" smtClean="0">
                          <a:latin typeface="Century Gothic" pitchFamily="34" charset="0"/>
                        </a:rPr>
                        <a:t>Educación</a:t>
                      </a:r>
                      <a:r>
                        <a:rPr lang="es-MX" sz="1200" baseline="0" dirty="0" smtClean="0">
                          <a:latin typeface="Century Gothic" pitchFamily="34" charset="0"/>
                        </a:rPr>
                        <a:t> física</a:t>
                      </a:r>
                      <a:endParaRPr lang="es-MX" sz="1200" dirty="0">
                        <a:latin typeface="Century Gothic" pitchFamily="34" charset="0"/>
                      </a:endParaRPr>
                    </a:p>
                  </a:txBody>
                  <a:tcPr marL="68580" marR="68580">
                    <a:noFill/>
                  </a:tcPr>
                </a:tc>
                <a:tc>
                  <a:txBody>
                    <a:bodyPr/>
                    <a:lstStyle/>
                    <a:p>
                      <a:pPr algn="ctr"/>
                      <a:r>
                        <a:rPr lang="es-MX" sz="1200" dirty="0" smtClean="0">
                          <a:latin typeface="Century Gothic" pitchFamily="34" charset="0"/>
                        </a:rPr>
                        <a:t>¿Quién es la abeja?</a:t>
                      </a:r>
                    </a:p>
                  </a:txBody>
                  <a:tcPr marL="68580" marR="68580">
                    <a:noFill/>
                  </a:tcPr>
                </a:tc>
                <a:tc vMerge="1">
                  <a:txBody>
                    <a:bodyPr/>
                    <a:lstStyle/>
                    <a:p>
                      <a:endParaRPr lang="es-MX" sz="1400" dirty="0">
                        <a:latin typeface="Century Gothic" pitchFamily="34" charset="0"/>
                      </a:endParaRPr>
                    </a:p>
                  </a:txBody>
                  <a:tcPr>
                    <a:solidFill>
                      <a:srgbClr val="FF9933"/>
                    </a:solidFill>
                  </a:tcPr>
                </a:tc>
                <a:tc rowSpan="9">
                  <a:txBody>
                    <a:bodyPr/>
                    <a:lstStyle/>
                    <a:p>
                      <a:endParaRPr lang="es-MX" sz="1800" baseline="0" dirty="0" smtClean="0">
                        <a:latin typeface="Century Gothic" pitchFamily="34" charset="0"/>
                      </a:endParaRPr>
                    </a:p>
                    <a:p>
                      <a:endParaRPr lang="es-MX" sz="1800" baseline="0" dirty="0" smtClean="0">
                        <a:latin typeface="Century Gothic" pitchFamily="34" charset="0"/>
                      </a:endParaRPr>
                    </a:p>
                    <a:p>
                      <a:endParaRPr lang="es-MX" sz="1800" baseline="0" dirty="0" smtClean="0">
                        <a:latin typeface="Century Gothic" pitchFamily="34" charset="0"/>
                      </a:endParaRPr>
                    </a:p>
                    <a:p>
                      <a:pPr algn="ctr"/>
                      <a:r>
                        <a:rPr lang="es-MX" sz="1800" baseline="0" dirty="0" smtClean="0">
                          <a:latin typeface="Century Gothic" pitchFamily="34" charset="0"/>
                        </a:rPr>
                        <a:t>Rincones</a:t>
                      </a:r>
                    </a:p>
                  </a:txBody>
                  <a:tcPr marL="68580" marR="68580">
                    <a:noFill/>
                  </a:tcPr>
                </a:tc>
                <a:tc vMerge="1">
                  <a:txBody>
                    <a:bodyPr/>
                    <a:lstStyle/>
                    <a:p>
                      <a:pPr algn="ctr"/>
                      <a:endParaRPr lang="es-MX" sz="1200" dirty="0" smtClean="0">
                        <a:latin typeface="Century Gothic" pitchFamily="34" charset="0"/>
                      </a:endParaRPr>
                    </a:p>
                  </a:txBody>
                  <a:tcPr marL="68580" marR="68580">
                    <a:solidFill>
                      <a:srgbClr val="FF9933"/>
                    </a:solidFill>
                  </a:tcPr>
                </a:tc>
                <a:extLst>
                  <a:ext uri="{0D108BD9-81ED-4DB2-BD59-A6C34878D82A}">
                    <a16:rowId xmlns:a16="http://schemas.microsoft.com/office/drawing/2014/main" val="10003"/>
                  </a:ext>
                </a:extLst>
              </a:tr>
              <a:tr h="445234">
                <a:tc>
                  <a:txBody>
                    <a:bodyPr/>
                    <a:lstStyle/>
                    <a:p>
                      <a:r>
                        <a:rPr lang="es-MX" sz="1200" dirty="0" smtClean="0">
                          <a:latin typeface="Century Gothic" pitchFamily="34" charset="0"/>
                        </a:rPr>
                        <a:t>9:30</a:t>
                      </a:r>
                      <a:r>
                        <a:rPr lang="es-MX" sz="1200" baseline="0" dirty="0" smtClean="0">
                          <a:latin typeface="Century Gothic" pitchFamily="34" charset="0"/>
                        </a:rPr>
                        <a:t> - 10:00</a:t>
                      </a:r>
                      <a:endParaRPr lang="es-MX" sz="1200" dirty="0">
                        <a:latin typeface="Century Gothic" pitchFamily="34" charset="0"/>
                      </a:endParaRPr>
                    </a:p>
                  </a:txBody>
                  <a:tcPr marL="68580" marR="68580"/>
                </a:tc>
                <a:tc>
                  <a:txBody>
                    <a:bodyPr/>
                    <a:lstStyle/>
                    <a:p>
                      <a:r>
                        <a:rPr lang="es-MX" sz="1200" dirty="0" smtClean="0">
                          <a:latin typeface="Century Gothic" pitchFamily="34" charset="0"/>
                        </a:rPr>
                        <a:t>Juego de roles</a:t>
                      </a:r>
                      <a:endParaRPr lang="es-MX" sz="1200" dirty="0">
                        <a:latin typeface="Century Gothic" pitchFamily="34" charset="0"/>
                      </a:endParaRPr>
                    </a:p>
                  </a:txBody>
                  <a:tcPr marL="68580" marR="68580">
                    <a:noFill/>
                  </a:tcPr>
                </a:tc>
                <a:tc rowSpan="2">
                  <a:txBody>
                    <a:bodyPr/>
                    <a:lstStyle/>
                    <a:p>
                      <a:pPr algn="ctr"/>
                      <a:r>
                        <a:rPr lang="es-MX" sz="1200" dirty="0" smtClean="0">
                          <a:latin typeface="Century Gothic" pitchFamily="34" charset="0"/>
                        </a:rPr>
                        <a:t>Aprendo de la abeja</a:t>
                      </a:r>
                    </a:p>
                  </a:txBody>
                  <a:tcPr marL="68580" marR="68580">
                    <a:noFill/>
                  </a:tcPr>
                </a:tc>
                <a:tc vMerge="1">
                  <a:txBody>
                    <a:bodyPr/>
                    <a:lstStyle/>
                    <a:p>
                      <a:pPr algn="ctr"/>
                      <a:endParaRPr lang="es-MX" sz="1200" dirty="0" smtClean="0">
                        <a:latin typeface="Century Gothic" pitchFamily="34" charset="0"/>
                      </a:endParaRPr>
                    </a:p>
                  </a:txBody>
                  <a:tcPr marL="68580" marR="68580">
                    <a:solidFill>
                      <a:srgbClr val="FF9933"/>
                    </a:solidFill>
                  </a:tcPr>
                </a:tc>
                <a:tc vMerge="1">
                  <a:txBody>
                    <a:bodyPr/>
                    <a:lstStyle/>
                    <a:p>
                      <a:endParaRPr lang="es-MX" sz="1400" dirty="0">
                        <a:latin typeface="Century Gothic" pitchFamily="34" charset="0"/>
                      </a:endParaRPr>
                    </a:p>
                  </a:txBody>
                  <a:tcPr>
                    <a:solidFill>
                      <a:srgbClr val="FF9933"/>
                    </a:solidFill>
                  </a:tcPr>
                </a:tc>
                <a:tc vMerge="1">
                  <a:txBody>
                    <a:bodyPr/>
                    <a:lstStyle/>
                    <a:p>
                      <a:endParaRPr lang="es-MX" sz="1400" dirty="0">
                        <a:latin typeface="Century Gothic" pitchFamily="34" charset="0"/>
                      </a:endParaRPr>
                    </a:p>
                  </a:txBody>
                  <a:tcPr marL="68580" marR="68580">
                    <a:solidFill>
                      <a:srgbClr val="FF9933"/>
                    </a:solidFill>
                  </a:tcPr>
                </a:tc>
                <a:extLst>
                  <a:ext uri="{0D108BD9-81ED-4DB2-BD59-A6C34878D82A}">
                    <a16:rowId xmlns:a16="http://schemas.microsoft.com/office/drawing/2014/main" val="10004"/>
                  </a:ext>
                </a:extLst>
              </a:tr>
              <a:tr h="134932">
                <a:tc rowSpan="3">
                  <a:txBody>
                    <a:bodyPr/>
                    <a:lstStyle/>
                    <a:p>
                      <a:r>
                        <a:rPr lang="es-MX" sz="1200" dirty="0" smtClean="0">
                          <a:latin typeface="Century Gothic" pitchFamily="34" charset="0"/>
                        </a:rPr>
                        <a:t>10:00</a:t>
                      </a:r>
                      <a:r>
                        <a:rPr lang="es-MX" sz="1200" baseline="0" dirty="0" smtClean="0">
                          <a:latin typeface="Century Gothic" pitchFamily="34" charset="0"/>
                        </a:rPr>
                        <a:t> – 10:30</a:t>
                      </a:r>
                      <a:endParaRPr lang="es-MX" sz="1200" dirty="0">
                        <a:latin typeface="Century Gothic" pitchFamily="34" charset="0"/>
                      </a:endParaRPr>
                    </a:p>
                  </a:txBody>
                  <a:tcPr marL="68580" marR="68580"/>
                </a:tc>
                <a:tc rowSpan="2">
                  <a:txBody>
                    <a:bodyPr/>
                    <a:lstStyle/>
                    <a:p>
                      <a:pPr algn="ctr"/>
                      <a:r>
                        <a:rPr lang="es-MX" sz="1200" dirty="0" smtClean="0">
                          <a:latin typeface="Century Gothic" pitchFamily="34" charset="0"/>
                        </a:rPr>
                        <a:t>¿Quién</a:t>
                      </a:r>
                      <a:r>
                        <a:rPr lang="es-MX" sz="1200" baseline="0" dirty="0" smtClean="0">
                          <a:latin typeface="Century Gothic" pitchFamily="34" charset="0"/>
                        </a:rPr>
                        <a:t> es la mariquita?</a:t>
                      </a:r>
                      <a:endParaRPr lang="es-MX" sz="1200" dirty="0">
                        <a:latin typeface="Century Gothic" pitchFamily="34" charset="0"/>
                      </a:endParaRPr>
                    </a:p>
                  </a:txBody>
                  <a:tcPr marL="68580" marR="68580">
                    <a:noFill/>
                  </a:tcPr>
                </a:tc>
                <a:tc vMerge="1">
                  <a:txBody>
                    <a:bodyPr/>
                    <a:lstStyle/>
                    <a:p>
                      <a:endParaRPr lang="es-MX" sz="1200" dirty="0">
                        <a:latin typeface="Century Gothic" pitchFamily="34" charset="0"/>
                      </a:endParaRPr>
                    </a:p>
                  </a:txBody>
                  <a:tcPr marL="68580" marR="68580">
                    <a:solidFill>
                      <a:srgbClr val="FF9933"/>
                    </a:solidFill>
                  </a:tcPr>
                </a:tc>
                <a:tc vMerge="1">
                  <a:txBody>
                    <a:bodyPr/>
                    <a:lstStyle/>
                    <a:p>
                      <a:endParaRPr lang="es-MX" sz="1400" dirty="0">
                        <a:latin typeface="Century Gothic" pitchFamily="34" charset="0"/>
                      </a:endParaRPr>
                    </a:p>
                  </a:txBody>
                  <a:tcPr marL="68580" marR="68580">
                    <a:solidFill>
                      <a:srgbClr val="92D050"/>
                    </a:solidFill>
                  </a:tcPr>
                </a:tc>
                <a:tc vMerge="1">
                  <a:txBody>
                    <a:bodyPr/>
                    <a:lstStyle/>
                    <a:p>
                      <a:endParaRPr lang="es-MX" sz="1400" dirty="0">
                        <a:latin typeface="Century Gothic" pitchFamily="34" charset="0"/>
                      </a:endParaRPr>
                    </a:p>
                  </a:txBody>
                  <a:tcPr>
                    <a:solidFill>
                      <a:srgbClr val="FF9933"/>
                    </a:solidFill>
                  </a:tcPr>
                </a:tc>
                <a:tc vMerge="1">
                  <a:txBody>
                    <a:bodyPr/>
                    <a:lstStyle/>
                    <a:p>
                      <a:endParaRPr lang="es-MX" sz="1400" dirty="0">
                        <a:latin typeface="Century Gothic" pitchFamily="34" charset="0"/>
                      </a:endParaRPr>
                    </a:p>
                  </a:txBody>
                  <a:tcPr>
                    <a:solidFill>
                      <a:srgbClr val="FF9933"/>
                    </a:solidFill>
                  </a:tcPr>
                </a:tc>
                <a:extLst>
                  <a:ext uri="{0D108BD9-81ED-4DB2-BD59-A6C34878D82A}">
                    <a16:rowId xmlns:a16="http://schemas.microsoft.com/office/drawing/2014/main" val="10007"/>
                  </a:ext>
                </a:extLst>
              </a:tr>
              <a:tr h="133775">
                <a:tc vMerge="1">
                  <a:txBody>
                    <a:bodyPr/>
                    <a:lstStyle/>
                    <a:p>
                      <a:endParaRPr lang="es-MX"/>
                    </a:p>
                  </a:txBody>
                  <a:tcPr/>
                </a:tc>
                <a:tc vMerge="1">
                  <a:txBody>
                    <a:bodyPr/>
                    <a:lstStyle/>
                    <a:p>
                      <a:endParaRPr lang="es-MX"/>
                    </a:p>
                  </a:txBody>
                  <a:tcPr/>
                </a:tc>
                <a:tc rowSpan="2">
                  <a:txBody>
                    <a:bodyPr/>
                    <a:lstStyle/>
                    <a:p>
                      <a:pPr algn="ctr"/>
                      <a:r>
                        <a:rPr lang="es-MX" sz="1200" dirty="0" smtClean="0">
                          <a:latin typeface="Century Gothic" pitchFamily="34" charset="0"/>
                        </a:rPr>
                        <a:t>¿Por qué son</a:t>
                      </a:r>
                      <a:r>
                        <a:rPr lang="es-MX" sz="1200" baseline="0" dirty="0" smtClean="0">
                          <a:latin typeface="Century Gothic" pitchFamily="34" charset="0"/>
                        </a:rPr>
                        <a:t> importantes?</a:t>
                      </a:r>
                      <a:endParaRPr lang="es-MX" sz="1200" dirty="0">
                        <a:latin typeface="Century Gothic" pitchFamily="34" charset="0"/>
                      </a:endParaRPr>
                    </a:p>
                  </a:txBody>
                  <a:tcPr marL="68580" marR="68580">
                    <a:noFill/>
                  </a:tcPr>
                </a:tc>
                <a:tc rowSpan="2">
                  <a:txBody>
                    <a:bodyPr/>
                    <a:lstStyle/>
                    <a:p>
                      <a:pPr algn="ctr"/>
                      <a:r>
                        <a:rPr lang="es-MX" sz="1200" dirty="0" smtClean="0">
                          <a:latin typeface="Century Gothic" pitchFamily="34" charset="0"/>
                        </a:rPr>
                        <a:t>Educación física</a:t>
                      </a:r>
                      <a:endParaRPr lang="es-MX" sz="1200" dirty="0">
                        <a:latin typeface="Century Gothic" pitchFamily="34" charset="0"/>
                      </a:endParaRPr>
                    </a:p>
                  </a:txBody>
                  <a:tcPr marL="68580" marR="68580">
                    <a:noFill/>
                  </a:tcPr>
                </a:tc>
                <a:tc vMerge="1">
                  <a:txBody>
                    <a:bodyPr/>
                    <a:lstStyle/>
                    <a:p>
                      <a:endParaRPr lang="es-MX"/>
                    </a:p>
                  </a:txBody>
                  <a:tcPr/>
                </a:tc>
                <a:tc vMerge="1">
                  <a:txBody>
                    <a:bodyPr/>
                    <a:lstStyle/>
                    <a:p>
                      <a:pPr algn="ctr"/>
                      <a:endParaRPr lang="es-MX" sz="1200" dirty="0" smtClean="0">
                        <a:latin typeface="Century Gothic" pitchFamily="34" charset="0"/>
                      </a:endParaRPr>
                    </a:p>
                  </a:txBody>
                  <a:tcPr marL="68580" marR="68580">
                    <a:solidFill>
                      <a:srgbClr val="FF9933"/>
                    </a:solidFill>
                  </a:tcPr>
                </a:tc>
                <a:extLst>
                  <a:ext uri="{0D108BD9-81ED-4DB2-BD59-A6C34878D82A}">
                    <a16:rowId xmlns:a16="http://schemas.microsoft.com/office/drawing/2014/main" val="10008"/>
                  </a:ext>
                </a:extLst>
              </a:tr>
              <a:tr h="248388">
                <a:tc vMerge="1">
                  <a:txBody>
                    <a:bodyPr/>
                    <a:lstStyle/>
                    <a:p>
                      <a:endParaRPr lang="es-MX"/>
                    </a:p>
                  </a:txBody>
                  <a:tcPr/>
                </a:tc>
                <a:tc>
                  <a:txBody>
                    <a:bodyPr/>
                    <a:lstStyle/>
                    <a:p>
                      <a:pPr algn="ctr"/>
                      <a:r>
                        <a:rPr lang="es-MX" sz="1200" dirty="0" smtClean="0">
                          <a:latin typeface="Century Gothic" pitchFamily="34" charset="0"/>
                        </a:rPr>
                        <a:t>Aprendo</a:t>
                      </a:r>
                      <a:r>
                        <a:rPr lang="es-MX" sz="1200" baseline="0" dirty="0" smtClean="0">
                          <a:latin typeface="Century Gothic" pitchFamily="34" charset="0"/>
                        </a:rPr>
                        <a:t> de la mariquita</a:t>
                      </a:r>
                      <a:endParaRPr lang="es-MX" sz="1200" dirty="0">
                        <a:latin typeface="Century Gothic" pitchFamily="34" charset="0"/>
                      </a:endParaRPr>
                    </a:p>
                  </a:txBody>
                  <a:tcPr marL="68580" marR="68580">
                    <a:noFill/>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6"/>
                  </a:ext>
                </a:extLst>
              </a:tr>
              <a:tr h="426380">
                <a:tc>
                  <a:txBody>
                    <a:bodyPr/>
                    <a:lstStyle/>
                    <a:p>
                      <a:r>
                        <a:rPr lang="es-MX" sz="1200" dirty="0" smtClean="0">
                          <a:latin typeface="Century Gothic" pitchFamily="34" charset="0"/>
                        </a:rPr>
                        <a:t>10:30-</a:t>
                      </a:r>
                      <a:r>
                        <a:rPr lang="es-MX" sz="1200" baseline="0" dirty="0" smtClean="0">
                          <a:latin typeface="Century Gothic" pitchFamily="34" charset="0"/>
                        </a:rPr>
                        <a:t> 11:00</a:t>
                      </a:r>
                      <a:endParaRPr lang="es-MX" sz="1200" dirty="0">
                        <a:latin typeface="Century Gothic" pitchFamily="34" charset="0"/>
                      </a:endParaRPr>
                    </a:p>
                  </a:txBody>
                  <a:tcPr marL="68580" marR="68580"/>
                </a:tc>
                <a:tc gridSpan="3">
                  <a:txBody>
                    <a:bodyPr/>
                    <a:lstStyle/>
                    <a:p>
                      <a:pPr algn="ctr"/>
                      <a:r>
                        <a:rPr lang="es-MX" sz="1200" dirty="0" smtClean="0">
                          <a:latin typeface="Century Gothic" pitchFamily="34" charset="0"/>
                        </a:rPr>
                        <a:t>RECREO</a:t>
                      </a:r>
                      <a:endParaRPr lang="es-MX" sz="1200" dirty="0">
                        <a:latin typeface="Century Gothic" pitchFamily="34" charset="0"/>
                      </a:endParaRPr>
                    </a:p>
                  </a:txBody>
                  <a:tcPr marL="68580" marR="68580">
                    <a:noFill/>
                  </a:tcPr>
                </a:tc>
                <a:tc hMerge="1">
                  <a:txBody>
                    <a:bodyPr/>
                    <a:lstStyle/>
                    <a:p>
                      <a:endParaRPr lang="es-MX"/>
                    </a:p>
                  </a:txBody>
                  <a:tcPr/>
                </a:tc>
                <a:tc hMerge="1">
                  <a:txBody>
                    <a:bodyPr/>
                    <a:lstStyle/>
                    <a:p>
                      <a:endParaRPr lang="es-MX"/>
                    </a:p>
                  </a:txBody>
                  <a:tcPr/>
                </a:tc>
                <a:tc vMerge="1">
                  <a:txBody>
                    <a:bodyPr/>
                    <a:lstStyle/>
                    <a:p>
                      <a:endParaRPr lang="es-MX" dirty="0"/>
                    </a:p>
                  </a:txBody>
                  <a:tcPr marL="68580" marR="68580">
                    <a:solidFill>
                      <a:srgbClr val="FFFF66"/>
                    </a:solidFill>
                  </a:tcPr>
                </a:tc>
                <a:tc vMerge="1">
                  <a:txBody>
                    <a:bodyPr/>
                    <a:lstStyle/>
                    <a:p>
                      <a:endParaRPr lang="es-MX" dirty="0"/>
                    </a:p>
                  </a:txBody>
                  <a:tcPr marL="68580" marR="68580">
                    <a:solidFill>
                      <a:srgbClr val="FFFF66"/>
                    </a:solidFill>
                  </a:tcPr>
                </a:tc>
                <a:extLst>
                  <a:ext uri="{0D108BD9-81ED-4DB2-BD59-A6C34878D82A}">
                    <a16:rowId xmlns:a16="http://schemas.microsoft.com/office/drawing/2014/main" val="10009"/>
                  </a:ext>
                </a:extLst>
              </a:tr>
              <a:tr h="457200">
                <a:tc>
                  <a:txBody>
                    <a:bodyPr/>
                    <a:lstStyle/>
                    <a:p>
                      <a:r>
                        <a:rPr lang="es-MX" sz="1200" dirty="0" smtClean="0">
                          <a:latin typeface="Century Gothic" pitchFamily="34" charset="0"/>
                        </a:rPr>
                        <a:t>11:00-</a:t>
                      </a:r>
                      <a:r>
                        <a:rPr lang="es-MX" sz="1200" baseline="0" dirty="0" smtClean="0">
                          <a:latin typeface="Century Gothic" pitchFamily="34" charset="0"/>
                        </a:rPr>
                        <a:t> 11:30</a:t>
                      </a:r>
                      <a:endParaRPr lang="es-MX" sz="1200" dirty="0">
                        <a:latin typeface="Century Gothic" pitchFamily="34" charset="0"/>
                      </a:endParaRPr>
                    </a:p>
                  </a:txBody>
                  <a:tcPr marL="68580" marR="68580"/>
                </a:tc>
                <a:tc>
                  <a:txBody>
                    <a:bodyPr/>
                    <a:lstStyle/>
                    <a:p>
                      <a:pPr algn="ctr"/>
                      <a:r>
                        <a:rPr lang="es-MX" sz="1200" dirty="0" smtClean="0">
                          <a:latin typeface="Century Gothic" pitchFamily="34" charset="0"/>
                        </a:rPr>
                        <a:t>Canta conmigo</a:t>
                      </a:r>
                    </a:p>
                  </a:txBody>
                  <a:tcPr marL="68580" marR="68580">
                    <a:noFill/>
                  </a:tcPr>
                </a:tc>
                <a:tc rowSpan="3">
                  <a:txBody>
                    <a:bodyPr/>
                    <a:lstStyle/>
                    <a:p>
                      <a:pPr algn="ctr"/>
                      <a:endParaRPr lang="es-MX" sz="1200" dirty="0">
                        <a:latin typeface="Century Gothic" pitchFamily="34" charset="0"/>
                      </a:endParaRPr>
                    </a:p>
                    <a:p>
                      <a:pPr algn="ctr"/>
                      <a:endParaRPr lang="es-MX" sz="1200" dirty="0">
                        <a:latin typeface="Century Gothic" pitchFamily="34" charset="0"/>
                      </a:endParaRPr>
                    </a:p>
                    <a:p>
                      <a:pPr algn="ctr"/>
                      <a:r>
                        <a:rPr lang="es-MX" sz="1200" dirty="0" smtClean="0">
                          <a:latin typeface="Century Gothic" pitchFamily="34" charset="0"/>
                        </a:rPr>
                        <a:t>Proyecto</a:t>
                      </a:r>
                      <a:r>
                        <a:rPr lang="es-MX" sz="1200" baseline="0" dirty="0" smtClean="0">
                          <a:latin typeface="Century Gothic" pitchFamily="34" charset="0"/>
                        </a:rPr>
                        <a:t> </a:t>
                      </a:r>
                      <a:endParaRPr lang="es-MX" sz="1200" dirty="0">
                        <a:latin typeface="Century Gothic" pitchFamily="34" charset="0"/>
                      </a:endParaRPr>
                    </a:p>
                  </a:txBody>
                  <a:tcPr marL="68580" marR="68580">
                    <a:noFill/>
                  </a:tcPr>
                </a:tc>
                <a:tc rowSpan="2">
                  <a:txBody>
                    <a:bodyPr/>
                    <a:lstStyle/>
                    <a:p>
                      <a:pPr algn="ctr"/>
                      <a:r>
                        <a:rPr lang="es-MX" sz="1200" dirty="0" smtClean="0">
                          <a:latin typeface="Century Gothic" pitchFamily="34" charset="0"/>
                        </a:rPr>
                        <a:t>¿Qué insecto es?</a:t>
                      </a:r>
                    </a:p>
                  </a:txBody>
                  <a:tcPr marL="68580" marR="68580">
                    <a:noFill/>
                  </a:tcPr>
                </a:tc>
                <a:tc vMerge="1">
                  <a:txBody>
                    <a:bodyPr/>
                    <a:lstStyle/>
                    <a:p>
                      <a:pPr algn="ctr"/>
                      <a:endParaRPr lang="es-MX" sz="1200" dirty="0" smtClean="0">
                        <a:latin typeface="Century Gothic" pitchFamily="34" charset="0"/>
                      </a:endParaRPr>
                    </a:p>
                  </a:txBody>
                  <a:tcPr marL="68580" marR="68580">
                    <a:solidFill>
                      <a:srgbClr val="FF9933"/>
                    </a:solidFill>
                  </a:tcPr>
                </a:tc>
                <a:tc vMerge="1">
                  <a:txBody>
                    <a:bodyPr/>
                    <a:lstStyle/>
                    <a:p>
                      <a:pPr algn="ctr"/>
                      <a:endParaRPr lang="es-MX" sz="1200" dirty="0" smtClean="0">
                        <a:latin typeface="Century Gothic" pitchFamily="34" charset="0"/>
                      </a:endParaRPr>
                    </a:p>
                  </a:txBody>
                  <a:tcPr marL="68580" marR="68580">
                    <a:solidFill>
                      <a:srgbClr val="FF9933"/>
                    </a:solidFill>
                  </a:tcPr>
                </a:tc>
                <a:extLst>
                  <a:ext uri="{0D108BD9-81ED-4DB2-BD59-A6C34878D82A}">
                    <a16:rowId xmlns:a16="http://schemas.microsoft.com/office/drawing/2014/main" val="10011"/>
                  </a:ext>
                </a:extLst>
              </a:tr>
              <a:tr h="0">
                <a:tc rowSpan="2">
                  <a:txBody>
                    <a:bodyPr/>
                    <a:lstStyle/>
                    <a:p>
                      <a:r>
                        <a:rPr lang="es-MX" sz="1200" dirty="0" smtClean="0">
                          <a:latin typeface="Century Gothic" pitchFamily="34" charset="0"/>
                        </a:rPr>
                        <a:t>11:30 – 12:00</a:t>
                      </a:r>
                      <a:endParaRPr lang="es-MX" sz="1200" dirty="0">
                        <a:latin typeface="Century Gothic" pitchFamily="34" charset="0"/>
                      </a:endParaRPr>
                    </a:p>
                  </a:txBody>
                  <a:tcPr marL="68580" marR="68580"/>
                </a:tc>
                <a:tc rowSpan="2">
                  <a:txBody>
                    <a:bodyPr/>
                    <a:lstStyle/>
                    <a:p>
                      <a:pPr algn="ctr"/>
                      <a:r>
                        <a:rPr lang="es-MX" sz="1200" dirty="0" smtClean="0">
                          <a:latin typeface="Century Gothic" pitchFamily="34" charset="0"/>
                        </a:rPr>
                        <a:t>Mariquitas numéricas</a:t>
                      </a:r>
                      <a:endParaRPr lang="es-MX" sz="1200" dirty="0">
                        <a:latin typeface="Century Gothic" pitchFamily="34" charset="0"/>
                      </a:endParaRPr>
                    </a:p>
                  </a:txBody>
                  <a:tcPr marL="68580" marR="68580">
                    <a:noFill/>
                  </a:tcPr>
                </a:tc>
                <a:tc vMerge="1">
                  <a:txBody>
                    <a:bodyPr/>
                    <a:lstStyle/>
                    <a:p>
                      <a:pPr algn="ctr"/>
                      <a:endParaRPr lang="es-MX" sz="1200" dirty="0" smtClean="0">
                        <a:latin typeface="Century Gothic" pitchFamily="34" charset="0"/>
                      </a:endParaRPr>
                    </a:p>
                  </a:txBody>
                  <a:tcPr marL="68580" marR="68580">
                    <a:solidFill>
                      <a:srgbClr val="FF9933"/>
                    </a:solidFill>
                  </a:tcPr>
                </a:tc>
                <a:tc vMerge="1">
                  <a:txBody>
                    <a:bodyPr/>
                    <a:lstStyle/>
                    <a:p>
                      <a:endParaRPr lang="es-MX"/>
                    </a:p>
                  </a:txBody>
                  <a:tcPr/>
                </a:tc>
                <a:tc vMerge="1">
                  <a:txBody>
                    <a:bodyPr/>
                    <a:lstStyle/>
                    <a:p>
                      <a:endParaRPr lang="es-MX"/>
                    </a:p>
                  </a:txBody>
                  <a:tcPr/>
                </a:tc>
                <a:tc vMerge="1">
                  <a:txBody>
                    <a:bodyPr/>
                    <a:lstStyle/>
                    <a:p>
                      <a:endParaRPr lang="es-MX" dirty="0"/>
                    </a:p>
                  </a:txBody>
                  <a:tcPr/>
                </a:tc>
                <a:extLst>
                  <a:ext uri="{0D108BD9-81ED-4DB2-BD59-A6C34878D82A}">
                    <a16:rowId xmlns:a16="http://schemas.microsoft.com/office/drawing/2014/main" val="10012"/>
                  </a:ext>
                </a:extLst>
              </a:tr>
              <a:tr h="50580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r>
                        <a:rPr lang="es-MX" sz="1200" dirty="0" smtClean="0">
                          <a:latin typeface="Century Gothic" pitchFamily="34" charset="0"/>
                        </a:rPr>
                        <a:t>Lo que aprendí</a:t>
                      </a:r>
                    </a:p>
                  </a:txBody>
                  <a:tcPr marL="68580" marR="68580">
                    <a:no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10"/>
                  </a:ext>
                </a:extLst>
              </a:tr>
            </a:tbl>
          </a:graphicData>
        </a:graphic>
      </p:graphicFrame>
      <p:sp>
        <p:nvSpPr>
          <p:cNvPr id="3" name="2 CuadroTexto"/>
          <p:cNvSpPr txBox="1"/>
          <p:nvPr/>
        </p:nvSpPr>
        <p:spPr>
          <a:xfrm>
            <a:off x="827584" y="404664"/>
            <a:ext cx="7488832" cy="830997"/>
          </a:xfrm>
          <a:prstGeom prst="rect">
            <a:avLst/>
          </a:prstGeom>
          <a:noFill/>
        </p:spPr>
        <p:txBody>
          <a:bodyPr wrap="square" rtlCol="0">
            <a:spAutoFit/>
          </a:bodyPr>
          <a:lstStyle/>
          <a:p>
            <a:pPr algn="ctr"/>
            <a:r>
              <a:rPr lang="es-MX" sz="4800" dirty="0" smtClean="0">
                <a:latin typeface="Century Gothic" pitchFamily="34" charset="0"/>
              </a:rPr>
              <a:t>Cronograma Semanal</a:t>
            </a:r>
            <a:endParaRPr lang="es-MX" sz="4800" dirty="0">
              <a:latin typeface="Century Gothic" pitchFamily="34" charset="0"/>
            </a:endParaRPr>
          </a:p>
        </p:txBody>
      </p:sp>
      <p:sp>
        <p:nvSpPr>
          <p:cNvPr id="4" name="Rectángulo 3"/>
          <p:cNvSpPr/>
          <p:nvPr/>
        </p:nvSpPr>
        <p:spPr>
          <a:xfrm>
            <a:off x="2699792" y="5805264"/>
            <a:ext cx="3744416" cy="50405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MX" dirty="0" smtClean="0">
                <a:latin typeface="Century Gothic" panose="020B0502020202020204" pitchFamily="34" charset="0"/>
              </a:rPr>
              <a:t>Miércoles 29 abril</a:t>
            </a:r>
            <a:endParaRPr lang="es-MX" dirty="0">
              <a:latin typeface="Century Gothic" panose="020B0502020202020204" pitchFamily="34" charset="0"/>
            </a:endParaRPr>
          </a:p>
        </p:txBody>
      </p:sp>
    </p:spTree>
    <p:extLst>
      <p:ext uri="{BB962C8B-B14F-4D97-AF65-F5344CB8AC3E}">
        <p14:creationId xmlns:p14="http://schemas.microsoft.com/office/powerpoint/2010/main" val="3813571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07704" y="476672"/>
            <a:ext cx="5040560" cy="584775"/>
          </a:xfrm>
          <a:prstGeom prst="rect">
            <a:avLst/>
          </a:prstGeom>
          <a:noFill/>
        </p:spPr>
        <p:txBody>
          <a:bodyPr wrap="square" rtlCol="0">
            <a:spAutoFit/>
          </a:bodyPr>
          <a:lstStyle/>
          <a:p>
            <a:pPr algn="ctr"/>
            <a:r>
              <a:rPr lang="es-MX" sz="3200" dirty="0" smtClean="0">
                <a:latin typeface="Century Gothic" panose="020B0502020202020204" pitchFamily="34" charset="0"/>
              </a:rPr>
              <a:t>Croquis</a:t>
            </a:r>
            <a:endParaRPr lang="es-MX" sz="3200" dirty="0">
              <a:latin typeface="Century Gothic" panose="020B0502020202020204" pitchFamily="34" charset="0"/>
            </a:endParaRPr>
          </a:p>
        </p:txBody>
      </p:sp>
      <p:pic>
        <p:nvPicPr>
          <p:cNvPr id="3" name="Imagen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484784"/>
            <a:ext cx="3499730" cy="4828306"/>
          </a:xfrm>
          <a:prstGeom prst="rect">
            <a:avLst/>
          </a:prstGeom>
          <a:noFill/>
        </p:spPr>
      </p:pic>
      <p:sp>
        <p:nvSpPr>
          <p:cNvPr id="4" name="CuadroTexto 3"/>
          <p:cNvSpPr txBox="1"/>
          <p:nvPr/>
        </p:nvSpPr>
        <p:spPr>
          <a:xfrm>
            <a:off x="539552" y="1772816"/>
            <a:ext cx="3888432" cy="2862322"/>
          </a:xfrm>
          <a:prstGeom prst="rect">
            <a:avLst/>
          </a:prstGeom>
          <a:noFill/>
        </p:spPr>
        <p:txBody>
          <a:bodyPr wrap="square" rtlCol="0">
            <a:spAutoFit/>
          </a:bodyPr>
          <a:lstStyle/>
          <a:p>
            <a:r>
              <a:rPr lang="es-MX" sz="3600" dirty="0" smtClean="0">
                <a:latin typeface="Century Gothic" panose="020B0502020202020204" pitchFamily="34" charset="0"/>
              </a:rPr>
              <a:t>El rally “mis amigos los insectos” se realizara en la plaza cívica.</a:t>
            </a:r>
            <a:endParaRPr lang="es-MX" sz="3600" dirty="0">
              <a:latin typeface="Century Gothic" panose="020B0502020202020204" pitchFamily="34" charset="0"/>
            </a:endParaRPr>
          </a:p>
        </p:txBody>
      </p:sp>
      <p:sp>
        <p:nvSpPr>
          <p:cNvPr id="5" name="Elipse 4"/>
          <p:cNvSpPr/>
          <p:nvPr/>
        </p:nvSpPr>
        <p:spPr>
          <a:xfrm>
            <a:off x="4860032" y="2132856"/>
            <a:ext cx="1533841"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78314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1403648" y="1268760"/>
            <a:ext cx="6362773" cy="4824536"/>
            <a:chOff x="1259632" y="836712"/>
            <a:chExt cx="6362773" cy="4824536"/>
          </a:xfrm>
        </p:grpSpPr>
        <p:sp>
          <p:nvSpPr>
            <p:cNvPr id="2" name="Elipse 1"/>
            <p:cNvSpPr/>
            <p:nvPr/>
          </p:nvSpPr>
          <p:spPr>
            <a:xfrm>
              <a:off x="1259632" y="836712"/>
              <a:ext cx="1584176" cy="1584176"/>
            </a:xfrm>
            <a:prstGeom prst="ellipse">
              <a:avLst/>
            </a:prstGeom>
            <a:solidFill>
              <a:srgbClr val="FF6699"/>
            </a:solidFill>
            <a:ln>
              <a:solidFill>
                <a:srgbClr val="FF6699"/>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dirty="0" smtClean="0"/>
                <a:t>1era estación</a:t>
              </a:r>
              <a:endParaRPr lang="es-MX" dirty="0"/>
            </a:p>
          </p:txBody>
        </p:sp>
        <p:sp>
          <p:nvSpPr>
            <p:cNvPr id="4" name="Elipse 3"/>
            <p:cNvSpPr/>
            <p:nvPr/>
          </p:nvSpPr>
          <p:spPr>
            <a:xfrm>
              <a:off x="6038229" y="836712"/>
              <a:ext cx="1584176" cy="1584176"/>
            </a:xfrm>
            <a:prstGeom prst="ellipse">
              <a:avLst/>
            </a:prstGeom>
            <a:solidFill>
              <a:srgbClr val="FF0000"/>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dirty="0" smtClean="0"/>
                <a:t>2da</a:t>
              </a:r>
            </a:p>
            <a:p>
              <a:pPr algn="ctr"/>
              <a:r>
                <a:rPr lang="es-MX" dirty="0" smtClean="0"/>
                <a:t>estación</a:t>
              </a:r>
              <a:endParaRPr lang="es-MX" dirty="0"/>
            </a:p>
          </p:txBody>
        </p:sp>
        <p:sp>
          <p:nvSpPr>
            <p:cNvPr id="5" name="Elipse 4"/>
            <p:cNvSpPr/>
            <p:nvPr/>
          </p:nvSpPr>
          <p:spPr>
            <a:xfrm>
              <a:off x="6012160" y="4077072"/>
              <a:ext cx="1584176" cy="1584176"/>
            </a:xfrm>
            <a:prstGeom prst="ellipse">
              <a:avLst/>
            </a:prstGeom>
            <a:solidFill>
              <a:schemeClr val="accent4">
                <a:lumMod val="60000"/>
                <a:lumOff val="40000"/>
              </a:schemeClr>
            </a:solidFill>
            <a:ln>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dirty="0" smtClean="0"/>
                <a:t>3era</a:t>
              </a:r>
            </a:p>
            <a:p>
              <a:pPr algn="ctr"/>
              <a:r>
                <a:rPr lang="es-MX" dirty="0" smtClean="0"/>
                <a:t>estación</a:t>
              </a:r>
              <a:endParaRPr lang="es-MX" dirty="0"/>
            </a:p>
          </p:txBody>
        </p:sp>
        <p:sp>
          <p:nvSpPr>
            <p:cNvPr id="6" name="Elipse 5"/>
            <p:cNvSpPr/>
            <p:nvPr/>
          </p:nvSpPr>
          <p:spPr>
            <a:xfrm>
              <a:off x="1259632" y="4077072"/>
              <a:ext cx="1584176" cy="1584176"/>
            </a:xfrm>
            <a:prstGeom prst="ellipse">
              <a:avLst/>
            </a:prstGeom>
            <a:solidFill>
              <a:srgbClr val="92D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dirty="0" smtClean="0"/>
                <a:t>4ta</a:t>
              </a:r>
            </a:p>
            <a:p>
              <a:pPr algn="ctr"/>
              <a:r>
                <a:rPr lang="es-MX" dirty="0" smtClean="0"/>
                <a:t>estación</a:t>
              </a:r>
              <a:endParaRPr lang="es-MX" dirty="0"/>
            </a:p>
          </p:txBody>
        </p:sp>
        <p:sp>
          <p:nvSpPr>
            <p:cNvPr id="7" name="Flecha derecha 6"/>
            <p:cNvSpPr/>
            <p:nvPr/>
          </p:nvSpPr>
          <p:spPr>
            <a:xfrm>
              <a:off x="3360898" y="1340768"/>
              <a:ext cx="2160240" cy="57606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Flecha derecha 7"/>
            <p:cNvSpPr/>
            <p:nvPr/>
          </p:nvSpPr>
          <p:spPr>
            <a:xfrm rot="5400000">
              <a:off x="6186555" y="2960948"/>
              <a:ext cx="1235385" cy="57606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lecha derecha 8"/>
            <p:cNvSpPr/>
            <p:nvPr/>
          </p:nvSpPr>
          <p:spPr>
            <a:xfrm rot="10800000">
              <a:off x="3360898" y="4725144"/>
              <a:ext cx="2160240" cy="57606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CuadroTexto 10"/>
          <p:cNvSpPr txBox="1"/>
          <p:nvPr/>
        </p:nvSpPr>
        <p:spPr>
          <a:xfrm>
            <a:off x="611560" y="70219"/>
            <a:ext cx="8208912" cy="1200329"/>
          </a:xfrm>
          <a:prstGeom prst="rect">
            <a:avLst/>
          </a:prstGeom>
          <a:noFill/>
        </p:spPr>
        <p:txBody>
          <a:bodyPr wrap="square" rtlCol="0">
            <a:spAutoFit/>
          </a:bodyPr>
          <a:lstStyle/>
          <a:p>
            <a:pPr algn="ctr"/>
            <a:r>
              <a:rPr lang="es-MX" sz="2400" dirty="0" smtClean="0">
                <a:latin typeface="Century Gothic" panose="020B0502020202020204" pitchFamily="34" charset="0"/>
              </a:rPr>
              <a:t>Se pondrá en cada esquina de la plaza cívica una estación para que el espacio sea amplio para cada una de ellas</a:t>
            </a:r>
            <a:endParaRPr lang="es-MX" sz="2400" dirty="0">
              <a:latin typeface="Century Gothic" panose="020B0502020202020204" pitchFamily="34" charset="0"/>
            </a:endParaRPr>
          </a:p>
        </p:txBody>
      </p:sp>
    </p:spTree>
    <p:extLst>
      <p:ext uri="{BB962C8B-B14F-4D97-AF65-F5344CB8AC3E}">
        <p14:creationId xmlns:p14="http://schemas.microsoft.com/office/powerpoint/2010/main" val="3829204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116632"/>
            <a:ext cx="8928992" cy="1569660"/>
          </a:xfrm>
          <a:prstGeom prst="rect">
            <a:avLst/>
          </a:prstGeom>
        </p:spPr>
        <p:txBody>
          <a:bodyPr wrap="square">
            <a:spAutoFit/>
          </a:bodyPr>
          <a:lstStyle/>
          <a:p>
            <a:r>
              <a:rPr lang="es-MX" sz="1600" dirty="0" smtClean="0">
                <a:latin typeface="Century Gothic" pitchFamily="34" charset="0"/>
              </a:rPr>
              <a:t>Competencias profesionales: Diseña planeaciones didácticas sus conocimientos pedagógicos y disciplinares para responder a las necesidades del contexto en el marco del plan y programas de estudio de educación básica.</a:t>
            </a:r>
          </a:p>
          <a:p>
            <a:r>
              <a:rPr lang="es-MX" sz="1600" dirty="0" smtClean="0">
                <a:latin typeface="Century Gothic" pitchFamily="34" charset="0"/>
              </a:rPr>
              <a:t>Competencias del Curso II   : Realiza actividades lúdicas que estimulen las habilidades motrices de los niños a través de una base motriz adecuada a su edad, grado de desarrollo corporal y motor</a:t>
            </a:r>
            <a:endParaRPr lang="es-MX" sz="1600" dirty="0">
              <a:latin typeface="Century Gothic"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625499858"/>
              </p:ext>
            </p:extLst>
          </p:nvPr>
        </p:nvGraphicFramePr>
        <p:xfrm>
          <a:off x="863587" y="2060848"/>
          <a:ext cx="7416825" cy="3845560"/>
        </p:xfrm>
        <a:graphic>
          <a:graphicData uri="http://schemas.openxmlformats.org/drawingml/2006/table">
            <a:tbl>
              <a:tblPr firstRow="1" bandRow="1">
                <a:tableStyleId>{5940675A-B579-460E-94D1-54222C63F5DA}</a:tableStyleId>
              </a:tblPr>
              <a:tblGrid>
                <a:gridCol w="2472275">
                  <a:extLst>
                    <a:ext uri="{9D8B030D-6E8A-4147-A177-3AD203B41FA5}">
                      <a16:colId xmlns:a16="http://schemas.microsoft.com/office/drawing/2014/main" val="20000"/>
                    </a:ext>
                  </a:extLst>
                </a:gridCol>
                <a:gridCol w="2472275">
                  <a:extLst>
                    <a:ext uri="{9D8B030D-6E8A-4147-A177-3AD203B41FA5}">
                      <a16:colId xmlns:a16="http://schemas.microsoft.com/office/drawing/2014/main" val="20001"/>
                    </a:ext>
                  </a:extLst>
                </a:gridCol>
                <a:gridCol w="2472275">
                  <a:extLst>
                    <a:ext uri="{9D8B030D-6E8A-4147-A177-3AD203B41FA5}">
                      <a16:colId xmlns:a16="http://schemas.microsoft.com/office/drawing/2014/main" val="20002"/>
                    </a:ext>
                  </a:extLst>
                </a:gridCol>
              </a:tblGrid>
              <a:tr h="370840">
                <a:tc gridSpan="3">
                  <a:txBody>
                    <a:bodyPr/>
                    <a:lstStyle/>
                    <a:p>
                      <a:pPr algn="ctr"/>
                      <a:r>
                        <a:rPr lang="es-MX" sz="1200" b="1" dirty="0" smtClean="0">
                          <a:latin typeface="Century Gothic" pitchFamily="34" charset="0"/>
                        </a:rPr>
                        <a:t>Título de la Unidad Didáctica</a:t>
                      </a:r>
                    </a:p>
                    <a:p>
                      <a:pPr algn="ctr"/>
                      <a:r>
                        <a:rPr lang="es-MX" sz="1200" dirty="0" smtClean="0">
                          <a:latin typeface="Century Gothic" pitchFamily="34" charset="0"/>
                        </a:rPr>
                        <a:t>Mis</a:t>
                      </a:r>
                      <a:r>
                        <a:rPr lang="es-MX" sz="1200" baseline="0" dirty="0" smtClean="0">
                          <a:latin typeface="Century Gothic" pitchFamily="34" charset="0"/>
                        </a:rPr>
                        <a:t> amigos los insectos</a:t>
                      </a:r>
                      <a:endParaRPr lang="es-MX" sz="1200" dirty="0" smtClean="0">
                        <a:latin typeface="Century Gothic" pitchFamily="34" charset="0"/>
                      </a:endParaRPr>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10000"/>
                  </a:ext>
                </a:extLst>
              </a:tr>
              <a:tr h="370840">
                <a:tc gridSpan="3">
                  <a:txBody>
                    <a:bodyPr/>
                    <a:lstStyle/>
                    <a:p>
                      <a:r>
                        <a:rPr lang="es-MX" sz="1200" b="1" dirty="0" smtClean="0">
                          <a:latin typeface="Century Gothic" pitchFamily="34" charset="0"/>
                        </a:rPr>
                        <a:t>Propósito de la Unidad Didáctica: </a:t>
                      </a:r>
                      <a:r>
                        <a:rPr lang="es-MX" sz="1200" dirty="0" smtClean="0">
                          <a:latin typeface="Century Gothic" pitchFamily="34" charset="0"/>
                        </a:rPr>
                        <a:t>Ordenar y distinguir diferentes respuestas motrices ante retos y situaciones, individuales y colectivas que implican imaginación y creatividad.</a:t>
                      </a:r>
                      <a:endParaRPr lang="es-MX" sz="1200" dirty="0">
                        <a:latin typeface="Century Gothic" pitchFamily="34" charset="0"/>
                      </a:endParaRPr>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val="10001"/>
                  </a:ext>
                </a:extLst>
              </a:tr>
              <a:tr h="370840">
                <a:tc gridSpan="3">
                  <a:txBody>
                    <a:bodyPr/>
                    <a:lstStyle/>
                    <a:p>
                      <a:r>
                        <a:rPr lang="es-MX" sz="1200" b="1" dirty="0" smtClean="0">
                          <a:latin typeface="Century Gothic" pitchFamily="34" charset="0"/>
                        </a:rPr>
                        <a:t>Intención Pedagógica: </a:t>
                      </a:r>
                      <a:r>
                        <a:rPr lang="es-MX" sz="1200" dirty="0" smtClean="0">
                          <a:latin typeface="Century Gothic" pitchFamily="34" charset="0"/>
                        </a:rPr>
                        <a:t>Desarrollar las capacidades socio motrices para favorecer el trabajo colaborativo, a través de  actividades  recreativas.</a:t>
                      </a:r>
                      <a:endParaRPr lang="es-MX" sz="1200" dirty="0">
                        <a:latin typeface="Century Gothic" pitchFamily="34" charset="0"/>
                      </a:endParaRPr>
                    </a:p>
                  </a:txBody>
                  <a:tcPr/>
                </a:tc>
                <a:tc hMerge="1">
                  <a:txBody>
                    <a:bodyPr/>
                    <a:lstStyle/>
                    <a:p>
                      <a:endParaRPr lang="es-MX"/>
                    </a:p>
                  </a:txBody>
                  <a:tcPr/>
                </a:tc>
                <a:tc hMerge="1">
                  <a:txBody>
                    <a:bodyPr/>
                    <a:lstStyle/>
                    <a:p>
                      <a:endParaRPr lang="es-MX" dirty="0"/>
                    </a:p>
                  </a:txBody>
                  <a:tcPr/>
                </a:tc>
                <a:extLst>
                  <a:ext uri="{0D108BD9-81ED-4DB2-BD59-A6C34878D82A}">
                    <a16:rowId xmlns:a16="http://schemas.microsoft.com/office/drawing/2014/main" val="10002"/>
                  </a:ext>
                </a:extLst>
              </a:tr>
              <a:tr h="370840">
                <a:tc>
                  <a:txBody>
                    <a:bodyPr/>
                    <a:lstStyle/>
                    <a:p>
                      <a:pPr algn="ctr"/>
                      <a:r>
                        <a:rPr lang="es-MX" sz="1200" b="1" dirty="0" smtClean="0">
                          <a:latin typeface="Century Gothic" pitchFamily="34" charset="0"/>
                        </a:rPr>
                        <a:t>Área de Desarrollo Personal y Social:    </a:t>
                      </a:r>
                      <a:r>
                        <a:rPr lang="es-MX" sz="1200" dirty="0" smtClean="0">
                          <a:latin typeface="Century Gothic" pitchFamily="34" charset="0"/>
                        </a:rPr>
                        <a:t>Educación Física.</a:t>
                      </a:r>
                      <a:endParaRPr lang="es-MX" sz="1200" dirty="0">
                        <a:latin typeface="Century Gothic" pitchFamily="34" charset="0"/>
                      </a:endParaRPr>
                    </a:p>
                  </a:txBody>
                  <a:tcPr/>
                </a:tc>
                <a:tc>
                  <a:txBody>
                    <a:bodyPr/>
                    <a:lstStyle/>
                    <a:p>
                      <a:pPr algn="ctr"/>
                      <a:r>
                        <a:rPr lang="es-MX" sz="1200" b="1" dirty="0" smtClean="0">
                          <a:latin typeface="Century Gothic" pitchFamily="34" charset="0"/>
                        </a:rPr>
                        <a:t>Estrategia Didáctica:  </a:t>
                      </a:r>
                      <a:r>
                        <a:rPr lang="es-MX" sz="1200" dirty="0" smtClean="0">
                          <a:latin typeface="Century Gothic" pitchFamily="34" charset="0"/>
                        </a:rPr>
                        <a:t>Rally </a:t>
                      </a:r>
                      <a:endParaRPr lang="es-MX" sz="1200" dirty="0">
                        <a:latin typeface="Century Gothic" pitchFamily="34" charset="0"/>
                      </a:endParaRPr>
                    </a:p>
                  </a:txBody>
                  <a:tcPr/>
                </a:tc>
                <a:tc>
                  <a:txBody>
                    <a:bodyPr/>
                    <a:lstStyle/>
                    <a:p>
                      <a:pPr algn="ctr"/>
                      <a:r>
                        <a:rPr lang="es-MX" sz="1200" b="1" dirty="0" smtClean="0">
                          <a:latin typeface="Century Gothic" pitchFamily="34" charset="0"/>
                        </a:rPr>
                        <a:t>Organización: </a:t>
                      </a:r>
                      <a:r>
                        <a:rPr lang="es-MX" sz="1200" dirty="0" smtClean="0">
                          <a:latin typeface="Century Gothic" pitchFamily="34" charset="0"/>
                        </a:rPr>
                        <a:t>grupal</a:t>
                      </a:r>
                      <a:endParaRPr lang="es-MX" sz="1200" dirty="0">
                        <a:latin typeface="Century Gothic" pitchFamily="34" charset="0"/>
                      </a:endParaRPr>
                    </a:p>
                  </a:txBody>
                  <a:tcPr/>
                </a:tc>
                <a:extLst>
                  <a:ext uri="{0D108BD9-81ED-4DB2-BD59-A6C34878D82A}">
                    <a16:rowId xmlns:a16="http://schemas.microsoft.com/office/drawing/2014/main" val="10003"/>
                  </a:ext>
                </a:extLst>
              </a:tr>
              <a:tr h="370840">
                <a:tc gridSpan="3">
                  <a:txBody>
                    <a:bodyPr/>
                    <a:lstStyle/>
                    <a:p>
                      <a:pPr algn="ctr"/>
                      <a:r>
                        <a:rPr lang="es-MX" sz="1200" b="1" dirty="0" smtClean="0">
                          <a:latin typeface="Century Gothic" pitchFamily="34" charset="0"/>
                        </a:rPr>
                        <a:t>Aprendizajes Esperados</a:t>
                      </a:r>
                      <a:endParaRPr lang="es-MX" sz="1200" b="1" dirty="0">
                        <a:latin typeface="Century Gothic" pitchFamily="34" charset="0"/>
                      </a:endParaRPr>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10004"/>
                  </a:ext>
                </a:extLst>
              </a:tr>
              <a:tr h="370840">
                <a:tc>
                  <a:txBody>
                    <a:bodyPr/>
                    <a:lstStyle/>
                    <a:p>
                      <a:pPr algn="ctr"/>
                      <a:r>
                        <a:rPr lang="es-MX" sz="1200" dirty="0" smtClean="0">
                          <a:latin typeface="Century Gothic" pitchFamily="34" charset="0"/>
                        </a:rPr>
                        <a:t>Desarrollo de la Motricidad</a:t>
                      </a:r>
                      <a:endParaRPr lang="es-MX" sz="1200" dirty="0">
                        <a:latin typeface="Century Gothic" pitchFamily="34" charset="0"/>
                      </a:endParaRPr>
                    </a:p>
                  </a:txBody>
                  <a:tcPr/>
                </a:tc>
                <a:tc>
                  <a:txBody>
                    <a:bodyPr/>
                    <a:lstStyle/>
                    <a:p>
                      <a:pPr algn="ctr"/>
                      <a:r>
                        <a:rPr lang="es-MX" sz="1200" dirty="0" smtClean="0">
                          <a:latin typeface="Century Gothic" pitchFamily="34" charset="0"/>
                        </a:rPr>
                        <a:t>Integración de la Corporeidad</a:t>
                      </a:r>
                      <a:endParaRPr lang="es-MX" sz="1200" dirty="0">
                        <a:latin typeface="Century Gothic" pitchFamily="34" charset="0"/>
                      </a:endParaRPr>
                    </a:p>
                  </a:txBody>
                  <a:tcPr/>
                </a:tc>
                <a:tc>
                  <a:txBody>
                    <a:bodyPr/>
                    <a:lstStyle/>
                    <a:p>
                      <a:pPr algn="ctr"/>
                      <a:r>
                        <a:rPr lang="es-MX" sz="1200" dirty="0" smtClean="0">
                          <a:latin typeface="Century Gothic" pitchFamily="34" charset="0"/>
                        </a:rPr>
                        <a:t>Creatividad en la Acción Motriz</a:t>
                      </a:r>
                      <a:endParaRPr lang="es-MX" sz="1200" dirty="0">
                        <a:latin typeface="Century Gothic" pitchFamily="34" charset="0"/>
                      </a:endParaRPr>
                    </a:p>
                  </a:txBody>
                  <a:tcPr/>
                </a:tc>
                <a:extLst>
                  <a:ext uri="{0D108BD9-81ED-4DB2-BD59-A6C34878D82A}">
                    <a16:rowId xmlns:a16="http://schemas.microsoft.com/office/drawing/2014/main" val="10005"/>
                  </a:ext>
                </a:extLst>
              </a:tr>
              <a:tr h="370840">
                <a:tc>
                  <a:txBody>
                    <a:bodyPr/>
                    <a:lstStyle/>
                    <a:p>
                      <a:r>
                        <a:rPr lang="es-MX" sz="1200" dirty="0" smtClean="0">
                          <a:latin typeface="Century Gothic" pitchFamily="34" charset="0"/>
                        </a:rPr>
                        <a:t>Utiliza herramientas, instrumentos y materiales en actividades que requieren de control y precisión en sus movimientos.</a:t>
                      </a:r>
                      <a:endParaRPr lang="es-MX" sz="1200" dirty="0">
                        <a:latin typeface="Century Gothic" pitchFamily="34" charset="0"/>
                      </a:endParaRPr>
                    </a:p>
                  </a:txBody>
                  <a:tcPr/>
                </a:tc>
                <a:tc>
                  <a:txBody>
                    <a:bodyPr/>
                    <a:lstStyle/>
                    <a:p>
                      <a:r>
                        <a:rPr lang="es-MX" sz="1200" dirty="0" smtClean="0">
                          <a:latin typeface="Century Gothic" pitchFamily="34" charset="0"/>
                        </a:rPr>
                        <a:t>Identifica sus posibilidades expresivas y motrices en actividades que implican organización espacio-temporal, lateralidad, equilibrio y coordinación.</a:t>
                      </a:r>
                      <a:endParaRPr lang="es-MX" sz="1200" dirty="0">
                        <a:latin typeface="Century Gothic" pitchFamily="34" charset="0"/>
                      </a:endParaRPr>
                    </a:p>
                  </a:txBody>
                  <a:tcPr/>
                </a:tc>
                <a:tc>
                  <a:txBody>
                    <a:bodyPr/>
                    <a:lstStyle/>
                    <a:p>
                      <a:r>
                        <a:rPr lang="es-MX" sz="1200" dirty="0" smtClean="0">
                          <a:latin typeface="Century Gothic" pitchFamily="34" charset="0"/>
                        </a:rPr>
                        <a:t>Reconoce formas de participación e interacción en juegos y actividades físicas a partir de normas básicas de convivencia.</a:t>
                      </a:r>
                      <a:endParaRPr lang="es-MX" sz="1200" dirty="0">
                        <a:latin typeface="Century Gothic"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5036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03" y="33505"/>
            <a:ext cx="9248708" cy="57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724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8784976" cy="1602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79512" y="1859340"/>
            <a:ext cx="8640960" cy="1815882"/>
          </a:xfrm>
          <a:prstGeom prst="rect">
            <a:avLst/>
          </a:prstGeom>
        </p:spPr>
        <p:txBody>
          <a:bodyPr wrap="square">
            <a:spAutoFit/>
          </a:bodyPr>
          <a:lstStyle/>
          <a:p>
            <a:r>
              <a:rPr lang="es-MX" sz="1600" b="1" dirty="0" smtClean="0">
                <a:latin typeface="Century Gothic" pitchFamily="34" charset="0"/>
              </a:rPr>
              <a:t>Inicio: </a:t>
            </a:r>
            <a:r>
              <a:rPr lang="es-MX" sz="1600" dirty="0" smtClean="0">
                <a:latin typeface="Century Gothic" pitchFamily="34" charset="0"/>
              </a:rPr>
              <a:t>Se divide al grupo en equipos de 7-8 integrantes y se les dará la explicación de las estaciones.</a:t>
            </a:r>
          </a:p>
          <a:p>
            <a:r>
              <a:rPr lang="es-MX" sz="1600" b="1" dirty="0" smtClean="0">
                <a:latin typeface="Century Gothic" pitchFamily="34" charset="0"/>
              </a:rPr>
              <a:t>Cierre: </a:t>
            </a:r>
            <a:r>
              <a:rPr lang="es-MX" sz="1600" dirty="0" smtClean="0">
                <a:latin typeface="Century Gothic" pitchFamily="34" charset="0"/>
              </a:rPr>
              <a:t>Responde cuestionamientos: ¿Qué insectos vimos en el rally? ¿Qué estación te gusto más? ¿Cuál se te hizo más difícil? ¿Te divirtió la actividad?</a:t>
            </a:r>
          </a:p>
          <a:p>
            <a:r>
              <a:rPr lang="es-MX" sz="1600" b="1" dirty="0" smtClean="0">
                <a:latin typeface="Century Gothic" pitchFamily="34" charset="0"/>
              </a:rPr>
              <a:t>Evaluación: </a:t>
            </a:r>
            <a:r>
              <a:rPr lang="es-MX" sz="1600" dirty="0" smtClean="0">
                <a:latin typeface="Century Gothic" pitchFamily="34" charset="0"/>
              </a:rPr>
              <a:t>¿Las actividades se realizaron de manera adecuada? ¿Tuvieron alguna dificultad? ¿Se interesaron por la actividad?</a:t>
            </a:r>
          </a:p>
          <a:p>
            <a:r>
              <a:rPr lang="es-MX" sz="1600" b="1" dirty="0" smtClean="0">
                <a:latin typeface="Century Gothic" pitchFamily="34" charset="0"/>
              </a:rPr>
              <a:t>Adecuaciones Curriculares: </a:t>
            </a:r>
            <a:r>
              <a:rPr lang="es-MX" sz="1600" dirty="0" smtClean="0">
                <a:latin typeface="Century Gothic" pitchFamily="34" charset="0"/>
              </a:rPr>
              <a:t>NA</a:t>
            </a:r>
            <a:endParaRPr lang="es-MX" sz="1600" dirty="0">
              <a:latin typeface="Century Gothic" pitchFamily="34" charset="0"/>
            </a:endParaRPr>
          </a:p>
        </p:txBody>
      </p:sp>
    </p:spTree>
    <p:extLst>
      <p:ext uri="{BB962C8B-B14F-4D97-AF65-F5344CB8AC3E}">
        <p14:creationId xmlns:p14="http://schemas.microsoft.com/office/powerpoint/2010/main" val="605646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568</Words>
  <Application>Microsoft Office PowerPoint</Application>
  <PresentationFormat>Presentación en pantalla (4:3)</PresentationFormat>
  <Paragraphs>97</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Century Gothic</vt:lpstr>
      <vt:lpstr>Tema de Office</vt:lpstr>
      <vt:lpstr>ESCUELA NORMAL DE EDUCACION PREESCOLAR DEL ESTADO </vt:lpstr>
      <vt:lpstr>Presentación de PowerPoint</vt:lpstr>
      <vt:lpstr>Insectos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Fatima</dc:creator>
  <cp:lastModifiedBy>Larissa</cp:lastModifiedBy>
  <cp:revision>7</cp:revision>
  <dcterms:created xsi:type="dcterms:W3CDTF">2019-05-08T02:21:40Z</dcterms:created>
  <dcterms:modified xsi:type="dcterms:W3CDTF">2019-05-13T21:11:56Z</dcterms:modified>
</cp:coreProperties>
</file>