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1"/>
  </p:notesMasterIdLst>
  <p:sldIdLst>
    <p:sldId id="257" r:id="rId2"/>
    <p:sldId id="256" r:id="rId3"/>
    <p:sldId id="258" r:id="rId4"/>
    <p:sldId id="263" r:id="rId5"/>
    <p:sldId id="259" r:id="rId6"/>
    <p:sldId id="260" r:id="rId7"/>
    <p:sldId id="264" r:id="rId8"/>
    <p:sldId id="261" r:id="rId9"/>
    <p:sldId id="262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842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15F7C-75EB-4845-B8EC-EDD201EEEFF6}" type="datetimeFigureOut">
              <a:rPr lang="es-MX" smtClean="0"/>
              <a:t>13/05/2019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A760B-1BFD-4D37-82B7-9B13407FAE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9412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A760B-1BFD-4D37-82B7-9B13407FAEC8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9454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69BB7-3D3A-4DF1-97D3-4E2FE951CE34}" type="slidenum">
              <a:rPr lang="es-MX" smtClean="0"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41367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A760B-1BFD-4D37-82B7-9B13407FAEC8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1556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1C2D8-BE6F-42CB-9C35-C82E87C8231A}" type="datetimeFigureOut">
              <a:rPr lang="es-MX" smtClean="0"/>
              <a:t>13/05/2019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1D06-B1AA-4E65-83B1-F2055B15C5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644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1C2D8-BE6F-42CB-9C35-C82E87C8231A}" type="datetimeFigureOut">
              <a:rPr lang="es-MX" smtClean="0"/>
              <a:t>13/05/2019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1D06-B1AA-4E65-83B1-F2055B15C5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587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1C2D8-BE6F-42CB-9C35-C82E87C8231A}" type="datetimeFigureOut">
              <a:rPr lang="es-MX" smtClean="0"/>
              <a:t>13/05/2019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1D06-B1AA-4E65-83B1-F2055B15C5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1470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1C2D8-BE6F-42CB-9C35-C82E87C8231A}" type="datetimeFigureOut">
              <a:rPr lang="es-MX" smtClean="0"/>
              <a:t>13/05/2019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1D06-B1AA-4E65-83B1-F2055B15C5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4908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1C2D8-BE6F-42CB-9C35-C82E87C8231A}" type="datetimeFigureOut">
              <a:rPr lang="es-MX" smtClean="0"/>
              <a:t>13/05/2019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1D06-B1AA-4E65-83B1-F2055B15C5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180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1C2D8-BE6F-42CB-9C35-C82E87C8231A}" type="datetimeFigureOut">
              <a:rPr lang="es-MX" smtClean="0"/>
              <a:t>13/05/2019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1D06-B1AA-4E65-83B1-F2055B15C5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4796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1C2D8-BE6F-42CB-9C35-C82E87C8231A}" type="datetimeFigureOut">
              <a:rPr lang="es-MX" smtClean="0"/>
              <a:t>13/05/2019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1D06-B1AA-4E65-83B1-F2055B15C5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4814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1C2D8-BE6F-42CB-9C35-C82E87C8231A}" type="datetimeFigureOut">
              <a:rPr lang="es-MX" smtClean="0"/>
              <a:t>13/05/2019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1D06-B1AA-4E65-83B1-F2055B15C5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728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1C2D8-BE6F-42CB-9C35-C82E87C8231A}" type="datetimeFigureOut">
              <a:rPr lang="es-MX" smtClean="0"/>
              <a:t>13/05/2019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1D06-B1AA-4E65-83B1-F2055B15C5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8383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1C2D8-BE6F-42CB-9C35-C82E87C8231A}" type="datetimeFigureOut">
              <a:rPr lang="es-MX" smtClean="0"/>
              <a:t>13/05/2019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1D06-B1AA-4E65-83B1-F2055B15C5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3829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1C2D8-BE6F-42CB-9C35-C82E87C8231A}" type="datetimeFigureOut">
              <a:rPr lang="es-MX" smtClean="0"/>
              <a:t>13/05/2019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1D06-B1AA-4E65-83B1-F2055B15C5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1237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1C2D8-BE6F-42CB-9C35-C82E87C8231A}" type="datetimeFigureOut">
              <a:rPr lang="es-MX" smtClean="0"/>
              <a:t>13/05/2019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01D06-B1AA-4E65-83B1-F2055B15C5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465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83568" y="493788"/>
            <a:ext cx="7776864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es-MX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Escuela Normal de Educación Preescolar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3600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3600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Curso:Educación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Física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Profa:Yixie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s-MX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Karelia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Laguna Montañez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¨2 A¨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Virginia Libertad Reyna Hidalgo #17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Titulo de la situación didáctica circuito motor: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Seres vivos e inertes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 </a:t>
            </a:r>
            <a:r>
              <a:rPr lang="es-MX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 31 jornada de practica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200" b="1" dirty="0">
                <a:latin typeface="Copperplate Gothic Light" pitchFamily="34" charset="0"/>
              </a:rPr>
              <a:t>Institución de Práctica:</a:t>
            </a:r>
            <a:r>
              <a:rPr lang="es-MX" sz="1200" dirty="0">
                <a:latin typeface="Copperplate Gothic Light" pitchFamily="34" charset="0"/>
              </a:rPr>
              <a:t> Jardín de niños Guadalupe Borja de Díaz Ordaz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1200" dirty="0" smtClean="0">
                <a:latin typeface="Arial" pitchFamily="34" charset="0"/>
                <a:cs typeface="Arial" pitchFamily="34" charset="0"/>
              </a:rPr>
              <a:t>Grado:  ``3A``</a:t>
            </a: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n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921" y="1277796"/>
            <a:ext cx="1770158" cy="115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006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ctrTitle"/>
          </p:nvPr>
        </p:nvSpPr>
        <p:spPr>
          <a:xfrm>
            <a:off x="1331640" y="1772816"/>
            <a:ext cx="4248472" cy="3096344"/>
          </a:xfr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MX" sz="6000" b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/>
            </a:r>
            <a:br>
              <a:rPr lang="es-MX" sz="6000" b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</a:br>
            <a:r>
              <a:rPr lang="es-MX" sz="6000" b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HAY VIDA </a:t>
            </a:r>
            <a:r>
              <a:rPr lang="es-MX" sz="6000" b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A MI </a:t>
            </a:r>
            <a:r>
              <a:rPr lang="es-MX" sz="6000" b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/>
            </a:r>
            <a:br>
              <a:rPr lang="es-MX" sz="6000" b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</a:br>
            <a:r>
              <a:rPr lang="es-MX" sz="6000" b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ALREDEDOR</a:t>
            </a:r>
            <a:r>
              <a:rPr lang="es-MX" sz="6000" b="1" dirty="0" smtClean="0">
                <a:noFill/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ALREDEDOR</a:t>
            </a:r>
            <a:endParaRPr lang="es-MX" sz="6000" b="1" dirty="0">
              <a:noFill/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215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01804" y="510804"/>
            <a:ext cx="81003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/>
              <a:t> </a:t>
            </a:r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es-MX" sz="1200" dirty="0">
                <a:latin typeface="Times New Roman" pitchFamily="18" charset="0"/>
                <a:cs typeface="Times New Roman" pitchFamily="18" charset="0"/>
              </a:rPr>
              <a:t>circuito consiste en la realización de una serie de acciones. Cada una constituye una estación de trabajo y se realizan de forma ordenada y sistemática de acuerdo con el orden preestablecido. Este tipo de trabajo se adapta favorablemente al ámbito escolar, pues su empleo:</a:t>
            </a:r>
          </a:p>
          <a:p>
            <a:r>
              <a:rPr lang="es-MX" sz="1200" dirty="0">
                <a:latin typeface="Times New Roman" pitchFamily="18" charset="0"/>
                <a:cs typeface="Times New Roman" pitchFamily="18" charset="0"/>
              </a:rPr>
              <a:t> * Facilita el trabajo simultáneo del grupo. </a:t>
            </a:r>
          </a:p>
          <a:p>
            <a:r>
              <a:rPr lang="es-MX" sz="1200" dirty="0">
                <a:latin typeface="Times New Roman" pitchFamily="18" charset="0"/>
                <a:cs typeface="Times New Roman" pitchFamily="18" charset="0"/>
              </a:rPr>
              <a:t>* Permite la individualización del esfuerzo. </a:t>
            </a:r>
          </a:p>
          <a:p>
            <a:r>
              <a:rPr lang="es-MX" sz="1200" dirty="0">
                <a:latin typeface="Times New Roman" pitchFamily="18" charset="0"/>
                <a:cs typeface="Times New Roman" pitchFamily="18" charset="0"/>
              </a:rPr>
              <a:t>* Favorece el autocontrol y conocimiento de los resultados propios. </a:t>
            </a:r>
          </a:p>
          <a:p>
            <a:r>
              <a:rPr lang="es-MX" sz="1200" dirty="0">
                <a:latin typeface="Times New Roman" pitchFamily="18" charset="0"/>
                <a:cs typeface="Times New Roman" pitchFamily="18" charset="0"/>
              </a:rPr>
              <a:t>* Se adapta a espacios reducidos. </a:t>
            </a:r>
          </a:p>
          <a:p>
            <a:r>
              <a:rPr lang="es-MX" sz="1200" dirty="0">
                <a:latin typeface="Times New Roman" pitchFamily="18" charset="0"/>
                <a:cs typeface="Times New Roman" pitchFamily="18" charset="0"/>
              </a:rPr>
              <a:t>* Resulta atrayente y motivador para los alumnos.</a:t>
            </a:r>
          </a:p>
          <a:p>
            <a:r>
              <a:rPr lang="es-MX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s-MX" sz="1400" b="1" dirty="0">
                <a:latin typeface="Times New Roman" pitchFamily="18" charset="0"/>
                <a:cs typeface="Times New Roman" pitchFamily="18" charset="0"/>
              </a:rPr>
              <a:t>Hay 2 diferencias en los circuitos de acción motriz</a:t>
            </a:r>
            <a:r>
              <a:rPr lang="es-MX" sz="1200" b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es-MX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MX" sz="1200" dirty="0">
                <a:latin typeface="Times New Roman" pitchFamily="18" charset="0"/>
                <a:cs typeface="Times New Roman" pitchFamily="18" charset="0"/>
              </a:rPr>
              <a:t>Circuito cerrado: Se trabaja con movimientos lentos de larga duración, pretende detectar los errores, disminuirlos y eliminarlos.</a:t>
            </a:r>
          </a:p>
          <a:p>
            <a:r>
              <a:rPr lang="es-MX" sz="1200" dirty="0">
                <a:latin typeface="Times New Roman" pitchFamily="18" charset="0"/>
                <a:cs typeface="Times New Roman" pitchFamily="18" charset="0"/>
              </a:rPr>
              <a:t>Circuito abierto: Se trabaja con movimientos rápidos sobre la marcha, imposibilitando corregir errores.</a:t>
            </a:r>
          </a:p>
          <a:p>
            <a:r>
              <a:rPr lang="es-MX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s-MX" sz="1400" b="1" dirty="0">
                <a:latin typeface="Times New Roman" pitchFamily="18" charset="0"/>
                <a:cs typeface="Times New Roman" pitchFamily="18" charset="0"/>
              </a:rPr>
              <a:t>¿Cuál es su intención?</a:t>
            </a:r>
            <a:endParaRPr lang="es-MX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MX" sz="1200" dirty="0">
                <a:latin typeface="Times New Roman" pitchFamily="18" charset="0"/>
                <a:cs typeface="Times New Roman" pitchFamily="18" charset="0"/>
              </a:rPr>
              <a:t>Forma de trabajo en la cual realizamos diferentes actividades de forma secuencial en estaciones de </a:t>
            </a:r>
            <a:r>
              <a:rPr lang="es-MX" sz="1200" dirty="0" err="1">
                <a:latin typeface="Times New Roman" pitchFamily="18" charset="0"/>
                <a:cs typeface="Times New Roman" pitchFamily="18" charset="0"/>
              </a:rPr>
              <a:t>trabajo.Ofrecen</a:t>
            </a:r>
            <a:r>
              <a:rPr lang="es-MX" sz="1200" dirty="0">
                <a:latin typeface="Times New Roman" pitchFamily="18" charset="0"/>
                <a:cs typeface="Times New Roman" pitchFamily="18" charset="0"/>
              </a:rPr>
              <a:t> una amplia gama de posibilidades en el diseño de ejercicios.</a:t>
            </a:r>
          </a:p>
          <a:p>
            <a:r>
              <a:rPr lang="es-MX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s-MX" sz="12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s-MX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MX" sz="1400" b="1" dirty="0">
                <a:latin typeface="Times New Roman" pitchFamily="18" charset="0"/>
                <a:cs typeface="Times New Roman" pitchFamily="18" charset="0"/>
              </a:rPr>
              <a:t>Características</a:t>
            </a:r>
            <a:endParaRPr lang="es-MX" sz="1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MX" sz="1200" dirty="0">
                <a:latin typeface="Times New Roman" pitchFamily="18" charset="0"/>
                <a:cs typeface="Times New Roman" pitchFamily="18" charset="0"/>
              </a:rPr>
              <a:t>Al realizar un circuito de acción motriz es importante...</a:t>
            </a:r>
          </a:p>
          <a:p>
            <a:pPr lvl="0"/>
            <a:r>
              <a:rPr lang="es-MX" sz="1200" dirty="0">
                <a:latin typeface="Times New Roman" pitchFamily="18" charset="0"/>
                <a:cs typeface="Times New Roman" pitchFamily="18" charset="0"/>
              </a:rPr>
              <a:t>El grupo se divide en diferentes equipos de entre 5 o 6 miembros.</a:t>
            </a:r>
          </a:p>
          <a:p>
            <a:pPr lvl="0"/>
            <a:r>
              <a:rPr lang="es-MX" sz="1200" dirty="0">
                <a:latin typeface="Times New Roman" pitchFamily="18" charset="0"/>
                <a:cs typeface="Times New Roman" pitchFamily="18" charset="0"/>
              </a:rPr>
              <a:t>A cada equipo se le asigna una estación.</a:t>
            </a:r>
          </a:p>
          <a:p>
            <a:pPr lvl="0"/>
            <a:r>
              <a:rPr lang="es-MX" sz="1200" dirty="0">
                <a:latin typeface="Times New Roman" pitchFamily="18" charset="0"/>
                <a:cs typeface="Times New Roman" pitchFamily="18" charset="0"/>
              </a:rPr>
              <a:t>Todos los equipos inician el trabajo al mismo tiempo.</a:t>
            </a:r>
          </a:p>
          <a:p>
            <a:pPr lvl="0"/>
            <a:r>
              <a:rPr lang="es-MX" sz="1200" dirty="0">
                <a:latin typeface="Times New Roman" pitchFamily="18" charset="0"/>
                <a:cs typeface="Times New Roman" pitchFamily="18" charset="0"/>
              </a:rPr>
              <a:t>El maestro da la indicación para cambiar de estación.</a:t>
            </a:r>
          </a:p>
          <a:p>
            <a:r>
              <a:rPr lang="es-MX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s-MX" sz="1200" dirty="0">
                <a:latin typeface="Times New Roman" pitchFamily="18" charset="0"/>
                <a:cs typeface="Times New Roman" pitchFamily="18" charset="0"/>
              </a:rPr>
              <a:t>Sirve para realizar distintas actividades en diferentes momentos dentro de una misma sesión, además, facilita el trabajo simultáneo de los integrantes del grupo y permite la individualización del trabajo.</a:t>
            </a:r>
          </a:p>
          <a:p>
            <a:r>
              <a:rPr lang="es-MX" sz="1200" dirty="0">
                <a:latin typeface="Times New Roman" pitchFamily="18" charset="0"/>
                <a:cs typeface="Times New Roman" pitchFamily="18" charset="0"/>
              </a:rPr>
              <a:t>Mantener el área de las estaciones organizado para que haya una mayor fluidez en las transiciones.</a:t>
            </a:r>
          </a:p>
          <a:p>
            <a:r>
              <a:rPr lang="es-MX" sz="1200" dirty="0"/>
              <a:t> 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835696" y="110694"/>
            <a:ext cx="5923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 smtClean="0"/>
              <a:t>Fundamentación Teórica del circuito de acción motor</a:t>
            </a:r>
            <a:endParaRPr lang="es-MX" sz="20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5340" y="616872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Referencia </a:t>
            </a:r>
            <a:r>
              <a:rPr kumimoji="0" lang="es-ES" sz="1400" b="1" i="0" u="none" strike="noStrike" cap="none" normalizeH="0" baseline="0" dirty="0" err="1" smtClean="0">
                <a:ln>
                  <a:noFill/>
                </a:ln>
                <a:solidFill>
                  <a:srgbClr val="365F9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Bibliografíacas</a:t>
            </a:r>
            <a:endParaRPr kumimoji="0" lang="es-MX" sz="14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Cilla, R. O. (2005). </a:t>
            </a:r>
            <a:r>
              <a:rPr kumimoji="0" lang="es-E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Juegos </a:t>
            </a:r>
            <a:r>
              <a:rPr kumimoji="0" lang="es-ES" sz="11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Coperativos</a:t>
            </a:r>
            <a:r>
              <a:rPr kumimoji="0" lang="es-E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y </a:t>
            </a:r>
            <a:r>
              <a:rPr kumimoji="0" lang="es-ES" sz="11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educacion</a:t>
            </a:r>
            <a:r>
              <a:rPr kumimoji="0" lang="es-E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ES" sz="11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fisica</a:t>
            </a:r>
            <a:r>
              <a:rPr kumimoji="0" lang="es-E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Paidotriba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Barcelona .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Estévez, R. L. (s.f.). </a:t>
            </a:r>
            <a:r>
              <a:rPr kumimoji="0" lang="es-ES" sz="11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efdeportes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Obtenido de https://www.efdeportes.com/efd225/los-circuitos-de-accion-motriz.htm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377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398560" y="-12059"/>
            <a:ext cx="4909743" cy="890171"/>
          </a:xfrm>
          <a:prstGeom prst="cloud">
            <a:avLst/>
          </a:prstGeom>
          <a:solidFill>
            <a:srgbClr val="A568D2"/>
          </a:solidFill>
          <a:ln>
            <a:solidFill>
              <a:srgbClr val="7030A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latin typeface="AR BLANCA" pitchFamily="2" charset="0"/>
              </a:rPr>
              <a:t>Cronograma</a:t>
            </a:r>
            <a:r>
              <a:rPr lang="es-MX" dirty="0" smtClean="0"/>
              <a:t> </a:t>
            </a:r>
            <a:endParaRPr lang="es-MX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340863"/>
              </p:ext>
            </p:extLst>
          </p:nvPr>
        </p:nvGraphicFramePr>
        <p:xfrm>
          <a:off x="179512" y="1124745"/>
          <a:ext cx="8784977" cy="4812211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349540"/>
                <a:gridCol w="1218811"/>
                <a:gridCol w="1464097"/>
                <a:gridCol w="360040"/>
                <a:gridCol w="1464163"/>
                <a:gridCol w="1464163"/>
                <a:gridCol w="1464163"/>
              </a:tblGrid>
              <a:tr h="33357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mericana BT" pitchFamily="18" charset="0"/>
                        </a:rPr>
                        <a:t>Hora</a:t>
                      </a:r>
                      <a:endParaRPr lang="es-MX" sz="1400" dirty="0">
                        <a:latin typeface="Americana BT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56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mericana BT" pitchFamily="18" charset="0"/>
                        </a:rPr>
                        <a:t>27 Lunes </a:t>
                      </a:r>
                      <a:endParaRPr lang="es-MX" sz="1400" dirty="0">
                        <a:latin typeface="Americana B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56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mericana BT" pitchFamily="18" charset="0"/>
                        </a:rPr>
                        <a:t>28 Martes</a:t>
                      </a:r>
                      <a:endParaRPr lang="es-MX" sz="1400" dirty="0">
                        <a:latin typeface="Americana B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568D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mericana BT" pitchFamily="18" charset="0"/>
                        </a:rPr>
                        <a:t>29</a:t>
                      </a:r>
                      <a:r>
                        <a:rPr lang="es-MX" sz="1400" baseline="0" dirty="0" smtClean="0">
                          <a:latin typeface="Americana BT" pitchFamily="18" charset="0"/>
                        </a:rPr>
                        <a:t> </a:t>
                      </a:r>
                      <a:r>
                        <a:rPr lang="es-MX" sz="1400" dirty="0" smtClean="0">
                          <a:latin typeface="Americana BT" pitchFamily="18" charset="0"/>
                        </a:rPr>
                        <a:t>Miércoles</a:t>
                      </a:r>
                      <a:endParaRPr lang="es-MX" sz="1400" dirty="0">
                        <a:latin typeface="Americana B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568D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Americana B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56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mericana BT" pitchFamily="18" charset="0"/>
                        </a:rPr>
                        <a:t>30 Jueves</a:t>
                      </a:r>
                      <a:endParaRPr lang="es-MX" sz="1400" dirty="0">
                        <a:latin typeface="Americana B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56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mericana BT" pitchFamily="18" charset="0"/>
                        </a:rPr>
                        <a:t>31Viernes </a:t>
                      </a:r>
                      <a:endParaRPr lang="es-MX" sz="1400" dirty="0">
                        <a:latin typeface="Americana B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568D2"/>
                    </a:solidFill>
                  </a:tcPr>
                </a:tc>
              </a:tr>
              <a:tr h="545842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mericana BT" pitchFamily="18" charset="0"/>
                        </a:rPr>
                        <a:t>8:30-9:00</a:t>
                      </a:r>
                      <a:endParaRPr lang="es-MX" sz="1200" dirty="0">
                        <a:latin typeface="Americana BT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 Black" pitchFamily="34" charset="0"/>
                        </a:rPr>
                        <a:t>CLUBS</a:t>
                      </a:r>
                      <a:endParaRPr lang="es-MX" sz="1400" dirty="0"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8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 smtClean="0">
                          <a:latin typeface="+mn-lt"/>
                        </a:rPr>
                        <a:t>Gimnasia</a:t>
                      </a:r>
                      <a:r>
                        <a:rPr lang="es-MX" sz="1200" b="0" baseline="0" dirty="0" smtClean="0">
                          <a:latin typeface="+mn-lt"/>
                        </a:rPr>
                        <a:t> Cerebral.</a:t>
                      </a:r>
                      <a:endParaRPr lang="es-MX" sz="1200" b="0" dirty="0" smtClean="0">
                        <a:latin typeface="+mn-lt"/>
                      </a:endParaRPr>
                    </a:p>
                    <a:p>
                      <a:pPr algn="ctr"/>
                      <a:endParaRPr lang="es-MX" sz="1800" b="1" dirty="0">
                        <a:latin typeface="Copperplate Gothic Light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 smtClean="0">
                          <a:latin typeface="+mn-lt"/>
                        </a:rPr>
                        <a:t>Gimnasia</a:t>
                      </a:r>
                      <a:r>
                        <a:rPr lang="es-MX" sz="1200" b="0" baseline="0" dirty="0" smtClean="0">
                          <a:latin typeface="+mn-lt"/>
                        </a:rPr>
                        <a:t> Cerebral.</a:t>
                      </a:r>
                      <a:endParaRPr lang="es-MX" sz="1200" b="0" dirty="0" smtClean="0">
                        <a:latin typeface="+mn-lt"/>
                      </a:endParaRPr>
                    </a:p>
                    <a:p>
                      <a:pPr algn="ctr"/>
                      <a:endParaRPr lang="es-MX" sz="1200" b="1" dirty="0">
                        <a:latin typeface="Copperplate Gothic Light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opperplate Gothic Light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 Black" pitchFamily="34" charset="0"/>
                        </a:rPr>
                        <a:t>CLUBS</a:t>
                      </a:r>
                      <a:endParaRPr lang="es-MX" sz="1400" dirty="0"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8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 smtClean="0">
                          <a:latin typeface="+mn-lt"/>
                        </a:rPr>
                        <a:t>Gimnasia</a:t>
                      </a:r>
                      <a:r>
                        <a:rPr lang="es-MX" sz="1200" b="0" baseline="0" dirty="0" smtClean="0">
                          <a:latin typeface="+mn-lt"/>
                        </a:rPr>
                        <a:t> Cerebral.</a:t>
                      </a:r>
                      <a:endParaRPr lang="es-MX" sz="1200" b="0" dirty="0" smtClean="0">
                        <a:latin typeface="+mn-lt"/>
                      </a:endParaRPr>
                    </a:p>
                    <a:p>
                      <a:endParaRPr lang="es-MX" sz="1200" dirty="0"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9125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mericana BT" pitchFamily="18" charset="0"/>
                        </a:rPr>
                        <a:t>9:00-9:30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latin typeface="+mn-lt"/>
                        </a:rPr>
                        <a:t>Gimnasia</a:t>
                      </a:r>
                      <a:r>
                        <a:rPr lang="es-MX" sz="1200" b="0" baseline="0" dirty="0" smtClean="0">
                          <a:latin typeface="+mn-lt"/>
                        </a:rPr>
                        <a:t> Cerebral.</a:t>
                      </a:r>
                      <a:endParaRPr lang="es-MX" sz="1200" b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dirty="0" smtClean="0">
                          <a:latin typeface="+mn-lt"/>
                        </a:rPr>
                        <a:t>E.FISICA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0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Formo palabras </a:t>
                      </a:r>
                      <a:endParaRPr lang="es-MX" sz="1000" dirty="0" smtClean="0">
                        <a:effectLst/>
                      </a:endParaRPr>
                    </a:p>
                    <a:p>
                      <a:pPr algn="ctr"/>
                      <a:endParaRPr lang="es-MX" sz="1200" dirty="0" smtClean="0"/>
                    </a:p>
                    <a:p>
                      <a:pPr algn="ctr"/>
                      <a:endParaRPr lang="es-MX" sz="1200" b="1" dirty="0">
                        <a:latin typeface="Copperplate Gothic Light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opperplate Gothic Light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 smtClean="0">
                          <a:latin typeface="+mn-lt"/>
                        </a:rPr>
                        <a:t>Gimnasia</a:t>
                      </a:r>
                      <a:r>
                        <a:rPr lang="es-MX" sz="1200" b="0" baseline="0" dirty="0" smtClean="0">
                          <a:latin typeface="+mn-lt"/>
                        </a:rPr>
                        <a:t> Cerebral.</a:t>
                      </a:r>
                      <a:endParaRPr lang="es-MX" sz="1200" b="0" dirty="0" smtClean="0">
                        <a:latin typeface="+mn-lt"/>
                      </a:endParaRPr>
                    </a:p>
                    <a:p>
                      <a:endParaRPr lang="es-MX" sz="1200" b="1" dirty="0">
                        <a:latin typeface="Copperplate Gothic Light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r>
                        <a:rPr lang="es-MX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Rincones  </a:t>
                      </a:r>
                      <a:endParaRPr lang="es-MX" sz="1200" dirty="0" smtClean="0">
                        <a:effectLst/>
                      </a:endParaRPr>
                    </a:p>
                    <a:p>
                      <a:endParaRPr lang="es-MX" sz="1200" dirty="0" smtClean="0">
                        <a:effectLst/>
                      </a:endParaRPr>
                    </a:p>
                    <a:p>
                      <a:endParaRPr lang="es-MX" sz="1200" dirty="0" smtClean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36816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mericana BT" pitchFamily="18" charset="0"/>
                        </a:rPr>
                        <a:t>9:30-10:00</a:t>
                      </a:r>
                      <a:endParaRPr lang="es-MX" sz="1200" dirty="0">
                        <a:latin typeface="Americana BT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Circuito motor </a:t>
                      </a:r>
                    </a:p>
                    <a:p>
                      <a:endParaRPr lang="es-MX" sz="1200" dirty="0"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Taller :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Flor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color </a:t>
                      </a:r>
                      <a:endParaRPr lang="es-MX" sz="1200" dirty="0" smtClean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opperplate Gothic Light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Seres inertes</a:t>
                      </a:r>
                      <a:endParaRPr lang="es-MX" sz="1200" dirty="0" smtClean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s-MX" sz="1200" dirty="0">
                        <a:latin typeface="Copperplate Gothic Light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03246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mericana BT" pitchFamily="18" charset="0"/>
                        </a:rPr>
                        <a:t>10:00-11:00</a:t>
                      </a:r>
                      <a:endParaRPr lang="es-MX" sz="1200" dirty="0">
                        <a:latin typeface="Americana BT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6FFCC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latin typeface="Arial Black" pitchFamily="34" charset="0"/>
                        </a:rPr>
                        <a:t>Hora</a:t>
                      </a:r>
                      <a:r>
                        <a:rPr lang="es-MX" sz="1400" baseline="0" dirty="0" smtClean="0">
                          <a:latin typeface="Arial Black" pitchFamily="34" charset="0"/>
                        </a:rPr>
                        <a:t> de comer el lonche </a:t>
                      </a:r>
                      <a:endParaRPr lang="es-MX" sz="1400" dirty="0" smtClean="0"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A7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800" dirty="0"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sz="1800"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 sz="1800"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 sz="1800" dirty="0"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03246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mericana BT" pitchFamily="18" charset="0"/>
                        </a:rPr>
                        <a:t>10:30-11:OO</a:t>
                      </a:r>
                      <a:endParaRPr lang="es-MX" sz="1200" dirty="0">
                        <a:latin typeface="Americana BT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6FFCC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 Black" pitchFamily="34" charset="0"/>
                        </a:rPr>
                        <a:t>RECREO</a:t>
                      </a:r>
                      <a:endParaRPr lang="es-MX" sz="1400" dirty="0"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</a:tr>
              <a:tr h="673360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mericana BT" pitchFamily="18" charset="0"/>
                        </a:rPr>
                        <a:t>11:00-11:30</a:t>
                      </a:r>
                      <a:endParaRPr lang="es-MX" sz="1200" dirty="0">
                        <a:latin typeface="Americana BT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Reino vegetal (Video)</a:t>
                      </a:r>
                      <a:endParaRPr lang="es-MX" sz="1200" dirty="0" smtClean="0">
                        <a:effectLst/>
                      </a:endParaRPr>
                    </a:p>
                    <a:p>
                      <a:endParaRPr lang="es-MX" sz="1200" b="1" dirty="0">
                        <a:latin typeface="Copperplate Gothic Light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Clasificación de Plantas </a:t>
                      </a:r>
                      <a:endParaRPr lang="es-MX" sz="1200" dirty="0" smtClean="0">
                        <a:effectLst/>
                      </a:endParaRPr>
                    </a:p>
                    <a:p>
                      <a:endParaRPr lang="es-MX" sz="1200" dirty="0" smtClean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Ciclo de la vida</a:t>
                      </a:r>
                      <a:endParaRPr lang="es-MX" sz="1200" dirty="0" smtClean="0">
                        <a:effectLst/>
                      </a:endParaRPr>
                    </a:p>
                    <a:p>
                      <a:endParaRPr lang="es-MX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Dibujo un ser inerte </a:t>
                      </a:r>
                      <a:endParaRPr lang="es-MX" sz="1200" dirty="0" smtClean="0">
                        <a:effectLst/>
                      </a:endParaRPr>
                    </a:p>
                    <a:p>
                      <a:endParaRPr lang="es-MX" sz="1200" b="1" dirty="0">
                        <a:latin typeface="Copperplate Gothic Light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Ruleta </a:t>
                      </a:r>
                      <a:endParaRPr lang="es-MX" sz="1200" dirty="0" smtClean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51516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mericana BT" pitchFamily="18" charset="0"/>
                        </a:rPr>
                        <a:t>11:30-12.00</a:t>
                      </a:r>
                      <a:endParaRPr lang="es-MX" sz="1200" dirty="0">
                        <a:latin typeface="Americana BT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Partes de una flor </a:t>
                      </a:r>
                      <a:endParaRPr lang="es-MX" sz="1200" dirty="0" smtClean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Taller: Macetas  de animales</a:t>
                      </a:r>
                      <a:endParaRPr lang="es-MX" sz="1200" b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Rompecabezas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¡Cuántos hay?</a:t>
                      </a:r>
                      <a:endParaRPr lang="es-MX" sz="1200" dirty="0"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 Black" pitchFamily="34" charset="0"/>
                        </a:rPr>
                        <a:t>MÚSICA</a:t>
                      </a:r>
                      <a:endParaRPr lang="es-MX" sz="1400" dirty="0"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33CC"/>
                    </a:solidFill>
                  </a:tcPr>
                </a:tc>
              </a:tr>
              <a:tr h="471520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mericana BT" pitchFamily="18" charset="0"/>
                        </a:rPr>
                        <a:t>12:00-12:30</a:t>
                      </a:r>
                      <a:endParaRPr lang="es-MX" sz="1200" dirty="0">
                        <a:latin typeface="Americana BT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6FFCC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latin typeface="Arial Black" pitchFamily="34" charset="0"/>
                        </a:rPr>
                        <a:t>RECREO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33"/>
                    </a:solidFill>
                  </a:tcPr>
                </a:tc>
              </a:tr>
              <a:tr h="303246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mericana BT" pitchFamily="18" charset="0"/>
                        </a:rPr>
                        <a:t>12:30</a:t>
                      </a:r>
                      <a:endParaRPr lang="es-MX" sz="1200" dirty="0">
                        <a:latin typeface="Americana BT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6FFCC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 Black" pitchFamily="34" charset="0"/>
                        </a:rPr>
                        <a:t>SALIDA</a:t>
                      </a:r>
                      <a:endParaRPr lang="es-MX" sz="1400" dirty="0"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4B4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3413271" y="615005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R ESSENCE" pitchFamily="2" charset="0"/>
              </a:rPr>
              <a:t>27 al 31 de Mayo del 2018</a:t>
            </a:r>
            <a:endParaRPr lang="es-MX" dirty="0">
              <a:latin typeface="AR ESSENCE" pitchFamily="2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39982"/>
            <a:ext cx="1135860" cy="1187477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737246"/>
            <a:ext cx="1237034" cy="126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0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462978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 smtClean="0"/>
              <a:t>Competencias </a:t>
            </a:r>
            <a:r>
              <a:rPr lang="es-MX" sz="1200" b="1" dirty="0"/>
              <a:t>profesionales:</a:t>
            </a:r>
            <a:r>
              <a:rPr lang="es-MX" sz="1200" dirty="0"/>
              <a:t> Diseña planeaciones didácticas sus conocimientos pedagógicos y disciplinares para responder a las necesidades del contexto en el marco del plan y programas de estudio de educación </a:t>
            </a:r>
            <a:r>
              <a:rPr lang="es-MX" sz="1200" dirty="0" smtClean="0"/>
              <a:t>básica.</a:t>
            </a:r>
          </a:p>
          <a:p>
            <a:endParaRPr lang="es-MX" sz="1200" dirty="0"/>
          </a:p>
          <a:p>
            <a:r>
              <a:rPr lang="es-MX" sz="1200" b="1" dirty="0"/>
              <a:t>Competencias del Curso II</a:t>
            </a:r>
            <a:r>
              <a:rPr lang="es-MX" sz="1200" dirty="0"/>
              <a:t>   : Realiza actividades lúdicas que estimulen las habilidades motrices de los niños a través de una base motriz adecuada a su edad, grado de desarrollo corporal y motor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162803"/>
              </p:ext>
            </p:extLst>
          </p:nvPr>
        </p:nvGraphicFramePr>
        <p:xfrm>
          <a:off x="206906" y="1547582"/>
          <a:ext cx="8757582" cy="5135273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3528392"/>
                <a:gridCol w="868288"/>
                <a:gridCol w="503935"/>
                <a:gridCol w="488667"/>
                <a:gridCol w="3368300"/>
              </a:tblGrid>
              <a:tr h="39562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68170" algn="l"/>
                        </a:tabLst>
                      </a:pPr>
                      <a:r>
                        <a:rPr lang="es-MX" sz="1200" dirty="0">
                          <a:effectLst/>
                        </a:rPr>
                        <a:t>Título de la Unidad </a:t>
                      </a:r>
                      <a:r>
                        <a:rPr lang="es-MX" sz="1200" dirty="0" smtClean="0">
                          <a:effectLst/>
                        </a:rPr>
                        <a:t>Didáctica: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68170" algn="l"/>
                        </a:tabLst>
                      </a:pPr>
                      <a:r>
                        <a:rPr lang="es-MX" sz="1200" dirty="0" smtClean="0">
                          <a:effectLst/>
                        </a:rPr>
                        <a:t>Hay vida a</a:t>
                      </a:r>
                      <a:r>
                        <a:rPr lang="es-MX" sz="1200" baseline="0" dirty="0" smtClean="0">
                          <a:effectLst/>
                        </a:rPr>
                        <a:t> mi alrededor </a:t>
                      </a:r>
                      <a:endParaRPr lang="es-MX" sz="1200" dirty="0">
                        <a:effectLst/>
                      </a:endParaRPr>
                    </a:p>
                  </a:txBody>
                  <a:tcPr marL="6781" marR="6781" marT="3390" marB="33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5627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highlight>
                            <a:srgbClr val="FF00FF"/>
                          </a:highlight>
                        </a:rPr>
                        <a:t>Propósito de la Unidad Didáctica:</a:t>
                      </a:r>
                      <a:r>
                        <a:rPr lang="es-MX" sz="1200" dirty="0">
                          <a:effectLst/>
                        </a:rPr>
                        <a:t> Ordenar y distinguir diferentes respuestas motrices ante retos y situaciones, individuales y colectivas que implican imaginación y creatividad.</a:t>
                      </a:r>
                      <a:endParaRPr lang="es-MX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1" marR="6781" marT="3390" marB="33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5174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highlight>
                            <a:srgbClr val="00FF00"/>
                          </a:highlight>
                        </a:rPr>
                        <a:t>Intención Pedagógica:</a:t>
                      </a:r>
                      <a:r>
                        <a:rPr lang="es-MX" sz="1200" dirty="0">
                          <a:effectLst/>
                        </a:rPr>
                        <a:t> Desarrollar las capacidades socio motrices para favorecer el trabajo colaborativo, a través de  actividades  recreativas.</a:t>
                      </a:r>
                      <a:endParaRPr lang="es-MX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1" marR="6781" marT="3390" marB="33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1021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Área de Desarrollo Personal y Social:    Educación Física.</a:t>
                      </a:r>
                      <a:endParaRPr lang="es-MX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1" marR="6781" marT="3390" marB="33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dirty="0">
                          <a:effectLst/>
                        </a:rPr>
                        <a:t> Estrategia Didáctica:  Circuito </a:t>
                      </a:r>
                      <a:r>
                        <a:rPr lang="es-MX" sz="1200" dirty="0" smtClean="0">
                          <a:effectLst/>
                        </a:rPr>
                        <a:t>acción motriz         </a:t>
                      </a:r>
                      <a:endParaRPr lang="es-MX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dirty="0">
                          <a:effectLst/>
                        </a:rPr>
                        <a:t>   Organización: Grupal</a:t>
                      </a:r>
                      <a:endParaRPr lang="es-MX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5" marR="5085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517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Aprendizajes </a:t>
                      </a:r>
                      <a:r>
                        <a:rPr lang="es-MX" sz="1200" dirty="0" smtClean="0">
                          <a:effectLst/>
                        </a:rPr>
                        <a:t>Esperados: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1" marR="6781" marT="3390" marB="33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51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Desarrollo de la Motricidad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1" marR="6781" marT="3390" marB="339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Integración de la Corporeidad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1" marR="6781" marT="3390" marB="33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Creatividad en la Acción Motriz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1" marR="6781" marT="3390" marB="3390"/>
                </a:tc>
              </a:tr>
              <a:tr h="1884126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/>
                        <a:buChar char="o"/>
                        <a:tabLst/>
                        <a:defRPr/>
                      </a:pPr>
                      <a:r>
                        <a:rPr lang="es-MX" sz="1200" kern="1200" dirty="0" smtClean="0">
                          <a:effectLst/>
                        </a:rPr>
                        <a:t>Realiza  movimientos de locomoción, manipulación y estabilidad por medio de juegos individuales y colectivos.</a:t>
                      </a:r>
                    </a:p>
                    <a:p>
                      <a:pPr marL="171450" lvl="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781" marR="6781" marT="3390" marB="3390"/>
                </a:tc>
                <a:tc gridSpan="3">
                  <a:txBody>
                    <a:bodyPr/>
                    <a:lstStyle/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s-MX" sz="1200" kern="1200" dirty="0" smtClean="0">
                          <a:effectLst/>
                        </a:rPr>
                        <a:t>Identifica sus posibilidades expresivas y motrices en actividades que implican organización espacio-temporal, lateralidad, equilibrio y coordinación.</a:t>
                      </a:r>
                    </a:p>
                    <a:p>
                      <a:pPr marL="171450" lvl="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ourier New"/>
                        <a:ea typeface="Courier New"/>
                        <a:cs typeface="Courier New"/>
                      </a:endParaRPr>
                    </a:p>
                  </a:txBody>
                  <a:tcPr marL="6781" marR="6781" marT="3390" marB="33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6700" marR="0" lvl="0" indent="-2667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71450" algn="l"/>
                        </a:tabLst>
                        <a:defRPr/>
                      </a:pPr>
                      <a:r>
                        <a:rPr lang="es-MX" sz="1200" kern="1200" dirty="0" smtClean="0">
                          <a:effectLst/>
                        </a:rPr>
                        <a:t>Reconoce formas de participación e interacción en juegos y actividades físicas a partir de normas básicas de convivencia.</a:t>
                      </a:r>
                    </a:p>
                    <a:p>
                      <a:pPr marL="91186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1" marR="6781" marT="3390" marB="3390"/>
                </a:tc>
              </a:tr>
              <a:tr h="1197439">
                <a:tc gridSpan="2"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200" dirty="0" smtClean="0">
                          <a:effectLst/>
                        </a:rPr>
                        <a:t>Aprendizajes Esperado</a:t>
                      </a:r>
                      <a:r>
                        <a:rPr lang="es-MX" sz="1200" baseline="0" dirty="0" smtClean="0">
                          <a:effectLst/>
                        </a:rPr>
                        <a:t> del campo  de formación académica:</a:t>
                      </a:r>
                      <a:endParaRPr lang="es-MX" sz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91186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1" marR="6781" marT="3390" marB="33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91186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1" marR="6781" marT="3390" marB="33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marL="911860" marR="0" indent="-1714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200" dirty="0" smtClean="0"/>
                        <a:t>Obtiene, registra, representa y describe información para responder dudas y ampliar su conocimiento en relación con plantas, animales y otros elementos naturales. </a:t>
                      </a:r>
                      <a:endParaRPr lang="es-MX" sz="1200" b="1" i="1" dirty="0" smtClean="0">
                        <a:latin typeface="Arial Black" pitchFamily="34" charset="0"/>
                      </a:endParaRPr>
                    </a:p>
                    <a:p>
                      <a:pPr marL="91186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1" marR="6781" marT="3390" marB="33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91186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1" marR="6781" marT="3390" marB="33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6689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796370"/>
              </p:ext>
            </p:extLst>
          </p:nvPr>
        </p:nvGraphicFramePr>
        <p:xfrm>
          <a:off x="683568" y="327749"/>
          <a:ext cx="7920880" cy="64059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0220"/>
                <a:gridCol w="1980220"/>
                <a:gridCol w="1980220"/>
                <a:gridCol w="1980220"/>
              </a:tblGrid>
              <a:tr h="364947"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dirty="0" smtClean="0"/>
                        <a:t>Estación</a:t>
                      </a:r>
                      <a:endParaRPr lang="es-E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dirty="0" smtClean="0"/>
                        <a:t>Nombre </a:t>
                      </a:r>
                      <a:endParaRPr lang="es-E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dirty="0" smtClean="0"/>
                        <a:t>Materiales</a:t>
                      </a:r>
                      <a:endParaRPr lang="es-E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dirty="0" smtClean="0"/>
                        <a:t>Descripción de la actividad</a:t>
                      </a:r>
                      <a:endParaRPr lang="es-ES" sz="1400" b="1" dirty="0"/>
                    </a:p>
                  </a:txBody>
                  <a:tcPr/>
                </a:tc>
              </a:tr>
              <a:tr h="1262174"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 smtClean="0"/>
                        <a:t>1</a:t>
                      </a:r>
                    </a:p>
                    <a:p>
                      <a:pPr algn="ctr"/>
                      <a:endParaRPr lang="es-ES_tradnl" sz="1200" dirty="0" smtClean="0"/>
                    </a:p>
                    <a:p>
                      <a:pPr algn="ctr"/>
                      <a:endParaRPr lang="es-ES_tradnl" sz="1200" dirty="0" smtClean="0"/>
                    </a:p>
                    <a:p>
                      <a:pPr algn="ctr"/>
                      <a:endParaRPr lang="es-ES_tradnl" sz="1200" dirty="0" smtClean="0"/>
                    </a:p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 smtClean="0"/>
                        <a:t>Sigue las huellas 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 smtClean="0"/>
                        <a:t>Huellas de </a:t>
                      </a:r>
                      <a:r>
                        <a:rPr lang="es-ES_tradnl" sz="1200" dirty="0" err="1" smtClean="0"/>
                        <a:t>foami</a:t>
                      </a:r>
                      <a:r>
                        <a:rPr lang="es-ES_tradnl" sz="1200" dirty="0" smtClean="0"/>
                        <a:t>  o fieltro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dirty="0" smtClean="0"/>
                        <a:t>Se</a:t>
                      </a:r>
                      <a:r>
                        <a:rPr lang="es-ES_tradnl" sz="1200" baseline="0" dirty="0" smtClean="0"/>
                        <a:t> coloca en frente de las huellas , van siguiendo la posición de esa .</a:t>
                      </a:r>
                      <a:endParaRPr lang="es-ES" sz="1200" dirty="0"/>
                    </a:p>
                  </a:txBody>
                  <a:tcPr/>
                </a:tc>
              </a:tr>
              <a:tr h="1440160"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 smtClean="0"/>
                        <a:t>2</a:t>
                      </a:r>
                    </a:p>
                    <a:p>
                      <a:pPr algn="ctr"/>
                      <a:endParaRPr lang="es-ES_tradnl" sz="1200" dirty="0" smtClean="0"/>
                    </a:p>
                    <a:p>
                      <a:pPr algn="ctr"/>
                      <a:endParaRPr lang="es-ES_tradnl" sz="1200" dirty="0" smtClean="0"/>
                    </a:p>
                    <a:p>
                      <a:pPr algn="ctr"/>
                      <a:endParaRPr lang="es-ES_tradnl" sz="1200" dirty="0" smtClean="0"/>
                    </a:p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 smtClean="0"/>
                        <a:t>Alimenta al animal</a:t>
                      </a:r>
                    </a:p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 smtClean="0"/>
                        <a:t>Cajas de animales</a:t>
                      </a:r>
                    </a:p>
                    <a:p>
                      <a:pPr algn="ctr"/>
                      <a:r>
                        <a:rPr lang="es-ES_tradnl" sz="1200" dirty="0" smtClean="0"/>
                        <a:t>Palos o esponjas </a:t>
                      </a:r>
                    </a:p>
                    <a:p>
                      <a:pPr algn="ctr"/>
                      <a:r>
                        <a:rPr lang="es-ES_tradnl" sz="1200" dirty="0" smtClean="0"/>
                        <a:t>Pelota de colores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dirty="0" smtClean="0"/>
                        <a:t>Se</a:t>
                      </a:r>
                      <a:r>
                        <a:rPr lang="es-ES_tradnl" sz="1200" baseline="0" dirty="0" smtClean="0"/>
                        <a:t> arrastra debajo de los ….. Parar darle de comer a los animales ,lanzando </a:t>
                      </a:r>
                      <a:r>
                        <a:rPr lang="es-ES_tradnl" sz="1200" baseline="0" dirty="0" smtClean="0"/>
                        <a:t>las pelotas </a:t>
                      </a:r>
                      <a:r>
                        <a:rPr lang="es-ES_tradnl" sz="1200" baseline="0" dirty="0" smtClean="0"/>
                        <a:t>y que caigan en la boca</a:t>
                      </a:r>
                      <a:endParaRPr lang="es-ES" sz="1200" dirty="0"/>
                    </a:p>
                  </a:txBody>
                  <a:tcPr/>
                </a:tc>
              </a:tr>
              <a:tr h="1320917"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 smtClean="0"/>
                        <a:t>3</a:t>
                      </a:r>
                      <a:endParaRPr lang="es-ES" sz="1200" dirty="0" smtClean="0"/>
                    </a:p>
                    <a:p>
                      <a:pPr algn="ctr"/>
                      <a:endParaRPr lang="es-ES_tradnl" sz="1200" dirty="0" smtClean="0"/>
                    </a:p>
                    <a:p>
                      <a:pPr algn="ctr"/>
                      <a:endParaRPr lang="es-ES_tradnl" sz="1200" dirty="0" smtClean="0"/>
                    </a:p>
                    <a:p>
                      <a:pPr algn="ctr"/>
                      <a:endParaRPr lang="es-ES_tradnl" sz="1200" dirty="0" smtClean="0"/>
                    </a:p>
                    <a:p>
                      <a:pPr algn="ctr"/>
                      <a:endParaRPr lang="es-ES_tradnl" sz="1200" dirty="0" smtClean="0"/>
                    </a:p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aseline="0" dirty="0" smtClean="0"/>
                        <a:t>Brinca  los  </a:t>
                      </a:r>
                      <a:r>
                        <a:rPr lang="es-ES_tradnl" sz="1200" baseline="0" dirty="0" smtClean="0"/>
                        <a:t>animales y planta 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 smtClean="0"/>
                        <a:t>Madera</a:t>
                      </a:r>
                      <a:r>
                        <a:rPr lang="es-ES_tradnl" sz="1200" baseline="0" dirty="0" smtClean="0"/>
                        <a:t> decoradas.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dirty="0" smtClean="0"/>
                        <a:t>Los niños </a:t>
                      </a:r>
                      <a:r>
                        <a:rPr lang="es-ES_tradnl" sz="1200" dirty="0" smtClean="0"/>
                        <a:t> brincan la tablas</a:t>
                      </a:r>
                      <a:r>
                        <a:rPr lang="es-ES_tradnl" sz="1200" baseline="0" dirty="0" smtClean="0"/>
                        <a:t> pintadas de animales , ya que si pisan uno lastiman al animalito o la planta</a:t>
                      </a:r>
                      <a:endParaRPr lang="es-ES" sz="1200" dirty="0"/>
                    </a:p>
                  </a:txBody>
                  <a:tcPr/>
                </a:tc>
              </a:tr>
              <a:tr h="1864575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4</a:t>
                      </a:r>
                    </a:p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Escala la montaña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Cuerda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Escala</a:t>
                      </a:r>
                      <a:r>
                        <a:rPr lang="es-ES" sz="1200" baseline="0" dirty="0" smtClean="0"/>
                        <a:t> la  resbaladla con cuidado  de no caerse , para bajar bajan  de la misma manera pero de la otra </a:t>
                      </a:r>
                      <a:r>
                        <a:rPr lang="es-ES" sz="1200" baseline="0" dirty="0" err="1" smtClean="0"/>
                        <a:t>resbaladilla</a:t>
                      </a:r>
                      <a:r>
                        <a:rPr lang="es-ES" sz="1200" baseline="0" dirty="0" smtClean="0"/>
                        <a:t> </a:t>
                      </a:r>
                      <a:endParaRPr lang="es-ES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7" t="24313" r="54441" b="62260"/>
          <a:stretch/>
        </p:blipFill>
        <p:spPr bwMode="auto">
          <a:xfrm>
            <a:off x="1133600" y="1268760"/>
            <a:ext cx="12382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3" t="83451" r="54444" b="-2498"/>
          <a:stretch/>
        </p:blipFill>
        <p:spPr bwMode="auto">
          <a:xfrm>
            <a:off x="1286000" y="3645024"/>
            <a:ext cx="108585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4" descr="Resultado de imagen para caja de animales con pelot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0" name="Picture 6" descr="Resultado de imagen para caja de animales con pelot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600" y="2276872"/>
            <a:ext cx="1238250" cy="108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73" y="4973701"/>
            <a:ext cx="1591977" cy="1737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180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93759" y="2155539"/>
            <a:ext cx="1696797" cy="26270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Rectángulo"/>
          <p:cNvSpPr/>
          <p:nvPr/>
        </p:nvSpPr>
        <p:spPr>
          <a:xfrm>
            <a:off x="7308304" y="2132856"/>
            <a:ext cx="1008112" cy="8820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7308304" y="3478620"/>
            <a:ext cx="1008112" cy="9099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"/>
          <p:cNvSpPr/>
          <p:nvPr/>
        </p:nvSpPr>
        <p:spPr>
          <a:xfrm rot="5400000">
            <a:off x="6264188" y="152636"/>
            <a:ext cx="1008112" cy="15121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7308304" y="2987406"/>
            <a:ext cx="1008112" cy="495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7488324" y="3081294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Baños</a:t>
            </a:r>
            <a:endParaRPr lang="es-MX" sz="1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7469088" y="2634766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3B</a:t>
            </a:r>
            <a:endParaRPr lang="es-MX" sz="14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496889" y="378150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2</a:t>
            </a:r>
            <a:endParaRPr lang="es-MX" sz="1400" dirty="0"/>
          </a:p>
        </p:txBody>
      </p:sp>
      <p:sp>
        <p:nvSpPr>
          <p:cNvPr id="12" name="11 Rectángulo"/>
          <p:cNvSpPr/>
          <p:nvPr/>
        </p:nvSpPr>
        <p:spPr>
          <a:xfrm>
            <a:off x="2555776" y="2257378"/>
            <a:ext cx="1008112" cy="15121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CuadroTexto"/>
          <p:cNvSpPr txBox="1"/>
          <p:nvPr/>
        </p:nvSpPr>
        <p:spPr>
          <a:xfrm>
            <a:off x="2735796" y="286106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3A</a:t>
            </a:r>
            <a:endParaRPr lang="es-MX" sz="1400" dirty="0"/>
          </a:p>
        </p:txBody>
      </p:sp>
      <p:sp>
        <p:nvSpPr>
          <p:cNvPr id="14" name="13 Rectángulo"/>
          <p:cNvSpPr/>
          <p:nvPr/>
        </p:nvSpPr>
        <p:spPr>
          <a:xfrm>
            <a:off x="2555776" y="3773921"/>
            <a:ext cx="1008112" cy="15121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CuadroTexto"/>
          <p:cNvSpPr txBox="1"/>
          <p:nvPr/>
        </p:nvSpPr>
        <p:spPr>
          <a:xfrm>
            <a:off x="2735796" y="422222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1</a:t>
            </a:r>
            <a:endParaRPr lang="es-MX" sz="1400" dirty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7" t="24313" r="54441" b="62260"/>
          <a:stretch/>
        </p:blipFill>
        <p:spPr bwMode="auto">
          <a:xfrm rot="2261480">
            <a:off x="5440637" y="3622882"/>
            <a:ext cx="1170989" cy="774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Rectángulo"/>
          <p:cNvSpPr/>
          <p:nvPr/>
        </p:nvSpPr>
        <p:spPr>
          <a:xfrm rot="5400000">
            <a:off x="4741411" y="158831"/>
            <a:ext cx="1008112" cy="15121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Rectángulo"/>
          <p:cNvSpPr/>
          <p:nvPr/>
        </p:nvSpPr>
        <p:spPr>
          <a:xfrm rot="5400000">
            <a:off x="605955" y="-171400"/>
            <a:ext cx="1008112" cy="21602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CuadroTexto"/>
          <p:cNvSpPr txBox="1"/>
          <p:nvPr/>
        </p:nvSpPr>
        <p:spPr>
          <a:xfrm>
            <a:off x="4921430" y="775046"/>
            <a:ext cx="802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Oficinas</a:t>
            </a:r>
            <a:endParaRPr lang="es-MX" sz="14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6228184" y="754831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Dirección</a:t>
            </a:r>
            <a:endParaRPr lang="es-MX" sz="14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467544" y="653305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Aula de cantos y juego </a:t>
            </a:r>
            <a:endParaRPr lang="es-MX" sz="1400" dirty="0"/>
          </a:p>
        </p:txBody>
      </p:sp>
      <p:sp>
        <p:nvSpPr>
          <p:cNvPr id="22" name="21 Rectángulo"/>
          <p:cNvSpPr/>
          <p:nvPr/>
        </p:nvSpPr>
        <p:spPr>
          <a:xfrm>
            <a:off x="7308304" y="4388592"/>
            <a:ext cx="1008112" cy="9099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22 CuadroTexto"/>
          <p:cNvSpPr txBox="1"/>
          <p:nvPr/>
        </p:nvSpPr>
        <p:spPr>
          <a:xfrm>
            <a:off x="7496889" y="469147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2</a:t>
            </a:r>
            <a:endParaRPr lang="es-MX" sz="1400" dirty="0"/>
          </a:p>
        </p:txBody>
      </p:sp>
      <p:sp>
        <p:nvSpPr>
          <p:cNvPr id="6" name="AutoShape 8" descr="Resultado de imagen para inic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78322">
            <a:off x="6039654" y="4405596"/>
            <a:ext cx="841008" cy="42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" descr="Resultado de imagen para caja de animales con pelot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016" y="1825983"/>
            <a:ext cx="781478" cy="682995"/>
          </a:xfrm>
          <a:prstGeom prst="rect">
            <a:avLst/>
          </a:prstGeom>
          <a:noFill/>
          <a:scene3d>
            <a:camera prst="isometricRight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Resultado de imagen para actividades de circuito motor para niÃ±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560" y="2167481"/>
            <a:ext cx="1244089" cy="845981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Flecha abajo"/>
          <p:cNvSpPr/>
          <p:nvPr/>
        </p:nvSpPr>
        <p:spPr>
          <a:xfrm rot="8439749">
            <a:off x="4990323" y="3137042"/>
            <a:ext cx="802069" cy="504056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3" t="85506" r="54444" b="2088"/>
          <a:stretch/>
        </p:blipFill>
        <p:spPr bwMode="auto">
          <a:xfrm rot="5400000">
            <a:off x="1598349" y="1802939"/>
            <a:ext cx="1085850" cy="57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29 Flecha abajo"/>
          <p:cNvSpPr/>
          <p:nvPr/>
        </p:nvSpPr>
        <p:spPr>
          <a:xfrm rot="5400000">
            <a:off x="2532783" y="1375934"/>
            <a:ext cx="802069" cy="900100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30 Flecha abajo"/>
          <p:cNvSpPr/>
          <p:nvPr/>
        </p:nvSpPr>
        <p:spPr>
          <a:xfrm rot="2936427">
            <a:off x="1143405" y="2530313"/>
            <a:ext cx="410792" cy="574414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32 CuadroTexto"/>
          <p:cNvSpPr txBox="1"/>
          <p:nvPr/>
        </p:nvSpPr>
        <p:spPr>
          <a:xfrm>
            <a:off x="595204" y="3576596"/>
            <a:ext cx="860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Patio de juegos </a:t>
            </a:r>
            <a:endParaRPr lang="es-MX" sz="1400" dirty="0"/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05" y="2644672"/>
            <a:ext cx="762798" cy="83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 descr="Resultado de imagen para met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867" y="3267541"/>
            <a:ext cx="689548" cy="58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35 Flecha abajo"/>
          <p:cNvSpPr/>
          <p:nvPr/>
        </p:nvSpPr>
        <p:spPr>
          <a:xfrm rot="17226806">
            <a:off x="1173000" y="3223610"/>
            <a:ext cx="410792" cy="574414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23 CuadroTexto"/>
          <p:cNvSpPr txBox="1"/>
          <p:nvPr/>
        </p:nvSpPr>
        <p:spPr>
          <a:xfrm>
            <a:off x="661633" y="5589240"/>
            <a:ext cx="8369284" cy="1077575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Croquis </a:t>
            </a:r>
            <a:r>
              <a:rPr lang="es-MX" sz="2000" b="1" dirty="0"/>
              <a:t>circuito de acción motor</a:t>
            </a:r>
            <a:endParaRPr lang="es-MX" sz="2000" dirty="0"/>
          </a:p>
          <a:p>
            <a:pPr algn="ctr"/>
            <a:r>
              <a:rPr lang="es-MX" sz="2000" dirty="0" smtClean="0"/>
              <a:t>  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028630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56138"/>
            <a:ext cx="8568952" cy="68018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b="1" dirty="0"/>
              <a:t>Momentos</a:t>
            </a:r>
            <a:endParaRPr lang="es-MX" dirty="0"/>
          </a:p>
          <a:p>
            <a:r>
              <a:rPr lang="es-MX" b="1" dirty="0"/>
              <a:t>Inicio: </a:t>
            </a:r>
            <a:r>
              <a:rPr lang="es-MX" dirty="0"/>
              <a:t>Forma</a:t>
            </a:r>
            <a:r>
              <a:rPr lang="es-MX" b="1" dirty="0"/>
              <a:t> </a:t>
            </a:r>
            <a:r>
              <a:rPr lang="es-MX" dirty="0"/>
              <a:t> equipos de  6 o 7 integrantes </a:t>
            </a:r>
            <a:endParaRPr lang="es-MX" dirty="0" smtClean="0"/>
          </a:p>
          <a:p>
            <a:endParaRPr lang="es-MX" dirty="0"/>
          </a:p>
          <a:p>
            <a:r>
              <a:rPr lang="es-MX" b="1" dirty="0"/>
              <a:t>Desarrollo: </a:t>
            </a:r>
            <a:r>
              <a:rPr lang="es-MX" dirty="0"/>
              <a:t>Escucha las siguientes indicaciones: Hoy niños realizaremos un juego en el cual cada esquipo estará en una estación; Se explica lo que consta cada estación  </a:t>
            </a:r>
            <a:endParaRPr lang="es-MX" dirty="0" smtClean="0"/>
          </a:p>
          <a:p>
            <a:endParaRPr lang="es-MX" dirty="0"/>
          </a:p>
          <a:p>
            <a:r>
              <a:rPr lang="es-MX" b="1" dirty="0"/>
              <a:t>Cierre: </a:t>
            </a:r>
            <a:r>
              <a:rPr lang="es-MX" dirty="0"/>
              <a:t>Responde los siguientes cuestionamientos:¿Cómo se realizó la actividad? ¿Recuerdas que pruebas realizamos? ¿Cuál te gustó más? </a:t>
            </a:r>
            <a:r>
              <a:rPr lang="es-MX" dirty="0" smtClean="0"/>
              <a:t>¿cual  te hizo mas fácil?</a:t>
            </a:r>
            <a:r>
              <a:rPr lang="es-MX" sz="2000" dirty="0" smtClean="0"/>
              <a:t>¿Que animales estaban en las cajas?¿que seres inertes estaba ?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  <a:p>
            <a:r>
              <a:rPr lang="es-MX" b="1" dirty="0"/>
              <a:t>Evaluación: </a:t>
            </a:r>
            <a:endParaRPr lang="es-MX" b="1" dirty="0" smtClean="0"/>
          </a:p>
          <a:p>
            <a:r>
              <a:rPr lang="es-MX" dirty="0" smtClean="0"/>
              <a:t>¿</a:t>
            </a:r>
            <a:r>
              <a:rPr lang="es-MX" dirty="0"/>
              <a:t>Lograron realizar las actividades motoras que se requerían durante el desarrollo del </a:t>
            </a:r>
            <a:r>
              <a:rPr lang="es-MX" b="1" dirty="0"/>
              <a:t>circuito de acción </a:t>
            </a:r>
            <a:r>
              <a:rPr lang="es-MX" b="1" dirty="0" smtClean="0"/>
              <a:t>motor?</a:t>
            </a:r>
            <a:r>
              <a:rPr lang="es-MX" dirty="0" smtClean="0"/>
              <a:t> </a:t>
            </a:r>
            <a:r>
              <a:rPr lang="es-MX" dirty="0"/>
              <a:t>¿Mostraron interés o gusto por la realización del ejercicio físico requerido en el desarrollo </a:t>
            </a:r>
            <a:r>
              <a:rPr lang="es-MX" dirty="0" smtClean="0"/>
              <a:t>del</a:t>
            </a:r>
            <a:r>
              <a:rPr lang="es-MX" b="1" dirty="0"/>
              <a:t> circuito de acción motor</a:t>
            </a:r>
            <a:r>
              <a:rPr lang="es-MX" dirty="0" smtClean="0"/>
              <a:t>? </a:t>
            </a:r>
            <a:r>
              <a:rPr lang="es-MX" dirty="0"/>
              <a:t>¿Qué materiales se utilizaron para realizar la actividad</a:t>
            </a:r>
            <a:r>
              <a:rPr lang="es-MX" dirty="0" smtClean="0"/>
              <a:t>?</a:t>
            </a:r>
          </a:p>
          <a:p>
            <a:endParaRPr lang="es-MX" dirty="0"/>
          </a:p>
          <a:p>
            <a:r>
              <a:rPr lang="es-MX" b="1" dirty="0"/>
              <a:t>Adecuaciones Curriculares: </a:t>
            </a:r>
            <a:endParaRPr lang="es-MX" b="1" dirty="0" smtClean="0"/>
          </a:p>
          <a:p>
            <a:r>
              <a:rPr lang="es-MX" dirty="0" smtClean="0"/>
              <a:t>Adaptar </a:t>
            </a:r>
            <a:r>
              <a:rPr lang="es-MX" dirty="0"/>
              <a:t>las actividades con alumnos con alumnos con alguna NEE u otro tipo de requerimiento</a:t>
            </a:r>
          </a:p>
          <a:p>
            <a:r>
              <a:rPr lang="es-MX" dirty="0"/>
              <a:t> </a:t>
            </a:r>
          </a:p>
          <a:p>
            <a:r>
              <a:rPr lang="es-MX" dirty="0"/>
              <a:t> 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251520" y="3212976"/>
            <a:ext cx="85689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573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83629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686</Words>
  <Application>Microsoft Office PowerPoint</Application>
  <PresentationFormat>Presentación en pantalla (4:3)</PresentationFormat>
  <Paragraphs>175</Paragraphs>
  <Slides>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 HAY VIDA A MI  ALREDEDORALREDEDOR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PRODUCCIONES RH</dc:creator>
  <cp:lastModifiedBy>PRODUCCIONES RH</cp:lastModifiedBy>
  <cp:revision>23</cp:revision>
  <dcterms:created xsi:type="dcterms:W3CDTF">2019-05-07T00:16:41Z</dcterms:created>
  <dcterms:modified xsi:type="dcterms:W3CDTF">2019-05-14T03:00:18Z</dcterms:modified>
</cp:coreProperties>
</file>