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C93415-BE72-4758-B79E-95583DD379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A150EC-E41A-4DF0-A668-72D63F39B0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319556-1ECA-4A45-9535-4C22726F8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E614-6065-4FC7-8E7B-9DAFC1B9597C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DB0E4A-C519-48CF-9D68-7B2A84D0C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6103AD-F2D6-48B8-8A9A-70A8B2F04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F0C8-0943-4E6C-96C9-9998326360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417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6CEC8D-EC25-4DF3-99C6-74CDB3D95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9735D03-7572-47D5-A6AD-012B30190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D4CC63-7EED-4FAA-ACBE-52EE57FEB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E614-6065-4FC7-8E7B-9DAFC1B9597C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3C2221-021E-4ADA-A9B8-18D14B6C3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E12AB6-54FB-43B7-BF8D-21D00E0DC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F0C8-0943-4E6C-96C9-9998326360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2127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9079FD8-9AD8-42CE-A467-F961A40AAD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3032F8F-7E86-4A49-BE89-3ABCE5D045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20BDDA-255D-4054-A9C7-398A5188A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E614-6065-4FC7-8E7B-9DAFC1B9597C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6F183F-5DC2-4D7F-8B8E-1C856495B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F85B96-B06C-4123-B88E-19616CE82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F0C8-0943-4E6C-96C9-9998326360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4433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D9CD9F-5E7F-43A1-AB1D-FAA45FDD7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1C846C-D1AB-460C-8FD6-9C7863F58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E2DDD5-1022-4168-8C2E-AA07F499B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E614-6065-4FC7-8E7B-9DAFC1B9597C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27885A-7B28-4387-A703-EE9B5E319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E81AA2-84FE-498D-A293-9AE652A6A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F0C8-0943-4E6C-96C9-9998326360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3385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828417-0943-43B0-A01E-100DDCFE8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21E8E32-4279-4A80-B0DC-37A80BD2A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5A8EFA-D831-4DF5-A400-0EDF3B6E2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E614-6065-4FC7-8E7B-9DAFC1B9597C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D44E63-0FFA-407A-A92F-FFF839FAC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6D8EBE-DD5D-4E46-BC9C-F3181A315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F0C8-0943-4E6C-96C9-9998326360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3911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27BD4E-6D34-4EDC-A50F-A4A956325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8A0193-246D-4A9C-95A2-E1A4B51460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9369963-A48D-4864-A3C4-BE0D020EB0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2F6ADA-25B4-4F12-B9E6-A13FC1878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E614-6065-4FC7-8E7B-9DAFC1B9597C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B1A6C08-5022-48E9-9055-7907B09FB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CC31B7-4A3C-4891-9C2F-5E76217C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F0C8-0943-4E6C-96C9-9998326360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2501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27EC8-4C72-413D-8CBD-17041A042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3DBC1C0-0EA4-4AB9-AF31-3388763F3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66AFADA-F4AA-48B3-92CF-5F1BD0BBA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5A496D9-740B-465C-BE51-47562003C9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B696D8E-9A89-4F22-B057-58E785135A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99A39C4-8D23-4941-BBC7-42BEACAF1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E614-6065-4FC7-8E7B-9DAFC1B9597C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6C5DEBE-7BCB-43B2-B89B-D916E3C5F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12F04C8-7527-4704-BA2A-4B7E76ED8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F0C8-0943-4E6C-96C9-9998326360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8277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9CA3B-2112-4EAB-9CE1-9CDC23049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8A938B5-24EA-4C35-A43F-FB579492E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E614-6065-4FC7-8E7B-9DAFC1B9597C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2AB9636-8361-466C-AA10-866FC10CA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D98C763-841D-445E-B61C-09020A09C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F0C8-0943-4E6C-96C9-9998326360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564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6629B02-47C4-409B-BE13-A1A8F2D66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E614-6065-4FC7-8E7B-9DAFC1B9597C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2BDB263-A3F8-41D7-B43A-2224018E6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6C90156-36F9-476F-9EA7-6102C9E59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F0C8-0943-4E6C-96C9-9998326360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8090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AB0533-DE08-4678-BD89-574FA92D3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F922A3-2376-46FD-A090-20BA01414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C6AEC5-61BD-43B3-8EF8-2C43BC9076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D57946-6907-4AF5-8272-5CAA62E9F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E614-6065-4FC7-8E7B-9DAFC1B9597C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97B620-A8CB-488C-AB2C-BE552D026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D2CBEF3-DE6D-4BC4-86F0-3B09FDF86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F0C8-0943-4E6C-96C9-9998326360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002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5FB286-0293-4EE7-88DA-A66049388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FBACDB9-5FB5-46EA-ADE2-F8274F4ED2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557704-66A9-4673-9431-6DF4A8A6D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582347-5FF2-484B-9840-4A582E779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E614-6065-4FC7-8E7B-9DAFC1B9597C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C5F3A4-6210-44E2-BD8A-F70FE9ED1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4F1B179-8CCF-4C5E-B2C2-2DE5B72EC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F0C8-0943-4E6C-96C9-9998326360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6424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68A482F-5C85-4DB2-A390-16CC535E3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56B347-8768-40FF-83FA-1BD4900CF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4145B8-7E4C-4926-A4F8-BDF46FB992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4E614-6065-4FC7-8E7B-9DAFC1B9597C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FF7419-7651-4C52-B29E-B08ECD19CA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174733-923D-429E-AE05-E4461B06C3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4F0C8-0943-4E6C-96C9-9998326360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10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kfo6TpGtmA&amp;feature=youtu.b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43271938-6D2E-44BE-865D-6DF1748C232E}"/>
              </a:ext>
            </a:extLst>
          </p:cNvPr>
          <p:cNvSpPr/>
          <p:nvPr/>
        </p:nvSpPr>
        <p:spPr>
          <a:xfrm>
            <a:off x="1994114" y="765152"/>
            <a:ext cx="8978685" cy="5884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3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“Evaluación global”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</a:t>
            </a:r>
            <a:endParaRPr lang="es-MX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Leyda Estefanía Gaytan Bernal #5.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“A”.</a:t>
            </a:r>
            <a:endParaRPr lang="es-MX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de julio del 2019.</a:t>
            </a:r>
          </a:p>
          <a:p>
            <a:pPr marL="457200" algn="r">
              <a:lnSpc>
                <a:spcPct val="107000"/>
              </a:lnSpc>
              <a:spcAft>
                <a:spcPts val="800"/>
              </a:spcAft>
            </a:pPr>
            <a:r>
              <a:rPr lang="es-MX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Saltillo, Coahuila.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dirty="0"/>
          </a:p>
        </p:txBody>
      </p:sp>
      <p:pic>
        <p:nvPicPr>
          <p:cNvPr id="5" name="0 Imagen">
            <a:extLst>
              <a:ext uri="{FF2B5EF4-FFF2-40B4-BE49-F238E27FC236}">
                <a16:creationId xmlns:a16="http://schemas.microsoft.com/office/drawing/2014/main" id="{24FB6AFC-D70C-4B3A-A0A9-E792D80AFF5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775" y="929496"/>
            <a:ext cx="1140460" cy="1435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8413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9E0A0-649B-4C69-8ECB-82F54E711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6000" b="1" dirty="0"/>
              <a:t>link: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706B4E-3982-46FB-8698-9DF6DB861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hlinkClick r:id="rId2"/>
              </a:rPr>
              <a:t>https://www.youtube.com/watch?v=zkfo6TpGtmA&amp;feature=youtu.be</a:t>
            </a:r>
            <a:r>
              <a:rPr lang="es-MX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99324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9C4480-4115-4805-A66B-C51FC6BBD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A12E30DE-2CCC-415D-802C-76C9B970A2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935182"/>
              </p:ext>
            </p:extLst>
          </p:nvPr>
        </p:nvGraphicFramePr>
        <p:xfrm>
          <a:off x="405063" y="365125"/>
          <a:ext cx="11381873" cy="6127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321">
                  <a:extLst>
                    <a:ext uri="{9D8B030D-6E8A-4147-A177-3AD203B41FA5}">
                      <a16:colId xmlns:a16="http://schemas.microsoft.com/office/drawing/2014/main" val="3181294493"/>
                    </a:ext>
                  </a:extLst>
                </a:gridCol>
                <a:gridCol w="57817">
                  <a:extLst>
                    <a:ext uri="{9D8B030D-6E8A-4147-A177-3AD203B41FA5}">
                      <a16:colId xmlns:a16="http://schemas.microsoft.com/office/drawing/2014/main" val="329809906"/>
                    </a:ext>
                  </a:extLst>
                </a:gridCol>
                <a:gridCol w="208656">
                  <a:extLst>
                    <a:ext uri="{9D8B030D-6E8A-4147-A177-3AD203B41FA5}">
                      <a16:colId xmlns:a16="http://schemas.microsoft.com/office/drawing/2014/main" val="206692256"/>
                    </a:ext>
                  </a:extLst>
                </a:gridCol>
                <a:gridCol w="208656">
                  <a:extLst>
                    <a:ext uri="{9D8B030D-6E8A-4147-A177-3AD203B41FA5}">
                      <a16:colId xmlns:a16="http://schemas.microsoft.com/office/drawing/2014/main" val="87071458"/>
                    </a:ext>
                  </a:extLst>
                </a:gridCol>
                <a:gridCol w="208656">
                  <a:extLst>
                    <a:ext uri="{9D8B030D-6E8A-4147-A177-3AD203B41FA5}">
                      <a16:colId xmlns:a16="http://schemas.microsoft.com/office/drawing/2014/main" val="2240905860"/>
                    </a:ext>
                  </a:extLst>
                </a:gridCol>
                <a:gridCol w="1336838">
                  <a:extLst>
                    <a:ext uri="{9D8B030D-6E8A-4147-A177-3AD203B41FA5}">
                      <a16:colId xmlns:a16="http://schemas.microsoft.com/office/drawing/2014/main" val="4010405598"/>
                    </a:ext>
                  </a:extLst>
                </a:gridCol>
                <a:gridCol w="940384">
                  <a:extLst>
                    <a:ext uri="{9D8B030D-6E8A-4147-A177-3AD203B41FA5}">
                      <a16:colId xmlns:a16="http://schemas.microsoft.com/office/drawing/2014/main" val="789732322"/>
                    </a:ext>
                  </a:extLst>
                </a:gridCol>
                <a:gridCol w="1004987">
                  <a:extLst>
                    <a:ext uri="{9D8B030D-6E8A-4147-A177-3AD203B41FA5}">
                      <a16:colId xmlns:a16="http://schemas.microsoft.com/office/drawing/2014/main" val="934325147"/>
                    </a:ext>
                  </a:extLst>
                </a:gridCol>
                <a:gridCol w="1903597">
                  <a:extLst>
                    <a:ext uri="{9D8B030D-6E8A-4147-A177-3AD203B41FA5}">
                      <a16:colId xmlns:a16="http://schemas.microsoft.com/office/drawing/2014/main" val="1969837349"/>
                    </a:ext>
                  </a:extLst>
                </a:gridCol>
                <a:gridCol w="506340">
                  <a:extLst>
                    <a:ext uri="{9D8B030D-6E8A-4147-A177-3AD203B41FA5}">
                      <a16:colId xmlns:a16="http://schemas.microsoft.com/office/drawing/2014/main" val="441930943"/>
                    </a:ext>
                  </a:extLst>
                </a:gridCol>
                <a:gridCol w="2148621">
                  <a:extLst>
                    <a:ext uri="{9D8B030D-6E8A-4147-A177-3AD203B41FA5}">
                      <a16:colId xmlns:a16="http://schemas.microsoft.com/office/drawing/2014/main" val="2826982154"/>
                    </a:ext>
                  </a:extLst>
                </a:gridCol>
              </a:tblGrid>
              <a:tr h="186351">
                <a:tc gridSpan="1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RÚBRICA :     Presentación final de los cursos del semestre  50%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2337200"/>
                  </a:ext>
                </a:extLst>
              </a:tr>
              <a:tr h="639335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Metas de desempeño: Presenta de manera argumentativa las competencias profesionales adquiridas durante el semestre</a:t>
                      </a:r>
                      <a:r>
                        <a:rPr lang="es-MX" sz="1050" dirty="0">
                          <a:effectLst/>
                        </a:rPr>
                        <a:t>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50">
                          <a:effectLst/>
                        </a:rPr>
                        <a:t>Problema: </a:t>
                      </a:r>
                      <a:r>
                        <a:rPr lang="es-MX" sz="1050">
                          <a:effectLst/>
                        </a:rPr>
                        <a:t>Los estudiantes necesitan articular los conocimientos disciplinarios, didácticos y científico-tecnológicos adquiridos en el transcurso del  semestre. De tal manera que las alumnas desarrollen habilidades en sus prácticas profesionales.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extLst>
                  <a:ext uri="{0D108BD9-81ED-4DB2-BD59-A6C34878D82A}">
                    <a16:rowId xmlns:a16="http://schemas.microsoft.com/office/drawing/2014/main" val="755607563"/>
                  </a:ext>
                </a:extLst>
              </a:tr>
              <a:tr h="9241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Referentes 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Receptivo/Regular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Resolutivo/Suficiente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r>
                        <a:rPr lang="es-ES" sz="1100">
                          <a:effectLst/>
                        </a:rPr>
                        <a:t>Resolutivo/Suficiente</a:t>
                      </a:r>
                      <a:endParaRPr lang="es-MX"/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600">
                          <a:effectLst/>
                        </a:rPr>
                        <a:t>Autónomo/Satisfactorio</a:t>
                      </a: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r>
                        <a:rPr lang="es-ES" sz="1050" dirty="0">
                          <a:effectLst/>
                        </a:rPr>
                        <a:t>Autónomo/Satisfactorio</a:t>
                      </a:r>
                      <a:endParaRPr lang="es-MX" sz="3600" dirty="0"/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600">
                          <a:effectLst/>
                        </a:rPr>
                        <a:t>Estratégico/Competente </a:t>
                      </a: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Estratégico/Competente </a:t>
                      </a:r>
                      <a:endParaRPr lang="es-MX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extLst>
                  <a:ext uri="{0D108BD9-81ED-4DB2-BD59-A6C34878D82A}">
                    <a16:rowId xmlns:a16="http://schemas.microsoft.com/office/drawing/2014/main" val="3840446489"/>
                  </a:ext>
                </a:extLst>
              </a:tr>
              <a:tr h="29036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50" dirty="0">
                          <a:effectLst/>
                        </a:rPr>
                        <a:t>Evidencia: Escrito argumentativo donde se identifique el desarrollo de las competencias profesionales  adquiridas en el semestre.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Criterio: Demuestra la capacidad de integrar un conjunto de acciones concretas, interrelacionadas y coordinadas entre sí, rescatando los conocimientos y saberes de los diferentes  cursos que demuestren el desempeño adquirido de las competencias propuestas durante el semestre.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Reconoce la vinculación de los diferentes cursos para la formación profesional.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Identifica de manera  eficaz la vinculación existente entre los diferentes cursos y la posibilidad de reconocerlos  como parte de su formación profesional.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r>
                        <a:rPr lang="es-MX" sz="1050">
                          <a:effectLst/>
                        </a:rPr>
                        <a:t>Identifica de manera  eficaz la vinculación existente entre los diferentes cursos y la posibilidad de reconocerlos  como parte de su formación profesional.</a:t>
                      </a:r>
                      <a:endParaRPr lang="es-MX"/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500">
                          <a:effectLst/>
                        </a:rPr>
                        <a:t>Integrar y movilizar diferentes tipos de conocimientos para resolver de manera adecuada las demandas y los problemas de la vida profesional</a:t>
                      </a:r>
                      <a:endParaRPr lang="es-MX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500">
                          <a:effectLst/>
                        </a:rPr>
                        <a:t> </a:t>
                      </a: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Integrar y movilizar diferentes tipos de conocimientos para resolver de manera adecuada las demandas y los problemas de la vida profesional</a:t>
                      </a:r>
                      <a:endParaRPr lang="es-MX" sz="105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3600"/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500">
                          <a:effectLst/>
                        </a:rPr>
                        <a:t>Enfrenta la resolución del problema a través de la reconstrucción del conocimiento y saberes de los diferentes cursos, promoviendo decisiones y posibles soluciones en la práctica profesional.</a:t>
                      </a:r>
                      <a:endParaRPr lang="es-MX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500">
                          <a:effectLst/>
                        </a:rPr>
                        <a:t> </a:t>
                      </a: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Enfrenta la resolución del problema a través de la reconstrucción del conocimiento y saberes de los diferentes cursos, promoviendo decisiones y posibles soluciones en la práctica profesional.</a:t>
                      </a:r>
                      <a:endParaRPr lang="es-MX" sz="105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extLst>
                  <a:ext uri="{0D108BD9-81ED-4DB2-BD59-A6C34878D82A}">
                    <a16:rowId xmlns:a16="http://schemas.microsoft.com/office/drawing/2014/main" val="1279444090"/>
                  </a:ext>
                </a:extLst>
              </a:tr>
              <a:tr h="245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Valor: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6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8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r>
                        <a:rPr lang="es-MX" sz="1100" dirty="0">
                          <a:effectLst/>
                        </a:rPr>
                        <a:t>8</a:t>
                      </a:r>
                      <a:endParaRPr lang="es-MX" dirty="0"/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600">
                          <a:effectLst/>
                        </a:rPr>
                        <a:t>9</a:t>
                      </a: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r>
                        <a:rPr lang="es-MX" sz="600" dirty="0">
                          <a:effectLst/>
                        </a:rPr>
                        <a:t>9</a:t>
                      </a:r>
                      <a:endParaRPr lang="es-MX" dirty="0"/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600">
                          <a:effectLst/>
                        </a:rPr>
                        <a:t>10</a:t>
                      </a: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10</a:t>
                      </a:r>
                      <a:endParaRPr lang="es-MX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extLst>
                  <a:ext uri="{0D108BD9-81ED-4DB2-BD59-A6C34878D82A}">
                    <a16:rowId xmlns:a16="http://schemas.microsoft.com/office/drawing/2014/main" val="1215584438"/>
                  </a:ext>
                </a:extLst>
              </a:tr>
              <a:tr h="245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Tipos de Evaluación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10118019"/>
                  </a:ext>
                </a:extLst>
              </a:tr>
              <a:tr h="245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Autoevaluación  5%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500">
                          <a:effectLst/>
                        </a:rPr>
                        <a:t> </a:t>
                      </a: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22607875"/>
                  </a:ext>
                </a:extLst>
              </a:tr>
              <a:tr h="245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Coevaluación      5%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500" dirty="0">
                          <a:effectLst/>
                        </a:rPr>
                        <a:t> </a:t>
                      </a:r>
                      <a:endParaRPr lang="es-MX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500">
                          <a:effectLst/>
                        </a:rPr>
                        <a:t> </a:t>
                      </a: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77785330"/>
                  </a:ext>
                </a:extLst>
              </a:tr>
              <a:tr h="245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Heteroevaluación     20%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500">
                          <a:effectLst/>
                        </a:rPr>
                        <a:t> </a:t>
                      </a: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1027991"/>
                  </a:ext>
                </a:extLst>
              </a:tr>
              <a:tr h="245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Argumentación         20%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500" dirty="0">
                          <a:effectLst/>
                        </a:rPr>
                        <a:t> </a:t>
                      </a:r>
                      <a:endParaRPr lang="es-MX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500" dirty="0">
                          <a:effectLst/>
                        </a:rPr>
                        <a:t> </a:t>
                      </a:r>
                      <a:endParaRPr lang="es-MX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15510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346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FE4520-3DF2-4AA3-87F0-4D5C8C2C1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25D2ADA4-432C-4A0B-9081-5A65609C5A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7247345"/>
              </p:ext>
            </p:extLst>
          </p:nvPr>
        </p:nvGraphicFramePr>
        <p:xfrm>
          <a:off x="380999" y="365125"/>
          <a:ext cx="11430001" cy="60879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25824">
                  <a:extLst>
                    <a:ext uri="{9D8B030D-6E8A-4147-A177-3AD203B41FA5}">
                      <a16:colId xmlns:a16="http://schemas.microsoft.com/office/drawing/2014/main" val="1302890130"/>
                    </a:ext>
                  </a:extLst>
                </a:gridCol>
                <a:gridCol w="1414543">
                  <a:extLst>
                    <a:ext uri="{9D8B030D-6E8A-4147-A177-3AD203B41FA5}">
                      <a16:colId xmlns:a16="http://schemas.microsoft.com/office/drawing/2014/main" val="2001005478"/>
                    </a:ext>
                  </a:extLst>
                </a:gridCol>
                <a:gridCol w="1392273">
                  <a:extLst>
                    <a:ext uri="{9D8B030D-6E8A-4147-A177-3AD203B41FA5}">
                      <a16:colId xmlns:a16="http://schemas.microsoft.com/office/drawing/2014/main" val="3384928276"/>
                    </a:ext>
                  </a:extLst>
                </a:gridCol>
                <a:gridCol w="3397361">
                  <a:extLst>
                    <a:ext uri="{9D8B030D-6E8A-4147-A177-3AD203B41FA5}">
                      <a16:colId xmlns:a16="http://schemas.microsoft.com/office/drawing/2014/main" val="745528273"/>
                    </a:ext>
                  </a:extLst>
                </a:gridCol>
              </a:tblGrid>
              <a:tr h="92889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942975" algn="l"/>
                        </a:tabLst>
                      </a:pPr>
                      <a:r>
                        <a:rPr lang="es-MX" sz="1100" dirty="0">
                          <a:effectLst/>
                        </a:rPr>
                        <a:t>Aspectos Generales 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Si lo hace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dirty="0">
                          <a:effectLst/>
                        </a:rPr>
                        <a:t>No lo hace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Observaciones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8678663"/>
                  </a:ext>
                </a:extLst>
              </a:tr>
              <a:tr h="4257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-Uniforme de gala completo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0557146"/>
                  </a:ext>
                </a:extLst>
              </a:tr>
              <a:tr h="4257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-Puntualidad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6834655"/>
                  </a:ext>
                </a:extLst>
              </a:tr>
              <a:tr h="4257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-Presentación impecable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675687"/>
                  </a:ext>
                </a:extLst>
              </a:tr>
              <a:tr h="45066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MX" sz="1100" dirty="0">
                          <a:effectLst/>
                        </a:rPr>
                        <a:t>Presentación digital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5391941"/>
                  </a:ext>
                </a:extLst>
              </a:tr>
              <a:tr h="4257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-Tiempo para ejecutar la presentación 10 a 15 minutos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5112918"/>
                  </a:ext>
                </a:extLst>
              </a:tr>
              <a:tr h="4257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-Ejecutiva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0433449"/>
                  </a:ext>
                </a:extLst>
              </a:tr>
              <a:tr h="4257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-Ortografía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212867"/>
                  </a:ext>
                </a:extLst>
              </a:tr>
              <a:tr h="45066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MX" sz="1100">
                          <a:effectLst/>
                        </a:rPr>
                        <a:t>Expresión oral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150828"/>
                  </a:ext>
                </a:extLst>
              </a:tr>
              <a:tr h="4257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-Fluidez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9457181"/>
                  </a:ext>
                </a:extLst>
              </a:tr>
              <a:tr h="4257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-Dicción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2095978"/>
                  </a:ext>
                </a:extLst>
              </a:tr>
              <a:tr h="4257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-Seguridad al hablar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8425299"/>
                  </a:ext>
                </a:extLst>
              </a:tr>
              <a:tr h="4257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-Volumen de voz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670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01798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347</Words>
  <Application>Microsoft Office PowerPoint</Application>
  <PresentationFormat>Panorámica</PresentationFormat>
  <Paragraphs>109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Tema de Office</vt:lpstr>
      <vt:lpstr>Presentación de PowerPoint</vt:lpstr>
      <vt:lpstr>link: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norberto gaytan bernal</dc:creator>
  <cp:lastModifiedBy>norberto gaytan bernal</cp:lastModifiedBy>
  <cp:revision>3</cp:revision>
  <dcterms:created xsi:type="dcterms:W3CDTF">2019-07-03T17:39:55Z</dcterms:created>
  <dcterms:modified xsi:type="dcterms:W3CDTF">2019-07-03T20:38:00Z</dcterms:modified>
</cp:coreProperties>
</file>