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60" d="100"/>
          <a:sy n="60" d="100"/>
        </p:scale>
        <p:origin x="-1050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6F14657-7295-4EB8-BFFE-188A244EC49E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585B562-64AC-46A0-86F8-3F0D0C9DB801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At5ukGqXOajkoMPaz4NDJcYzTA4ckcn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9387" y="5864785"/>
            <a:ext cx="10058400" cy="599090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preescolar.</a:t>
            </a:r>
            <a:b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preescolar.</a:t>
            </a:r>
            <a:b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“Evaluación global</a:t>
            </a:r>
            <a:r>
              <a:rPr lang="es-MX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br>
              <a:rPr lang="es-MX" sz="32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MX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ynthia Verónica González García.</a:t>
            </a:r>
            <a:r>
              <a:rPr lang="es-MX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60565" y="5242034"/>
            <a:ext cx="9144000" cy="1615966"/>
          </a:xfrm>
        </p:spPr>
        <p:txBody>
          <a:bodyPr>
            <a:noAutofit/>
          </a:bodyPr>
          <a:lstStyle/>
          <a:p>
            <a:pPr algn="r"/>
            <a:endParaRPr lang="es-MX" sz="18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es-MX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#6</a:t>
            </a:r>
          </a:p>
          <a:p>
            <a:pPr algn="r"/>
            <a:r>
              <a:rPr lang="es-MX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es-MX" sz="1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“A”.</a:t>
            </a:r>
            <a:r>
              <a:rPr lang="es-MX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de julio del 2019.</a:t>
            </a:r>
            <a:br>
              <a:rPr lang="es-MX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Saltillo, Coahuila.</a:t>
            </a:r>
            <a:endParaRPr lang="es-MX" sz="1800" dirty="0"/>
          </a:p>
        </p:txBody>
      </p:sp>
      <p:pic>
        <p:nvPicPr>
          <p:cNvPr id="4" name="Picture 2" descr="Resultado de imagen para ESCUDO DE LA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1" y="284619"/>
            <a:ext cx="1373973" cy="102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4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AE28377-0B70-4CD0-8CFE-6BB3754CD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316" y="959352"/>
            <a:ext cx="10515600" cy="8453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800" dirty="0"/>
              <a:t>LINK: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513490" y="3105835"/>
            <a:ext cx="7630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drive.google.com/open?id=1At5ukGqXOajkoMPaz4NDJcYzTA4ckcnu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939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156173C6-32B2-4C42-B6A1-14A3E5B00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060720"/>
              </p:ext>
            </p:extLst>
          </p:nvPr>
        </p:nvGraphicFramePr>
        <p:xfrm>
          <a:off x="481263" y="610116"/>
          <a:ext cx="11381873" cy="5639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321">
                  <a:extLst>
                    <a:ext uri="{9D8B030D-6E8A-4147-A177-3AD203B41FA5}">
                      <a16:colId xmlns:a16="http://schemas.microsoft.com/office/drawing/2014/main" xmlns="" val="3701419913"/>
                    </a:ext>
                  </a:extLst>
                </a:gridCol>
                <a:gridCol w="57817">
                  <a:extLst>
                    <a:ext uri="{9D8B030D-6E8A-4147-A177-3AD203B41FA5}">
                      <a16:colId xmlns:a16="http://schemas.microsoft.com/office/drawing/2014/main" xmlns="" val="2650358926"/>
                    </a:ext>
                  </a:extLst>
                </a:gridCol>
                <a:gridCol w="208656">
                  <a:extLst>
                    <a:ext uri="{9D8B030D-6E8A-4147-A177-3AD203B41FA5}">
                      <a16:colId xmlns:a16="http://schemas.microsoft.com/office/drawing/2014/main" xmlns="" val="2890872133"/>
                    </a:ext>
                  </a:extLst>
                </a:gridCol>
                <a:gridCol w="208656">
                  <a:extLst>
                    <a:ext uri="{9D8B030D-6E8A-4147-A177-3AD203B41FA5}">
                      <a16:colId xmlns:a16="http://schemas.microsoft.com/office/drawing/2014/main" xmlns="" val="3002934739"/>
                    </a:ext>
                  </a:extLst>
                </a:gridCol>
                <a:gridCol w="208656">
                  <a:extLst>
                    <a:ext uri="{9D8B030D-6E8A-4147-A177-3AD203B41FA5}">
                      <a16:colId xmlns:a16="http://schemas.microsoft.com/office/drawing/2014/main" xmlns="" val="2404298960"/>
                    </a:ext>
                  </a:extLst>
                </a:gridCol>
                <a:gridCol w="1336838">
                  <a:extLst>
                    <a:ext uri="{9D8B030D-6E8A-4147-A177-3AD203B41FA5}">
                      <a16:colId xmlns:a16="http://schemas.microsoft.com/office/drawing/2014/main" xmlns="" val="3019552082"/>
                    </a:ext>
                  </a:extLst>
                </a:gridCol>
                <a:gridCol w="940384">
                  <a:extLst>
                    <a:ext uri="{9D8B030D-6E8A-4147-A177-3AD203B41FA5}">
                      <a16:colId xmlns:a16="http://schemas.microsoft.com/office/drawing/2014/main" xmlns="" val="4223512616"/>
                    </a:ext>
                  </a:extLst>
                </a:gridCol>
                <a:gridCol w="1004987">
                  <a:extLst>
                    <a:ext uri="{9D8B030D-6E8A-4147-A177-3AD203B41FA5}">
                      <a16:colId xmlns:a16="http://schemas.microsoft.com/office/drawing/2014/main" xmlns="" val="1796254997"/>
                    </a:ext>
                  </a:extLst>
                </a:gridCol>
                <a:gridCol w="1903597">
                  <a:extLst>
                    <a:ext uri="{9D8B030D-6E8A-4147-A177-3AD203B41FA5}">
                      <a16:colId xmlns:a16="http://schemas.microsoft.com/office/drawing/2014/main" xmlns="" val="1558148214"/>
                    </a:ext>
                  </a:extLst>
                </a:gridCol>
                <a:gridCol w="506340">
                  <a:extLst>
                    <a:ext uri="{9D8B030D-6E8A-4147-A177-3AD203B41FA5}">
                      <a16:colId xmlns:a16="http://schemas.microsoft.com/office/drawing/2014/main" xmlns="" val="547710679"/>
                    </a:ext>
                  </a:extLst>
                </a:gridCol>
                <a:gridCol w="2148621">
                  <a:extLst>
                    <a:ext uri="{9D8B030D-6E8A-4147-A177-3AD203B41FA5}">
                      <a16:colId xmlns:a16="http://schemas.microsoft.com/office/drawing/2014/main" xmlns="" val="1321526087"/>
                    </a:ext>
                  </a:extLst>
                </a:gridCol>
              </a:tblGrid>
              <a:tr h="167264"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RÚBRICA :     Presentación final de los cursos del semestre  50%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109171938"/>
                  </a:ext>
                </a:extLst>
              </a:tr>
              <a:tr h="58821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Metas de desempeño: Presenta de manera argumentativa las competencias profesionales adquiridas durante el semestre</a:t>
                      </a:r>
                      <a:r>
                        <a:rPr lang="es-MX" sz="1050" dirty="0">
                          <a:effectLst/>
                        </a:rPr>
                        <a:t>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50">
                          <a:effectLst/>
                        </a:rPr>
                        <a:t>Problema: </a:t>
                      </a:r>
                      <a:r>
                        <a:rPr lang="es-MX" sz="1050">
                          <a:effectLst/>
                        </a:rPr>
                        <a:t>Los estudiantes necesitan articular los conocimientos disciplinarios, didácticos y científico-tecnológicos adquiridos en el transcurso del  semestre. De tal manera que las alumnas desarrollen habilidades en sus prácticas profesionales.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extLst>
                  <a:ext uri="{0D108BD9-81ED-4DB2-BD59-A6C34878D82A}">
                    <a16:rowId xmlns:a16="http://schemas.microsoft.com/office/drawing/2014/main" xmlns="" val="2084606122"/>
                  </a:ext>
                </a:extLst>
              </a:tr>
              <a:tr h="85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Referentes 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Receptivo/Regular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Resolutivo/Suficiente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ES" sz="1100">
                          <a:effectLst/>
                        </a:rPr>
                        <a:t>Resolutivo/Suficiente</a:t>
                      </a:r>
                      <a:endParaRPr lang="es-MX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600">
                          <a:effectLst/>
                        </a:rPr>
                        <a:t>Autónomo/Satisfactorio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ES" sz="1050" dirty="0">
                          <a:effectLst/>
                        </a:rPr>
                        <a:t>Autónomo/Satisfactorio</a:t>
                      </a:r>
                      <a:endParaRPr lang="es-MX" sz="3600" dirty="0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Estratégico/Competente 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Estratégico/Competente </a:t>
                      </a:r>
                      <a:endParaRPr lang="es-MX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extLst>
                  <a:ext uri="{0D108BD9-81ED-4DB2-BD59-A6C34878D82A}">
                    <a16:rowId xmlns:a16="http://schemas.microsoft.com/office/drawing/2014/main" xmlns="" val="2449765551"/>
                  </a:ext>
                </a:extLst>
              </a:tr>
              <a:tr h="2671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50" dirty="0">
                          <a:effectLst/>
                        </a:rPr>
                        <a:t>Evidencia: Escrito argumentativo donde se identifique el desarrollo de las competencias profesionales  adquiridas en el semestre.</a:t>
                      </a:r>
                      <a:endParaRPr lang="es-MX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Criterio: Demuestra la capacidad de integrar un conjunto de acciones concretas, interrelacionadas y coordinadas entre sí, rescatando los conocimientos y saberes de los diferentes  cursos que demuestren el desempeño adquirido de las competencias propuestas durante el semestre.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Reconoce la vinculación de los diferentes cursos para la formación profesional.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Identifica de manera  eficaz la vinculación existente entre los diferentes cursos y la posibilidad de reconocerlos  como parte de su formación profesional.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MX" sz="1050">
                          <a:effectLst/>
                        </a:rPr>
                        <a:t>Identifica de manera  eficaz la vinculación existente entre los diferentes cursos y la posibilidad de reconocerlos  como parte de su formación profesional.</a:t>
                      </a:r>
                      <a:endParaRPr lang="es-MX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500">
                          <a:effectLst/>
                        </a:rPr>
                        <a:t>Integrar y movilizar diferentes tipos de conocimientos para resolver de manera adecuada las demandas y los problemas de la vida profesional</a:t>
                      </a:r>
                      <a:endParaRPr lang="es-MX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Integrar y movilizar diferentes tipos de conocimientos para resolver de manera adecuada las demandas y los problemas de la vida profesional</a:t>
                      </a:r>
                      <a:endParaRPr lang="es-MX" sz="105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3600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500">
                          <a:effectLst/>
                        </a:rPr>
                        <a:t>Enfrenta la resolución del problema a través de la reconstrucción del conocimiento y saberes de los diferentes cursos, promoviendo decisiones y posibles soluciones en la práctica profesional.</a:t>
                      </a:r>
                      <a:endParaRPr lang="es-MX" sz="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Enfrenta la resolución del problema a través de la reconstrucción del conocimiento y saberes de los diferentes cursos, promoviendo decisiones y posibles soluciones en la práctica profesional.</a:t>
                      </a:r>
                      <a:endParaRPr lang="es-MX" sz="105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extLst>
                  <a:ext uri="{0D108BD9-81ED-4DB2-BD59-A6C34878D82A}">
                    <a16:rowId xmlns:a16="http://schemas.microsoft.com/office/drawing/2014/main" xmlns="" val="508413616"/>
                  </a:ext>
                </a:extLst>
              </a:tr>
              <a:tr h="22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Valor: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MX" sz="1100" dirty="0">
                          <a:effectLst/>
                        </a:rPr>
                        <a:t>8</a:t>
                      </a:r>
                      <a:endParaRPr lang="es-MX" dirty="0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9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r>
                        <a:rPr lang="es-MX" sz="600" dirty="0">
                          <a:effectLst/>
                        </a:rPr>
                        <a:t>9</a:t>
                      </a:r>
                      <a:endParaRPr lang="es-MX" dirty="0"/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10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10</a:t>
                      </a: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extLst>
                  <a:ext uri="{0D108BD9-81ED-4DB2-BD59-A6C34878D82A}">
                    <a16:rowId xmlns:a16="http://schemas.microsoft.com/office/drawing/2014/main" xmlns="" val="1980774239"/>
                  </a:ext>
                </a:extLst>
              </a:tr>
              <a:tr h="22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Tipos de Evaluación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011545365"/>
                  </a:ext>
                </a:extLst>
              </a:tr>
              <a:tr h="22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Autoevaluación  5%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022519395"/>
                  </a:ext>
                </a:extLst>
              </a:tr>
              <a:tr h="22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Coevaluación      5%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 dirty="0">
                          <a:effectLst/>
                        </a:rPr>
                        <a:t> </a:t>
                      </a: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891829696"/>
                  </a:ext>
                </a:extLst>
              </a:tr>
              <a:tr h="22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Heteroevaluación     20%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154064201"/>
                  </a:ext>
                </a:extLst>
              </a:tr>
              <a:tr h="22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Argumentación         20%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>
                          <a:effectLst/>
                        </a:rPr>
                        <a:t> </a:t>
                      </a: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7" marR="64137" marT="24051" marB="24051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500" dirty="0">
                          <a:effectLst/>
                        </a:rPr>
                        <a:t> </a:t>
                      </a: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380038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92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DB7D71B6-AAD5-4116-A5FA-071A834F19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45629"/>
              </p:ext>
            </p:extLst>
          </p:nvPr>
        </p:nvGraphicFramePr>
        <p:xfrm>
          <a:off x="457200" y="457201"/>
          <a:ext cx="11430001" cy="6087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5824">
                  <a:extLst>
                    <a:ext uri="{9D8B030D-6E8A-4147-A177-3AD203B41FA5}">
                      <a16:colId xmlns:a16="http://schemas.microsoft.com/office/drawing/2014/main" xmlns="" val="1010491230"/>
                    </a:ext>
                  </a:extLst>
                </a:gridCol>
                <a:gridCol w="1414543">
                  <a:extLst>
                    <a:ext uri="{9D8B030D-6E8A-4147-A177-3AD203B41FA5}">
                      <a16:colId xmlns:a16="http://schemas.microsoft.com/office/drawing/2014/main" xmlns="" val="3004224202"/>
                    </a:ext>
                  </a:extLst>
                </a:gridCol>
                <a:gridCol w="1392273">
                  <a:extLst>
                    <a:ext uri="{9D8B030D-6E8A-4147-A177-3AD203B41FA5}">
                      <a16:colId xmlns:a16="http://schemas.microsoft.com/office/drawing/2014/main" xmlns="" val="2437238274"/>
                    </a:ext>
                  </a:extLst>
                </a:gridCol>
                <a:gridCol w="3397361">
                  <a:extLst>
                    <a:ext uri="{9D8B030D-6E8A-4147-A177-3AD203B41FA5}">
                      <a16:colId xmlns:a16="http://schemas.microsoft.com/office/drawing/2014/main" xmlns="" val="753744265"/>
                    </a:ext>
                  </a:extLst>
                </a:gridCol>
              </a:tblGrid>
              <a:tr h="9288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Aspectos Generales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Si lo hace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No lo hace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8618941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-Uniforme de gala completo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96962203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-Puntualidad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23019062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-Presentación impecable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25558445"/>
                  </a:ext>
                </a:extLst>
              </a:tr>
              <a:tr h="4506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100" dirty="0">
                          <a:effectLst/>
                        </a:rPr>
                        <a:t>Presentación digital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74564827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-Tiempo para ejecutar la presentación 10 a 15 minutos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5976727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-Ejecutiva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39178449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-Ortografía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7727861"/>
                  </a:ext>
                </a:extLst>
              </a:tr>
              <a:tr h="45066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MX" sz="1100">
                          <a:effectLst/>
                        </a:rPr>
                        <a:t>Expresión oral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98989842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-Fluidez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57057074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-Dicción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11162646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-Seguridad al hablar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89920129"/>
                  </a:ext>
                </a:extLst>
              </a:tr>
              <a:tr h="425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-Volumen de voz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42975" algn="l"/>
                        </a:tabLs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56098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815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58</TotalTime>
  <Words>296</Words>
  <Application>Microsoft Office PowerPoint</Application>
  <PresentationFormat>Personalizado</PresentationFormat>
  <Paragraphs>103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NewsPrint</vt:lpstr>
      <vt:lpstr>Escuela normal de educación preescolar. Licenciatura en educación preescolar.  “Evaluación global”  Alumna: Cynthia Verónica González García.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norberto gaytan bernal</dc:creator>
  <cp:lastModifiedBy>Juan Garcia</cp:lastModifiedBy>
  <cp:revision>5</cp:revision>
  <dcterms:created xsi:type="dcterms:W3CDTF">2019-07-03T02:27:27Z</dcterms:created>
  <dcterms:modified xsi:type="dcterms:W3CDTF">2019-07-03T22:52:28Z</dcterms:modified>
</cp:coreProperties>
</file>