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660"/>
  </p:normalViewPr>
  <p:slideViewPr>
    <p:cSldViewPr snapToGrid="0">
      <p:cViewPr>
        <p:scale>
          <a:sx n="60" d="100"/>
          <a:sy n="60" d="100"/>
        </p:scale>
        <p:origin x="-1050" y="-3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036320" y="0"/>
            <a:ext cx="100584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16000" y="3200400"/>
            <a:ext cx="100584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16000" y="4724400"/>
            <a:ext cx="9144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14657-7295-4EB8-BFFE-188A244EC49E}" type="datetimeFigureOut">
              <a:rPr lang="es-MX" smtClean="0"/>
              <a:t>03/07/2019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5B562-64AC-46A0-86F8-3F0D0C9DB801}" type="slidenum">
              <a:rPr lang="es-MX" smtClean="0"/>
              <a:t>‹Nº›</a:t>
            </a:fld>
            <a:endParaRPr lang="es-MX"/>
          </a:p>
        </p:txBody>
      </p:sp>
      <p:sp>
        <p:nvSpPr>
          <p:cNvPr id="7" name="Rectangle 6"/>
          <p:cNvSpPr/>
          <p:nvPr/>
        </p:nvSpPr>
        <p:spPr>
          <a:xfrm>
            <a:off x="1036320" y="6172200"/>
            <a:ext cx="100584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9200" y="685800"/>
            <a:ext cx="9652000" cy="3886200"/>
          </a:xfrm>
        </p:spPr>
        <p:txBody>
          <a:bodyPr vert="eaVert" anchor="t" anchorCtr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14657-7295-4EB8-BFFE-188A244EC49E}" type="datetimeFigureOut">
              <a:rPr lang="es-MX" smtClean="0"/>
              <a:t>03/07/2019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5B562-64AC-46A0-86F8-3F0D0C9DB801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6000" y="685802"/>
            <a:ext cx="2438400" cy="5410199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54400" y="685801"/>
            <a:ext cx="7620000" cy="4876800"/>
          </a:xfrm>
        </p:spPr>
        <p:txBody>
          <a:bodyPr vert="eaVert" anchor="t" anchorCtr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14657-7295-4EB8-BFFE-188A244EC49E}" type="datetimeFigureOut">
              <a:rPr lang="es-MX" smtClean="0"/>
              <a:t>03/07/2019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5B562-64AC-46A0-86F8-3F0D0C9DB801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14657-7295-4EB8-BFFE-188A244EC49E}" type="datetimeFigureOut">
              <a:rPr lang="es-MX" smtClean="0"/>
              <a:t>03/07/2019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5B562-64AC-46A0-86F8-3F0D0C9DB801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36320" y="0"/>
            <a:ext cx="100584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6000" y="3276600"/>
            <a:ext cx="100584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6000" y="4953000"/>
            <a:ext cx="9144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14657-7295-4EB8-BFFE-188A244EC49E}" type="datetimeFigureOut">
              <a:rPr lang="es-MX" smtClean="0"/>
              <a:t>03/07/2019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5B562-64AC-46A0-86F8-3F0D0C9DB801}" type="slidenum">
              <a:rPr lang="es-MX" smtClean="0"/>
              <a:t>‹Nº›</a:t>
            </a:fld>
            <a:endParaRPr lang="es-MX"/>
          </a:p>
        </p:txBody>
      </p:sp>
      <p:sp>
        <p:nvSpPr>
          <p:cNvPr id="8" name="Rectangle 7"/>
          <p:cNvSpPr/>
          <p:nvPr/>
        </p:nvSpPr>
        <p:spPr>
          <a:xfrm>
            <a:off x="1036320" y="6172200"/>
            <a:ext cx="100584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16000" y="609601"/>
            <a:ext cx="48768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609601"/>
            <a:ext cx="48768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14657-7295-4EB8-BFFE-188A244EC49E}" type="datetimeFigureOut">
              <a:rPr lang="es-MX" smtClean="0"/>
              <a:t>03/07/2019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5B562-64AC-46A0-86F8-3F0D0C9DB801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1936" y="609600"/>
            <a:ext cx="48768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11936" y="1329264"/>
            <a:ext cx="48768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536" y="609600"/>
            <a:ext cx="48768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536" y="1329264"/>
            <a:ext cx="48768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14657-7295-4EB8-BFFE-188A244EC49E}" type="datetimeFigureOut">
              <a:rPr lang="es-MX" smtClean="0"/>
              <a:t>03/07/2019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5B562-64AC-46A0-86F8-3F0D0C9DB801}" type="slidenum">
              <a:rPr lang="es-MX" smtClean="0"/>
              <a:t>‹Nº›</a:t>
            </a:fld>
            <a:endParaRPr lang="es-MX"/>
          </a:p>
        </p:txBody>
      </p:sp>
      <p:cxnSp>
        <p:nvCxnSpPr>
          <p:cNvPr id="11" name="Straight Connector 10"/>
          <p:cNvCxnSpPr/>
          <p:nvPr/>
        </p:nvCxnSpPr>
        <p:spPr>
          <a:xfrm>
            <a:off x="1011936" y="1249362"/>
            <a:ext cx="4876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6193536" y="1249362"/>
            <a:ext cx="4876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14657-7295-4EB8-BFFE-188A244EC49E}" type="datetimeFigureOut">
              <a:rPr lang="es-MX" smtClean="0"/>
              <a:t>03/07/2019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5B562-64AC-46A0-86F8-3F0D0C9DB801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14657-7295-4EB8-BFFE-188A244EC49E}" type="datetimeFigureOut">
              <a:rPr lang="es-MX" smtClean="0"/>
              <a:t>03/07/2019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5B562-64AC-46A0-86F8-3F0D0C9DB801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6000" y="4572000"/>
            <a:ext cx="9046464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47821" y="457201"/>
            <a:ext cx="6126579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16002" y="457200"/>
            <a:ext cx="3564876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14657-7295-4EB8-BFFE-188A244EC49E}" type="datetimeFigureOut">
              <a:rPr lang="es-MX" smtClean="0"/>
              <a:t>03/07/2019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5B562-64AC-46A0-86F8-3F0D0C9DB801}" type="slidenum">
              <a:rPr lang="es-MX" smtClean="0"/>
              <a:t>‹Nº›</a:t>
            </a:fld>
            <a:endParaRPr lang="es-MX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2871259" y="2514336"/>
            <a:ext cx="3810000" cy="2117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1936" y="4572000"/>
            <a:ext cx="9046464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36320" y="457200"/>
            <a:ext cx="100584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33856" y="3505200"/>
            <a:ext cx="98552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14657-7295-4EB8-BFFE-188A244EC49E}" type="datetimeFigureOut">
              <a:rPr lang="es-MX" smtClean="0"/>
              <a:t>03/07/2019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5B562-64AC-46A0-86F8-3F0D0C9DB801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16000" y="4572000"/>
            <a:ext cx="90424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6000" y="685800"/>
            <a:ext cx="100584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31200" y="6208777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76F14657-7295-4EB8-BFFE-188A244EC49E}" type="datetimeFigureOut">
              <a:rPr lang="es-MX" smtClean="0"/>
              <a:t>03/07/2019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15999" y="6208777"/>
            <a:ext cx="649849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160000" y="5687569"/>
            <a:ext cx="1016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1585B562-64AC-46A0-86F8-3F0D0C9DB801}" type="slidenum">
              <a:rPr lang="es-MX" smtClean="0"/>
              <a:t>‹Nº›</a:t>
            </a:fld>
            <a:endParaRPr lang="es-MX"/>
          </a:p>
        </p:txBody>
      </p:sp>
      <p:sp>
        <p:nvSpPr>
          <p:cNvPr id="8" name="Rectangle 7"/>
          <p:cNvSpPr/>
          <p:nvPr/>
        </p:nvSpPr>
        <p:spPr>
          <a:xfrm>
            <a:off x="1036320" y="0"/>
            <a:ext cx="100584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036320" y="6172200"/>
            <a:ext cx="100584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drive.google.com/open?id=1At5ukGqXOajkoMPaz4NDJcYzTA4ckcnu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009387" y="5864785"/>
            <a:ext cx="10058400" cy="599090"/>
          </a:xfrm>
        </p:spPr>
        <p:txBody>
          <a:bodyPr/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32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Escuela normal de educación preescolar.</a:t>
            </a:r>
            <a:br>
              <a:rPr lang="es-MX" sz="32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s-MX" sz="32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Licenciatura en educación preescolar.</a:t>
            </a:r>
            <a:br>
              <a:rPr lang="es-MX" sz="32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s-MX" sz="32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es-MX" sz="32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s-MX" sz="32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“Evaluación global</a:t>
            </a:r>
            <a:r>
              <a:rPr lang="es-MX" sz="32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”</a:t>
            </a:r>
            <a:br>
              <a:rPr lang="es-MX" sz="32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s-MX" sz="32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es-MX" sz="32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s-MX" sz="28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Alumna:</a:t>
            </a:r>
            <a:r>
              <a:rPr lang="es-MX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es-MX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s-MX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</a:t>
            </a:r>
            <a:r>
              <a:rPr lang="es-MX" sz="28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ynthia Verónica González García.</a:t>
            </a:r>
            <a:r>
              <a:rPr lang="es-MX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es-MX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s-MX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es-MX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es-MX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860565" y="5242034"/>
            <a:ext cx="9144000" cy="1615966"/>
          </a:xfrm>
        </p:spPr>
        <p:txBody>
          <a:bodyPr>
            <a:noAutofit/>
          </a:bodyPr>
          <a:lstStyle/>
          <a:p>
            <a:pPr algn="r"/>
            <a:endParaRPr lang="es-MX" sz="1800" b="1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/>
            <a:r>
              <a:rPr lang="es-MX" sz="18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#6</a:t>
            </a:r>
          </a:p>
          <a:p>
            <a:pPr algn="r"/>
            <a:r>
              <a:rPr lang="es-MX" sz="18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 </a:t>
            </a:r>
            <a:r>
              <a:rPr lang="es-MX" sz="18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“A”.</a:t>
            </a:r>
            <a:r>
              <a:rPr lang="es-MX" sz="1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es-MX" sz="1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s-MX" sz="1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 de julio del 2019.</a:t>
            </a:r>
            <a:br>
              <a:rPr lang="es-MX" sz="1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s-MX" sz="1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                          Saltillo, Coahuila.</a:t>
            </a:r>
            <a:endParaRPr lang="es-MX" sz="1800" dirty="0"/>
          </a:p>
        </p:txBody>
      </p:sp>
      <p:pic>
        <p:nvPicPr>
          <p:cNvPr id="4" name="Picture 2" descr="Resultado de imagen para ESCUDO DE LA ENE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401" y="284619"/>
            <a:ext cx="1373973" cy="10216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30466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AAE28377-0B70-4CD0-8CFE-6BB3754CD1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1316" y="959352"/>
            <a:ext cx="10515600" cy="84538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MX" sz="4800" dirty="0"/>
              <a:t>LINK:</a:t>
            </a:r>
          </a:p>
        </p:txBody>
      </p:sp>
      <p:sp>
        <p:nvSpPr>
          <p:cNvPr id="2" name="1 Rectángulo"/>
          <p:cNvSpPr/>
          <p:nvPr/>
        </p:nvSpPr>
        <p:spPr>
          <a:xfrm>
            <a:off x="1513490" y="3105835"/>
            <a:ext cx="763051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dirty="0">
                <a:hlinkClick r:id="rId2"/>
              </a:rPr>
              <a:t>https://</a:t>
            </a:r>
            <a:r>
              <a:rPr lang="es-MX" dirty="0" smtClean="0">
                <a:hlinkClick r:id="rId2"/>
              </a:rPr>
              <a:t>drive.google.com/open?id=1At5ukGqXOajkoMPaz4NDJcYzTA4ckcnu</a:t>
            </a:r>
            <a:endParaRPr lang="es-MX" dirty="0" smtClean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7793971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xmlns="" id="{156173C6-32B2-4C42-B6A1-14A3E5B00BF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4060720"/>
              </p:ext>
            </p:extLst>
          </p:nvPr>
        </p:nvGraphicFramePr>
        <p:xfrm>
          <a:off x="481263" y="610116"/>
          <a:ext cx="11381873" cy="56397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57321">
                  <a:extLst>
                    <a:ext uri="{9D8B030D-6E8A-4147-A177-3AD203B41FA5}">
                      <a16:colId xmlns:a16="http://schemas.microsoft.com/office/drawing/2014/main" xmlns="" val="3701419913"/>
                    </a:ext>
                  </a:extLst>
                </a:gridCol>
                <a:gridCol w="57817">
                  <a:extLst>
                    <a:ext uri="{9D8B030D-6E8A-4147-A177-3AD203B41FA5}">
                      <a16:colId xmlns:a16="http://schemas.microsoft.com/office/drawing/2014/main" xmlns="" val="2650358926"/>
                    </a:ext>
                  </a:extLst>
                </a:gridCol>
                <a:gridCol w="208656">
                  <a:extLst>
                    <a:ext uri="{9D8B030D-6E8A-4147-A177-3AD203B41FA5}">
                      <a16:colId xmlns:a16="http://schemas.microsoft.com/office/drawing/2014/main" xmlns="" val="2890872133"/>
                    </a:ext>
                  </a:extLst>
                </a:gridCol>
                <a:gridCol w="208656">
                  <a:extLst>
                    <a:ext uri="{9D8B030D-6E8A-4147-A177-3AD203B41FA5}">
                      <a16:colId xmlns:a16="http://schemas.microsoft.com/office/drawing/2014/main" xmlns="" val="3002934739"/>
                    </a:ext>
                  </a:extLst>
                </a:gridCol>
                <a:gridCol w="208656">
                  <a:extLst>
                    <a:ext uri="{9D8B030D-6E8A-4147-A177-3AD203B41FA5}">
                      <a16:colId xmlns:a16="http://schemas.microsoft.com/office/drawing/2014/main" xmlns="" val="2404298960"/>
                    </a:ext>
                  </a:extLst>
                </a:gridCol>
                <a:gridCol w="1336838">
                  <a:extLst>
                    <a:ext uri="{9D8B030D-6E8A-4147-A177-3AD203B41FA5}">
                      <a16:colId xmlns:a16="http://schemas.microsoft.com/office/drawing/2014/main" xmlns="" val="3019552082"/>
                    </a:ext>
                  </a:extLst>
                </a:gridCol>
                <a:gridCol w="940384">
                  <a:extLst>
                    <a:ext uri="{9D8B030D-6E8A-4147-A177-3AD203B41FA5}">
                      <a16:colId xmlns:a16="http://schemas.microsoft.com/office/drawing/2014/main" xmlns="" val="4223512616"/>
                    </a:ext>
                  </a:extLst>
                </a:gridCol>
                <a:gridCol w="1004987">
                  <a:extLst>
                    <a:ext uri="{9D8B030D-6E8A-4147-A177-3AD203B41FA5}">
                      <a16:colId xmlns:a16="http://schemas.microsoft.com/office/drawing/2014/main" xmlns="" val="1796254997"/>
                    </a:ext>
                  </a:extLst>
                </a:gridCol>
                <a:gridCol w="1903597">
                  <a:extLst>
                    <a:ext uri="{9D8B030D-6E8A-4147-A177-3AD203B41FA5}">
                      <a16:colId xmlns:a16="http://schemas.microsoft.com/office/drawing/2014/main" xmlns="" val="1558148214"/>
                    </a:ext>
                  </a:extLst>
                </a:gridCol>
                <a:gridCol w="506340">
                  <a:extLst>
                    <a:ext uri="{9D8B030D-6E8A-4147-A177-3AD203B41FA5}">
                      <a16:colId xmlns:a16="http://schemas.microsoft.com/office/drawing/2014/main" xmlns="" val="547710679"/>
                    </a:ext>
                  </a:extLst>
                </a:gridCol>
                <a:gridCol w="2148621">
                  <a:extLst>
                    <a:ext uri="{9D8B030D-6E8A-4147-A177-3AD203B41FA5}">
                      <a16:colId xmlns:a16="http://schemas.microsoft.com/office/drawing/2014/main" xmlns="" val="1321526087"/>
                    </a:ext>
                  </a:extLst>
                </a:gridCol>
              </a:tblGrid>
              <a:tr h="167264">
                <a:tc gridSpan="1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</a:rPr>
                        <a:t>RÚBRICA :     Presentación final de los cursos del semestre  50%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4109171938"/>
                  </a:ext>
                </a:extLst>
              </a:tr>
              <a:tr h="588213">
                <a:tc gridSpan="4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050" dirty="0">
                          <a:effectLst/>
                        </a:rPr>
                        <a:t>Metas de desempeño: Presenta de manera argumentativa las competencias profesionales adquiridas durante el semestre</a:t>
                      </a:r>
                      <a:r>
                        <a:rPr lang="es-MX" sz="1050" dirty="0">
                          <a:effectLst/>
                        </a:rPr>
                        <a:t>.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050">
                          <a:effectLst/>
                        </a:rPr>
                        <a:t>Problema: </a:t>
                      </a:r>
                      <a:r>
                        <a:rPr lang="es-MX" sz="1050">
                          <a:effectLst/>
                        </a:rPr>
                        <a:t>Los estudiantes necesitan articular los conocimientos disciplinarios, didácticos y científico-tecnológicos adquiridos en el transcurso del  semestre. De tal manera que las alumnas desarrollen habilidades en sus prácticas profesionales.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37" marR="64137" marT="24051" marB="24051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37" marR="64137" marT="24051" marB="24051"/>
                </a:tc>
                <a:extLst>
                  <a:ext uri="{0D108BD9-81ED-4DB2-BD59-A6C34878D82A}">
                    <a16:rowId xmlns:a16="http://schemas.microsoft.com/office/drawing/2014/main" xmlns="" val="2084606122"/>
                  </a:ext>
                </a:extLst>
              </a:tr>
              <a:tr h="85023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</a:rPr>
                        <a:t>Referentes  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37" marR="64137" marT="24051" marB="24051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</a:rPr>
                        <a:t>Receptivo/Regular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37" marR="64137" marT="24051" marB="24051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</a:rPr>
                        <a:t>Resolutivo/Suficiente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37" marR="64137" marT="24051" marB="24051"/>
                </a:tc>
                <a:tc gridSpan="2">
                  <a:txBody>
                    <a:bodyPr/>
                    <a:lstStyle/>
                    <a:p>
                      <a:r>
                        <a:rPr lang="es-ES" sz="1100">
                          <a:effectLst/>
                        </a:rPr>
                        <a:t>Resolutivo/Suficiente</a:t>
                      </a:r>
                      <a:endParaRPr lang="es-MX"/>
                    </a:p>
                  </a:txBody>
                  <a:tcPr marL="64137" marR="64137" marT="24051" marB="24051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600">
                          <a:effectLst/>
                        </a:rPr>
                        <a:t>Autónomo/Satisfactorio</a:t>
                      </a:r>
                      <a:endParaRPr lang="es-MX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37" marR="64137" marT="24051" marB="24051"/>
                </a:tc>
                <a:tc gridSpan="2">
                  <a:txBody>
                    <a:bodyPr/>
                    <a:lstStyle/>
                    <a:p>
                      <a:r>
                        <a:rPr lang="es-ES" sz="1050" dirty="0">
                          <a:effectLst/>
                        </a:rPr>
                        <a:t>Autónomo/Satisfactorio</a:t>
                      </a:r>
                      <a:endParaRPr lang="es-MX" sz="3600" dirty="0"/>
                    </a:p>
                  </a:txBody>
                  <a:tcPr marL="64137" marR="64137" marT="24051" marB="24051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600">
                          <a:effectLst/>
                        </a:rPr>
                        <a:t>Estratégico/Competente </a:t>
                      </a:r>
                      <a:endParaRPr lang="es-MX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37" marR="64137" marT="24051" marB="24051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50">
                          <a:effectLst/>
                        </a:rPr>
                        <a:t>Estratégico/Competente </a:t>
                      </a:r>
                      <a:endParaRPr lang="es-MX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37" marR="64137" marT="24051" marB="24051"/>
                </a:tc>
                <a:extLst>
                  <a:ext uri="{0D108BD9-81ED-4DB2-BD59-A6C34878D82A}">
                    <a16:rowId xmlns:a16="http://schemas.microsoft.com/office/drawing/2014/main" xmlns="" val="2449765551"/>
                  </a:ext>
                </a:extLst>
              </a:tr>
              <a:tr h="267149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050" dirty="0">
                          <a:effectLst/>
                        </a:rPr>
                        <a:t>Evidencia: Escrito argumentativo donde se identifique el desarrollo de las competencias profesionales  adquiridas en el semestre.</a:t>
                      </a:r>
                      <a:endParaRPr lang="es-MX" sz="11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050" dirty="0">
                          <a:effectLst/>
                        </a:rPr>
                        <a:t>Criterio: Demuestra la capacidad de integrar un conjunto de acciones concretas, interrelacionadas y coordinadas entre sí, rescatando los conocimientos y saberes de los diferentes  cursos que demuestren el desempeño adquirido de las competencias propuestas durante el semestre.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37" marR="64137" marT="24051" marB="24051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05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050" dirty="0">
                          <a:effectLst/>
                        </a:rPr>
                        <a:t>Reconoce la vinculación de los diferentes cursos para la formación profesional. 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37" marR="64137" marT="24051" marB="24051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050" dirty="0">
                          <a:effectLst/>
                        </a:rPr>
                        <a:t>Identifica de manera  eficaz la vinculación existente entre los diferentes cursos y la posibilidad de reconocerlos  como parte de su formación profesional.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37" marR="64137" marT="24051" marB="24051"/>
                </a:tc>
                <a:tc gridSpan="2">
                  <a:txBody>
                    <a:bodyPr/>
                    <a:lstStyle/>
                    <a:p>
                      <a:r>
                        <a:rPr lang="es-MX" sz="1050">
                          <a:effectLst/>
                        </a:rPr>
                        <a:t>Identifica de manera  eficaz la vinculación existente entre los diferentes cursos y la posibilidad de reconocerlos  como parte de su formación profesional.</a:t>
                      </a:r>
                      <a:endParaRPr lang="es-MX"/>
                    </a:p>
                  </a:txBody>
                  <a:tcPr marL="64137" marR="64137" marT="24051" marB="24051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500">
                          <a:effectLst/>
                        </a:rPr>
                        <a:t>Integrar y movilizar diferentes tipos de conocimientos para resolver de manera adecuada las demandas y los problemas de la vida profesional</a:t>
                      </a:r>
                      <a:endParaRPr lang="es-MX" sz="6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500">
                          <a:effectLst/>
                        </a:rPr>
                        <a:t> </a:t>
                      </a:r>
                      <a:endParaRPr lang="es-MX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37" marR="64137" marT="24051" marB="24051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000">
                          <a:effectLst/>
                        </a:rPr>
                        <a:t>Integrar y movilizar diferentes tipos de conocimientos para resolver de manera adecuada las demandas y los problemas de la vida profesional</a:t>
                      </a:r>
                      <a:endParaRPr lang="es-MX" sz="105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000">
                          <a:effectLst/>
                        </a:rPr>
                        <a:t> </a:t>
                      </a:r>
                      <a:endParaRPr lang="es-MX" sz="3600"/>
                    </a:p>
                  </a:txBody>
                  <a:tcPr marL="64137" marR="64137" marT="24051" marB="24051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500">
                          <a:effectLst/>
                        </a:rPr>
                        <a:t>Enfrenta la resolución del problema a través de la reconstrucción del conocimiento y saberes de los diferentes cursos, promoviendo decisiones y posibles soluciones en la práctica profesional.</a:t>
                      </a:r>
                      <a:endParaRPr lang="es-MX" sz="6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500">
                          <a:effectLst/>
                        </a:rPr>
                        <a:t> </a:t>
                      </a:r>
                      <a:endParaRPr lang="es-MX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37" marR="64137" marT="24051" marB="24051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000" dirty="0">
                          <a:effectLst/>
                        </a:rPr>
                        <a:t>Enfrenta la resolución del problema a través de la reconstrucción del conocimiento y saberes de los diferentes cursos, promoviendo decisiones y posibles soluciones en la práctica profesional.</a:t>
                      </a:r>
                      <a:endParaRPr lang="es-MX" sz="105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000" dirty="0">
                          <a:effectLst/>
                        </a:rPr>
                        <a:t> </a:t>
                      </a:r>
                      <a:endParaRPr lang="es-MX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37" marR="64137" marT="24051" marB="24051"/>
                </a:tc>
                <a:extLst>
                  <a:ext uri="{0D108BD9-81ED-4DB2-BD59-A6C34878D82A}">
                    <a16:rowId xmlns:a16="http://schemas.microsoft.com/office/drawing/2014/main" xmlns="" val="508413616"/>
                  </a:ext>
                </a:extLst>
              </a:tr>
              <a:tr h="22606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</a:rPr>
                        <a:t>Valor: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37" marR="64137" marT="24051" marB="2405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6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37" marR="64137" marT="24051" marB="24051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8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37" marR="64137" marT="24051" marB="24051"/>
                </a:tc>
                <a:tc gridSpan="2">
                  <a:txBody>
                    <a:bodyPr/>
                    <a:lstStyle/>
                    <a:p>
                      <a:r>
                        <a:rPr lang="es-MX" sz="1100" dirty="0">
                          <a:effectLst/>
                        </a:rPr>
                        <a:t>8</a:t>
                      </a:r>
                      <a:endParaRPr lang="es-MX" dirty="0"/>
                    </a:p>
                  </a:txBody>
                  <a:tcPr marL="64137" marR="64137" marT="24051" marB="24051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600">
                          <a:effectLst/>
                        </a:rPr>
                        <a:t>9</a:t>
                      </a:r>
                      <a:endParaRPr lang="es-MX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37" marR="64137" marT="24051" marB="24051"/>
                </a:tc>
                <a:tc gridSpan="2">
                  <a:txBody>
                    <a:bodyPr/>
                    <a:lstStyle/>
                    <a:p>
                      <a:r>
                        <a:rPr lang="es-MX" sz="600" dirty="0">
                          <a:effectLst/>
                        </a:rPr>
                        <a:t>9</a:t>
                      </a:r>
                      <a:endParaRPr lang="es-MX" dirty="0"/>
                    </a:p>
                  </a:txBody>
                  <a:tcPr marL="64137" marR="64137" marT="24051" marB="24051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600">
                          <a:effectLst/>
                        </a:rPr>
                        <a:t>10</a:t>
                      </a:r>
                      <a:endParaRPr lang="es-MX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37" marR="64137" marT="24051" marB="2405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600" dirty="0">
                          <a:effectLst/>
                        </a:rPr>
                        <a:t>10</a:t>
                      </a:r>
                      <a:endParaRPr lang="es-MX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37" marR="64137" marT="24051" marB="24051"/>
                </a:tc>
                <a:extLst>
                  <a:ext uri="{0D108BD9-81ED-4DB2-BD59-A6C34878D82A}">
                    <a16:rowId xmlns:a16="http://schemas.microsoft.com/office/drawing/2014/main" xmlns="" val="1980774239"/>
                  </a:ext>
                </a:extLst>
              </a:tr>
              <a:tr h="22606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Tipos de Evaluación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37" marR="64137" marT="24051" marB="24051"/>
                </a:tc>
                <a:tc gridSpan="10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2011545365"/>
                  </a:ext>
                </a:extLst>
              </a:tr>
              <a:tr h="22606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Autoevaluación  5%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37" marR="64137" marT="24051" marB="24051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37" marR="64137" marT="24051" marB="24051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37" marR="64137" marT="24051" marB="24051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37" marR="64137" marT="24051" marB="24051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37" marR="64137" marT="24051" marB="24051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37" marR="64137" marT="24051" marB="24051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500">
                          <a:effectLst/>
                        </a:rPr>
                        <a:t> </a:t>
                      </a:r>
                      <a:endParaRPr lang="es-MX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3022519395"/>
                  </a:ext>
                </a:extLst>
              </a:tr>
              <a:tr h="22606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Coevaluación      5%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37" marR="64137" marT="24051" marB="24051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37" marR="64137" marT="24051" marB="24051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50" dirty="0">
                          <a:effectLst/>
                        </a:rPr>
                        <a:t> 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37" marR="64137" marT="24051" marB="24051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37" marR="64137" marT="24051" marB="24051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500" dirty="0">
                          <a:effectLst/>
                        </a:rPr>
                        <a:t> </a:t>
                      </a:r>
                      <a:endParaRPr lang="es-MX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37" marR="64137" marT="24051" marB="24051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37" marR="64137" marT="24051" marB="24051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500">
                          <a:effectLst/>
                        </a:rPr>
                        <a:t> </a:t>
                      </a:r>
                      <a:endParaRPr lang="es-MX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891829696"/>
                  </a:ext>
                </a:extLst>
              </a:tr>
              <a:tr h="22606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Heteroevaluación     20%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37" marR="64137" marT="24051" marB="24051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37" marR="64137" marT="24051" marB="24051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37" marR="64137" marT="24051" marB="24051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37" marR="64137" marT="24051" marB="24051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6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37" marR="64137" marT="24051" marB="24051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37" marR="64137" marT="24051" marB="24051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500">
                          <a:effectLst/>
                        </a:rPr>
                        <a:t> </a:t>
                      </a:r>
                      <a:endParaRPr lang="es-MX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3154064201"/>
                  </a:ext>
                </a:extLst>
              </a:tr>
              <a:tr h="22606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Argumentación         20%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37" marR="64137" marT="24051" marB="24051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37" marR="64137" marT="24051" marB="24051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50" dirty="0">
                          <a:effectLst/>
                        </a:rPr>
                        <a:t> 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37" marR="64137" marT="24051" marB="24051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37" marR="64137" marT="24051" marB="24051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500">
                          <a:effectLst/>
                        </a:rPr>
                        <a:t> </a:t>
                      </a:r>
                      <a:endParaRPr lang="es-MX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37" marR="64137" marT="24051" marB="24051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137" marR="64137" marT="24051" marB="24051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500" dirty="0">
                          <a:effectLst/>
                        </a:rPr>
                        <a:t> </a:t>
                      </a:r>
                      <a:endParaRPr lang="es-MX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33800384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99238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xmlns="" id="{DB7D71B6-AAD5-4116-A5FA-071A834F19B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4445629"/>
              </p:ext>
            </p:extLst>
          </p:nvPr>
        </p:nvGraphicFramePr>
        <p:xfrm>
          <a:off x="457200" y="457201"/>
          <a:ext cx="11430001" cy="608797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225824">
                  <a:extLst>
                    <a:ext uri="{9D8B030D-6E8A-4147-A177-3AD203B41FA5}">
                      <a16:colId xmlns:a16="http://schemas.microsoft.com/office/drawing/2014/main" xmlns="" val="1010491230"/>
                    </a:ext>
                  </a:extLst>
                </a:gridCol>
                <a:gridCol w="1414543">
                  <a:extLst>
                    <a:ext uri="{9D8B030D-6E8A-4147-A177-3AD203B41FA5}">
                      <a16:colId xmlns:a16="http://schemas.microsoft.com/office/drawing/2014/main" xmlns="" val="3004224202"/>
                    </a:ext>
                  </a:extLst>
                </a:gridCol>
                <a:gridCol w="1392273">
                  <a:extLst>
                    <a:ext uri="{9D8B030D-6E8A-4147-A177-3AD203B41FA5}">
                      <a16:colId xmlns:a16="http://schemas.microsoft.com/office/drawing/2014/main" xmlns="" val="2437238274"/>
                    </a:ext>
                  </a:extLst>
                </a:gridCol>
                <a:gridCol w="3397361">
                  <a:extLst>
                    <a:ext uri="{9D8B030D-6E8A-4147-A177-3AD203B41FA5}">
                      <a16:colId xmlns:a16="http://schemas.microsoft.com/office/drawing/2014/main" xmlns="" val="753744265"/>
                    </a:ext>
                  </a:extLst>
                </a:gridCol>
              </a:tblGrid>
              <a:tr h="928893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"/>
                        <a:tabLst>
                          <a:tab pos="942975" algn="l"/>
                        </a:tabLst>
                      </a:pPr>
                      <a:r>
                        <a:rPr lang="es-MX" sz="1100" dirty="0">
                          <a:effectLst/>
                        </a:rPr>
                        <a:t>Aspectos Generales </a:t>
                      </a: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42975" algn="l"/>
                        </a:tabLst>
                      </a:pPr>
                      <a:r>
                        <a:rPr lang="es-MX" sz="1100" dirty="0">
                          <a:effectLst/>
                        </a:rPr>
                        <a:t> 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42975" algn="l"/>
                        </a:tabLst>
                      </a:pPr>
                      <a:r>
                        <a:rPr lang="es-MX" sz="1100">
                          <a:effectLst/>
                        </a:rPr>
                        <a:t>Si lo hace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42975" algn="l"/>
                        </a:tabLst>
                      </a:pPr>
                      <a:r>
                        <a:rPr lang="es-MX" sz="1100" dirty="0">
                          <a:effectLst/>
                        </a:rPr>
                        <a:t>No lo hace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42975" algn="l"/>
                        </a:tabLst>
                      </a:pPr>
                      <a:r>
                        <a:rPr lang="es-MX" sz="1100">
                          <a:effectLst/>
                        </a:rPr>
                        <a:t>Observaciones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438618941"/>
                  </a:ext>
                </a:extLst>
              </a:tr>
              <a:tr h="42577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>
                          <a:effectLst/>
                        </a:rPr>
                        <a:t>-Uniforme de gala completo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42975" algn="l"/>
                        </a:tabLs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42975" algn="l"/>
                        </a:tabLs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42975" algn="l"/>
                        </a:tabLs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896962203"/>
                  </a:ext>
                </a:extLst>
              </a:tr>
              <a:tr h="42577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-Puntualidad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42975" algn="l"/>
                        </a:tabLs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42975" algn="l"/>
                        </a:tabLs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42975" algn="l"/>
                        </a:tabLs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323019062"/>
                  </a:ext>
                </a:extLst>
              </a:tr>
              <a:tr h="42577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>
                          <a:effectLst/>
                        </a:rPr>
                        <a:t>-Presentación impecable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42975" algn="l"/>
                        </a:tabLs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42975" algn="l"/>
                        </a:tabLs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42975" algn="l"/>
                        </a:tabLs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225558445"/>
                  </a:ext>
                </a:extLst>
              </a:tr>
              <a:tr h="450663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"/>
                      </a:pPr>
                      <a:r>
                        <a:rPr lang="es-MX" sz="1100" dirty="0">
                          <a:effectLst/>
                        </a:rPr>
                        <a:t>Presentación digital 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42975" algn="l"/>
                        </a:tabLs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42975" algn="l"/>
                        </a:tabLs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42975" algn="l"/>
                        </a:tabLs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674564827"/>
                  </a:ext>
                </a:extLst>
              </a:tr>
              <a:tr h="42577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-Tiempo para ejecutar la presentación 10 a 15 minutos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42975" algn="l"/>
                        </a:tabLs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42975" algn="l"/>
                        </a:tabLs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42975" algn="l"/>
                        </a:tabLs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65976727"/>
                  </a:ext>
                </a:extLst>
              </a:tr>
              <a:tr h="42577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>
                          <a:effectLst/>
                        </a:rPr>
                        <a:t>-Ejecutiva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42975" algn="l"/>
                        </a:tabLs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42975" algn="l"/>
                        </a:tabLs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42975" algn="l"/>
                        </a:tabLs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939178449"/>
                  </a:ext>
                </a:extLst>
              </a:tr>
              <a:tr h="42577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-Ortografía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42975" algn="l"/>
                        </a:tabLs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42975" algn="l"/>
                        </a:tabLs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42975" algn="l"/>
                        </a:tabLs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467727861"/>
                  </a:ext>
                </a:extLst>
              </a:tr>
              <a:tr h="450663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Wingdings" panose="05000000000000000000" pitchFamily="2" charset="2"/>
                        <a:buChar char=""/>
                      </a:pPr>
                      <a:r>
                        <a:rPr lang="es-MX" sz="1100">
                          <a:effectLst/>
                        </a:rPr>
                        <a:t>Expresión oral 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42975" algn="l"/>
                        </a:tabLst>
                      </a:pPr>
                      <a:r>
                        <a:rPr lang="es-MX" sz="1100" dirty="0">
                          <a:effectLst/>
                        </a:rPr>
                        <a:t> 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42975" algn="l"/>
                        </a:tabLs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42975" algn="l"/>
                        </a:tabLs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698989842"/>
                  </a:ext>
                </a:extLst>
              </a:tr>
              <a:tr h="42577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-Fluidez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42975" algn="l"/>
                        </a:tabLst>
                      </a:pPr>
                      <a:r>
                        <a:rPr lang="es-MX" sz="1100" dirty="0">
                          <a:effectLst/>
                        </a:rPr>
                        <a:t> 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42975" algn="l"/>
                        </a:tabLst>
                      </a:pPr>
                      <a:r>
                        <a:rPr lang="es-MX" sz="1100" dirty="0">
                          <a:effectLst/>
                        </a:rPr>
                        <a:t> 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42975" algn="l"/>
                        </a:tabLst>
                      </a:pPr>
                      <a:r>
                        <a:rPr lang="es-MX" sz="1100" dirty="0">
                          <a:effectLst/>
                        </a:rPr>
                        <a:t> 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4157057074"/>
                  </a:ext>
                </a:extLst>
              </a:tr>
              <a:tr h="42577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-Dicción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42975" algn="l"/>
                        </a:tabLs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42975" algn="l"/>
                        </a:tabLs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42975" algn="l"/>
                        </a:tabLst>
                      </a:pPr>
                      <a:r>
                        <a:rPr lang="es-MX" sz="1100" dirty="0">
                          <a:effectLst/>
                        </a:rPr>
                        <a:t> 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4011162646"/>
                  </a:ext>
                </a:extLst>
              </a:tr>
              <a:tr h="42577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-Seguridad al hablar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42975" algn="l"/>
                        </a:tabLs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42975" algn="l"/>
                        </a:tabLs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42975" algn="l"/>
                        </a:tabLst>
                      </a:pPr>
                      <a:r>
                        <a:rPr lang="es-MX" sz="1100" dirty="0">
                          <a:effectLst/>
                        </a:rPr>
                        <a:t> 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589920129"/>
                  </a:ext>
                </a:extLst>
              </a:tr>
              <a:tr h="42577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-Volumen de voz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42975" algn="l"/>
                        </a:tabLs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42975" algn="l"/>
                        </a:tabLs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942975" algn="l"/>
                        </a:tabLst>
                      </a:pPr>
                      <a:r>
                        <a:rPr lang="es-MX" sz="1100" dirty="0">
                          <a:effectLst/>
                        </a:rPr>
                        <a:t> 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7560981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8081577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58</TotalTime>
  <Words>296</Words>
  <Application>Microsoft Office PowerPoint</Application>
  <PresentationFormat>Personalizado</PresentationFormat>
  <Paragraphs>103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NewsPrint</vt:lpstr>
      <vt:lpstr>Escuela normal de educación preescolar. Licenciatura en educación preescolar.  “Evaluación global”  Alumna: Cynthia Verónica González García.  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norberto gaytan bernal</dc:creator>
  <cp:lastModifiedBy>Juan Garcia</cp:lastModifiedBy>
  <cp:revision>5</cp:revision>
  <dcterms:created xsi:type="dcterms:W3CDTF">2019-07-03T02:27:27Z</dcterms:created>
  <dcterms:modified xsi:type="dcterms:W3CDTF">2019-07-03T22:52:28Z</dcterms:modified>
</cp:coreProperties>
</file>