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92" r:id="rId5"/>
    <p:sldId id="295" r:id="rId6"/>
    <p:sldId id="296" r:id="rId7"/>
    <p:sldId id="298" r:id="rId8"/>
    <p:sldId id="299" r:id="rId9"/>
    <p:sldId id="297" r:id="rId10"/>
  </p:sldIdLst>
  <p:sldSz cx="9144000" cy="6858000" type="screen4x3"/>
  <p:notesSz cx="7053263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827" autoAdjust="0"/>
  </p:normalViewPr>
  <p:slideViewPr>
    <p:cSldViewPr>
      <p:cViewPr varScale="1">
        <p:scale>
          <a:sx n="118" d="100"/>
          <a:sy n="118" d="100"/>
        </p:scale>
        <p:origin x="55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18/06/2018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70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18/06/2018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49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18/06/2018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5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18/06/2018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4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18/06/2018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5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18/06/2018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6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18/06/2018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5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18/06/2018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9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18/06/2018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2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18/06/2018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6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18/06/2018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92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4652-59A1-403F-9DEC-24079D8F3826}" type="datetimeFigureOut">
              <a:rPr lang="es-MX" smtClean="0"/>
              <a:pPr/>
              <a:t>18/06/2018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3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444208" y="616530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MX" sz="2400" b="1" smtClean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51520" y="3277684"/>
            <a:ext cx="8892480" cy="1303444"/>
            <a:chOff x="-828600" y="3277684"/>
            <a:chExt cx="11169624" cy="1303444"/>
          </a:xfrm>
        </p:grpSpPr>
        <p:sp>
          <p:nvSpPr>
            <p:cNvPr id="7" name="6 Rectángulo"/>
            <p:cNvSpPr/>
            <p:nvPr/>
          </p:nvSpPr>
          <p:spPr>
            <a:xfrm>
              <a:off x="-676200" y="3933056"/>
              <a:ext cx="11017224" cy="6480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4 Rectángulo"/>
            <p:cNvSpPr/>
            <p:nvPr/>
          </p:nvSpPr>
          <p:spPr>
            <a:xfrm rot="21436100">
              <a:off x="-828600" y="3277684"/>
              <a:ext cx="11017224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800" dirty="0" smtClean="0"/>
                <a:t>Los Mexicanos y </a:t>
              </a:r>
              <a:r>
                <a:rPr lang="es-MX" sz="4800" dirty="0" smtClean="0"/>
                <a:t>Perfil </a:t>
              </a:r>
              <a:r>
                <a:rPr lang="es-MX" sz="4800" dirty="0" smtClean="0"/>
                <a:t>de </a:t>
              </a:r>
              <a:r>
                <a:rPr lang="es-MX" sz="4800" dirty="0" smtClean="0"/>
                <a:t>Egreso</a:t>
              </a:r>
              <a:endParaRPr lang="es-MX" sz="4800" dirty="0" smtClean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430982" y="1700808"/>
            <a:ext cx="1997002" cy="909701"/>
            <a:chOff x="2791022" y="1700808"/>
            <a:chExt cx="1997002" cy="909701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022" y="1700808"/>
              <a:ext cx="1861952" cy="909701"/>
            </a:xfrm>
            <a:prstGeom prst="rect">
              <a:avLst/>
            </a:prstGeom>
          </p:spPr>
        </p:pic>
        <p:cxnSp>
          <p:nvCxnSpPr>
            <p:cNvPr id="13" name="12 Conector recto"/>
            <p:cNvCxnSpPr/>
            <p:nvPr/>
          </p:nvCxnSpPr>
          <p:spPr>
            <a:xfrm>
              <a:off x="4788024" y="1700808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ángulo 1"/>
          <p:cNvSpPr/>
          <p:nvPr/>
        </p:nvSpPr>
        <p:spPr>
          <a:xfrm>
            <a:off x="4166984" y="4139788"/>
            <a:ext cx="2349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RJRS 2018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35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40466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s-MX" sz="2000" dirty="0"/>
              <a:t>Sociedad y gobierno enfrentamos la necesidad de construir un país más </a:t>
            </a:r>
            <a:r>
              <a:rPr lang="es-MX" sz="2000" dirty="0" smtClean="0"/>
              <a:t>libre, justo </a:t>
            </a:r>
            <a:r>
              <a:rPr lang="es-MX" sz="2000" dirty="0"/>
              <a:t>y próspero, que forme parte de un mundo cada vez más </a:t>
            </a:r>
            <a:r>
              <a:rPr lang="es-MX" sz="2000" dirty="0" smtClean="0"/>
              <a:t>interconectado, complejo </a:t>
            </a:r>
            <a:r>
              <a:rPr lang="es-MX" sz="2000" dirty="0"/>
              <a:t>y </a:t>
            </a:r>
            <a:r>
              <a:rPr lang="es-MX" sz="2000" dirty="0" smtClean="0"/>
              <a:t>desafiante</a:t>
            </a:r>
            <a:r>
              <a:rPr lang="es-MX" sz="2000" dirty="0" smtClean="0"/>
              <a:t>. </a:t>
            </a:r>
          </a:p>
          <a:p>
            <a:pPr algn="just"/>
            <a:r>
              <a:rPr lang="es-MX" sz="2000" dirty="0" smtClean="0"/>
              <a:t>En </a:t>
            </a:r>
            <a:r>
              <a:rPr lang="es-MX" sz="2000" dirty="0"/>
              <a:t>ese contexto, la Reforma Educativa nos ofrece </a:t>
            </a:r>
            <a:r>
              <a:rPr lang="es-MX" sz="2000" dirty="0" smtClean="0"/>
              <a:t>la oportunidad </a:t>
            </a:r>
            <a:r>
              <a:rPr lang="es-MX" sz="2000" dirty="0"/>
              <a:t>de sentar las bases para que cada mexicana y mexicano, y, </a:t>
            </a:r>
            <a:r>
              <a:rPr lang="es-MX" sz="2000" dirty="0" smtClean="0"/>
              <a:t>por ende</a:t>
            </a:r>
            <a:r>
              <a:rPr lang="es-MX" sz="2000" dirty="0"/>
              <a:t>, nuestra nación, alcancen su máximo potencial.</a:t>
            </a:r>
          </a:p>
          <a:p>
            <a:pPr algn="just"/>
            <a:r>
              <a:rPr lang="es-MX" sz="2000" dirty="0"/>
              <a:t>El </a:t>
            </a:r>
            <a:r>
              <a:rPr lang="es-MX" sz="2000" dirty="0" smtClean="0"/>
              <a:t> </a:t>
            </a:r>
            <a:r>
              <a:rPr lang="es-MX" sz="2000" dirty="0"/>
              <a:t>objetivo de la Reforma </a:t>
            </a:r>
            <a:r>
              <a:rPr lang="es-MX" sz="2000" dirty="0" smtClean="0"/>
              <a:t> </a:t>
            </a:r>
            <a:r>
              <a:rPr lang="es-MX" sz="2000" dirty="0"/>
              <a:t>es que la </a:t>
            </a:r>
            <a:r>
              <a:rPr lang="es-MX" sz="2000" dirty="0" smtClean="0"/>
              <a:t>educación pública, básica </a:t>
            </a:r>
            <a:r>
              <a:rPr lang="es-MX" sz="2000" dirty="0"/>
              <a:t>y media superior, además de ser laica y gratuita, sea de calidad, </a:t>
            </a:r>
            <a:r>
              <a:rPr lang="es-MX" sz="2000" dirty="0" smtClean="0"/>
              <a:t>con equidad </a:t>
            </a:r>
            <a:r>
              <a:rPr lang="es-MX" sz="2000" dirty="0"/>
              <a:t>e incluyente. Esto </a:t>
            </a:r>
            <a:r>
              <a:rPr lang="es-MX" sz="2000" dirty="0" smtClean="0"/>
              <a:t>significa </a:t>
            </a:r>
            <a:r>
              <a:rPr lang="es-MX" sz="2000" dirty="0"/>
              <a:t>que el Estado ha de garantizar el </a:t>
            </a:r>
            <a:r>
              <a:rPr lang="es-MX" sz="2000" dirty="0" smtClean="0"/>
              <a:t>acceso a </a:t>
            </a:r>
            <a:r>
              <a:rPr lang="es-MX" sz="2000" dirty="0"/>
              <a:t>la escuela a todos los niños y jóvenes, y asegurar que la educación que </a:t>
            </a:r>
            <a:r>
              <a:rPr lang="es-MX" sz="2000" dirty="0" smtClean="0"/>
              <a:t>reciban les </a:t>
            </a:r>
            <a:r>
              <a:rPr lang="es-MX" sz="2000" dirty="0"/>
              <a:t>proporcione aprendizajes y conocimientos </a:t>
            </a:r>
            <a:r>
              <a:rPr lang="es-MX" sz="2000" dirty="0" smtClean="0"/>
              <a:t>significativos</a:t>
            </a:r>
            <a:r>
              <a:rPr lang="es-MX" sz="2000" dirty="0"/>
              <a:t>, relevantes </a:t>
            </a:r>
            <a:r>
              <a:rPr lang="es-MX" sz="2000" dirty="0" smtClean="0"/>
              <a:t>y útiles </a:t>
            </a:r>
            <a:r>
              <a:rPr lang="es-MX" sz="2000" dirty="0"/>
              <a:t>para la vida, independientemente de su entorno socioeconómico, origen</a:t>
            </a:r>
          </a:p>
          <a:p>
            <a:pPr algn="just"/>
            <a:r>
              <a:rPr lang="es-MX" sz="2000" dirty="0"/>
              <a:t>étnico o género.</a:t>
            </a: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68039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476672"/>
            <a:ext cx="8507288" cy="564949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MX" sz="4200" dirty="0"/>
              <a:t>El artículo 3º </a:t>
            </a:r>
            <a:r>
              <a:rPr lang="es-MX" sz="4200" dirty="0" smtClean="0"/>
              <a:t> </a:t>
            </a:r>
            <a:r>
              <a:rPr lang="es-MX" sz="4200" dirty="0"/>
              <a:t>deberá desarrollar “</a:t>
            </a:r>
            <a:r>
              <a:rPr lang="es-MX" sz="4200" dirty="0" smtClean="0"/>
              <a:t>armónicamente todas </a:t>
            </a:r>
            <a:r>
              <a:rPr lang="es-MX" sz="4200" dirty="0"/>
              <a:t>las facultades del ser humano y fomentará en él, a la vez, el amor a </a:t>
            </a:r>
            <a:r>
              <a:rPr lang="es-MX" sz="4200" dirty="0" smtClean="0"/>
              <a:t>la patria</a:t>
            </a:r>
            <a:r>
              <a:rPr lang="es-MX" sz="4200" dirty="0"/>
              <a:t>, el respeto a los derechos humanos y la conciencia de la </a:t>
            </a:r>
            <a:r>
              <a:rPr lang="es-MX" sz="4200" dirty="0" smtClean="0"/>
              <a:t>solidaridad</a:t>
            </a:r>
          </a:p>
          <a:p>
            <a:pPr marL="0" indent="0" algn="just">
              <a:buNone/>
            </a:pPr>
            <a:r>
              <a:rPr lang="es-MX" sz="4200" dirty="0" smtClean="0"/>
              <a:t>internacional</a:t>
            </a:r>
            <a:r>
              <a:rPr lang="es-MX" sz="4200" dirty="0"/>
              <a:t>, en la independencia y en la justicia</a:t>
            </a:r>
            <a:r>
              <a:rPr lang="es-MX" sz="4200" dirty="0" smtClean="0"/>
              <a:t>”.</a:t>
            </a:r>
          </a:p>
          <a:p>
            <a:pPr marL="0" indent="0" algn="just">
              <a:buNone/>
            </a:pPr>
            <a:endParaRPr lang="es-MX" sz="4200" dirty="0" smtClean="0"/>
          </a:p>
          <a:p>
            <a:pPr algn="just"/>
            <a:r>
              <a:rPr lang="es-MX" sz="4200" dirty="0" smtClean="0"/>
              <a:t> Para </a:t>
            </a:r>
            <a:r>
              <a:rPr lang="es-MX" sz="4200" dirty="0"/>
              <a:t>hacer realidad </a:t>
            </a:r>
            <a:r>
              <a:rPr lang="es-MX" sz="4200" dirty="0" smtClean="0"/>
              <a:t>estos principios </a:t>
            </a:r>
            <a:r>
              <a:rPr lang="es-MX" sz="4200" dirty="0"/>
              <a:t>es fundamental plantear qué mexicanos queremos formar y tener</a:t>
            </a:r>
          </a:p>
          <a:p>
            <a:pPr marL="0" indent="0" algn="just">
              <a:buNone/>
            </a:pPr>
            <a:r>
              <a:rPr lang="es-MX" sz="4200" dirty="0"/>
              <a:t>claridad sobre los resultados que esperamos de nuestro sistema educativo.</a:t>
            </a:r>
          </a:p>
          <a:p>
            <a:pPr algn="just"/>
            <a:r>
              <a:rPr lang="es-MX" sz="4200" dirty="0"/>
              <a:t>Se requiere, además, que el sistema educativo cuente con la </a:t>
            </a:r>
            <a:r>
              <a:rPr lang="es-MX" sz="4200" dirty="0" smtClean="0"/>
              <a:t>flexibilidad suficiente </a:t>
            </a:r>
            <a:r>
              <a:rPr lang="es-MX" sz="4200" dirty="0"/>
              <a:t>para alcanzar estos resultados en la amplia diversidad de contextos</a:t>
            </a:r>
          </a:p>
          <a:p>
            <a:pPr marL="0" indent="0" algn="just">
              <a:buNone/>
            </a:pPr>
            <a:r>
              <a:rPr lang="es-MX" sz="4200" dirty="0"/>
              <a:t>sociales, culturales y lingüísticos de México.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415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5496" y="-99392"/>
            <a:ext cx="9108504" cy="1143000"/>
          </a:xfrm>
        </p:spPr>
        <p:txBody>
          <a:bodyPr/>
          <a:lstStyle/>
          <a:p>
            <a:r>
              <a:rPr lang="es-MX" dirty="0" smtClean="0"/>
              <a:t>EL MEXICANO DEL MAÑANA </a:t>
            </a:r>
            <a:endParaRPr lang="es-MX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5496" y="1063277"/>
            <a:ext cx="91085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9552" y="1092800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México </a:t>
            </a:r>
            <a:r>
              <a:rPr lang="es-MX" dirty="0"/>
              <a:t>tiene enorme potencial </a:t>
            </a:r>
            <a:r>
              <a:rPr lang="es-MX" dirty="0" smtClean="0"/>
              <a:t>Con </a:t>
            </a:r>
            <a:r>
              <a:rPr lang="es-MX" dirty="0"/>
              <a:t>123.5 millones de habitantes, somos el noveno país más </a:t>
            </a:r>
            <a:r>
              <a:rPr lang="es-MX" dirty="0" smtClean="0"/>
              <a:t>poblado del </a:t>
            </a:r>
            <a:r>
              <a:rPr lang="es-MX" dirty="0"/>
              <a:t>mundo.1 Poco más de la mitad de las mujeres y hombres tienen </a:t>
            </a:r>
            <a:r>
              <a:rPr lang="es-MX" dirty="0" smtClean="0"/>
              <a:t>menos de </a:t>
            </a:r>
            <a:r>
              <a:rPr lang="es-MX" dirty="0"/>
              <a:t>treinta años</a:t>
            </a:r>
            <a:r>
              <a:rPr lang="es-MX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 Somos </a:t>
            </a:r>
            <a:r>
              <a:rPr lang="es-MX" dirty="0"/>
              <a:t>una nación pluricultural y, sobre todo, joven, </a:t>
            </a:r>
            <a:r>
              <a:rPr lang="es-MX" dirty="0" smtClean="0"/>
              <a:t>cuyo bono </a:t>
            </a:r>
            <a:r>
              <a:rPr lang="es-MX" dirty="0" smtClean="0"/>
              <a:t>demográfico cabe </a:t>
            </a:r>
            <a:r>
              <a:rPr lang="es-MX" dirty="0"/>
              <a:t>grandes posibilidades de progreso, siempre y </a:t>
            </a:r>
            <a:r>
              <a:rPr lang="es-MX" dirty="0" smtClean="0"/>
              <a:t>cuando logremos </a:t>
            </a:r>
            <a:r>
              <a:rPr lang="es-MX" dirty="0"/>
              <a:t>consolidar un sistema educativo incluyente y de calidad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Nuestro </a:t>
            </a:r>
            <a:r>
              <a:rPr lang="es-MX" dirty="0"/>
              <a:t>sistema educativo es también uno de los más grandes del</a:t>
            </a:r>
          </a:p>
          <a:p>
            <a:r>
              <a:rPr lang="es-MX" dirty="0"/>
              <a:t>mundo. </a:t>
            </a:r>
            <a:r>
              <a:rPr lang="es-MX" dirty="0" smtClean="0"/>
              <a:t>Actualmente</a:t>
            </a:r>
            <a:r>
              <a:rPr lang="es-MX" dirty="0"/>
              <a:t> </a:t>
            </a:r>
            <a:r>
              <a:rPr lang="es-MX" dirty="0" smtClean="0"/>
              <a:t>hay </a:t>
            </a:r>
            <a:r>
              <a:rPr lang="es-MX" dirty="0"/>
              <a:t>más de dos millones de docentes</a:t>
            </a:r>
          </a:p>
          <a:p>
            <a:r>
              <a:rPr lang="es-MX" dirty="0"/>
              <a:t>ofrece servicios educativos a más de treinta y seis millones de alumnos en</a:t>
            </a:r>
          </a:p>
          <a:p>
            <a:r>
              <a:rPr lang="es-MX" dirty="0"/>
              <a:t>todos los niveles. De éstos cerca de treinta y un millones de alumnos </a:t>
            </a:r>
            <a:r>
              <a:rPr lang="es-MX" dirty="0" smtClean="0"/>
              <a:t>cursan la educación básica.</a:t>
            </a:r>
            <a:endParaRPr lang="es-MX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Consejo </a:t>
            </a:r>
            <a:r>
              <a:rPr lang="es-MX" dirty="0"/>
              <a:t>Nacional de Población, Proyecciones de Población 2010-2050. Población </a:t>
            </a:r>
            <a:r>
              <a:rPr lang="es-MX" dirty="0" smtClean="0"/>
              <a:t>estimada 26 </a:t>
            </a:r>
            <a:r>
              <a:rPr lang="es-MX" dirty="0" smtClean="0"/>
              <a:t>millones  de educación básica, grupo heterogéneo de instituciones . Asegurar el servicio educativo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i="1" dirty="0"/>
              <a:t>Los Fines de la Educación en el Siglo XXI</a:t>
            </a:r>
            <a:r>
              <a:rPr lang="es-MX" dirty="0"/>
              <a:t>,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MX" b="1" dirty="0"/>
              <a:t>¿Para qué se aprende</a:t>
            </a:r>
            <a:r>
              <a:rPr lang="es-MX" b="1" dirty="0" smtClean="0"/>
              <a:t>?”,</a:t>
            </a:r>
            <a:r>
              <a:rPr lang="es-MX" b="1" dirty="0"/>
              <a:t> </a:t>
            </a:r>
            <a:endParaRPr lang="es-MX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los </a:t>
            </a:r>
            <a:r>
              <a:rPr lang="es-MX" dirty="0"/>
              <a:t>mexicanos </a:t>
            </a:r>
            <a:r>
              <a:rPr lang="es-MX" dirty="0" smtClean="0"/>
              <a:t>que egresen </a:t>
            </a:r>
            <a:r>
              <a:rPr lang="es-MX" dirty="0"/>
              <a:t>de la educación obligatoria sean ciudadanos libres, </a:t>
            </a:r>
            <a:r>
              <a:rPr lang="es-MX" dirty="0" smtClean="0"/>
              <a:t>participativos, responsables </a:t>
            </a:r>
            <a:r>
              <a:rPr lang="es-MX" dirty="0"/>
              <a:t>e informados; capaces de ejercer y defender sus derechos; </a:t>
            </a:r>
            <a:r>
              <a:rPr lang="es-MX" dirty="0" smtClean="0"/>
              <a:t>que participen </a:t>
            </a:r>
            <a:r>
              <a:rPr lang="es-MX" dirty="0"/>
              <a:t>activamente en la vida social, económica y política de nuestro país.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Es decir, personas que tengan motivación y capacidad para lograr su </a:t>
            </a:r>
            <a:r>
              <a:rPr lang="es-MX" dirty="0" smtClean="0"/>
              <a:t>desarrollo personal</a:t>
            </a:r>
            <a:r>
              <a:rPr lang="es-MX" dirty="0"/>
              <a:t>, laboral y familiar, dispuestas a mejorar su entorno natural y social,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así como a continuar aprendiendo .</a:t>
            </a:r>
          </a:p>
        </p:txBody>
      </p:sp>
    </p:spTree>
    <p:extLst>
      <p:ext uri="{BB962C8B-B14F-4D97-AF65-F5344CB8AC3E}">
        <p14:creationId xmlns:p14="http://schemas.microsoft.com/office/powerpoint/2010/main" val="324623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/>
              <a:t>2. PERFIL DE EGRESO DE LA EDUCACIÓN OBLIGATORIA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dirty="0"/>
              <a:t>R</a:t>
            </a:r>
            <a:r>
              <a:rPr lang="es-MX" dirty="0" smtClean="0"/>
              <a:t>asgos </a:t>
            </a:r>
            <a:r>
              <a:rPr lang="es-MX" dirty="0"/>
              <a:t>que </a:t>
            </a:r>
            <a:r>
              <a:rPr lang="es-MX" dirty="0" smtClean="0"/>
              <a:t> </a:t>
            </a:r>
            <a:r>
              <a:rPr lang="es-MX" dirty="0"/>
              <a:t>han de lograr progresivamente, a lo </a:t>
            </a:r>
            <a:r>
              <a:rPr lang="es-MX" dirty="0" smtClean="0"/>
              <a:t>largo de </a:t>
            </a:r>
            <a:r>
              <a:rPr lang="es-MX" dirty="0"/>
              <a:t>los quince grados de su trayectoria </a:t>
            </a:r>
            <a:r>
              <a:rPr lang="es-MX" dirty="0" smtClean="0"/>
              <a:t>escolar</a:t>
            </a:r>
          </a:p>
          <a:p>
            <a:r>
              <a:rPr lang="es-MX" b="1" dirty="0"/>
              <a:t>1. Lenguaje y comunicación</a:t>
            </a:r>
          </a:p>
          <a:p>
            <a:r>
              <a:rPr lang="es-MX" b="1" dirty="0"/>
              <a:t>2. Pensamiento matemático</a:t>
            </a:r>
          </a:p>
          <a:p>
            <a:r>
              <a:rPr lang="es-MX" b="1" dirty="0"/>
              <a:t>3. Exploración y comprensión del mundo natural y social</a:t>
            </a:r>
          </a:p>
          <a:p>
            <a:r>
              <a:rPr lang="es-MX" b="1" dirty="0"/>
              <a:t>4. Pensamiento crítico y solución de problemas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142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496" y="116632"/>
            <a:ext cx="9114503" cy="6552728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/>
              <a:t>5 Habilidades </a:t>
            </a:r>
            <a:r>
              <a:rPr lang="es-MX" b="1" dirty="0"/>
              <a:t>socioemocionales y proyecto de vida</a:t>
            </a:r>
          </a:p>
          <a:p>
            <a:pPr marL="0" indent="0">
              <a:buNone/>
            </a:pPr>
            <a:r>
              <a:rPr lang="es-MX" b="1" dirty="0"/>
              <a:t>6. Colaboración y trabajo en equipo</a:t>
            </a:r>
          </a:p>
          <a:p>
            <a:pPr marL="0" indent="0">
              <a:buNone/>
            </a:pPr>
            <a:r>
              <a:rPr lang="es-MX" b="1" dirty="0"/>
              <a:t>7. Convivencia y ciudadanía</a:t>
            </a:r>
          </a:p>
          <a:p>
            <a:pPr marL="0" indent="0">
              <a:buNone/>
            </a:pPr>
            <a:r>
              <a:rPr lang="es-MX" b="1" dirty="0"/>
              <a:t>8. Apreciación y expresión artísticas</a:t>
            </a:r>
          </a:p>
          <a:p>
            <a:pPr marL="0" indent="0">
              <a:buNone/>
            </a:pPr>
            <a:r>
              <a:rPr lang="es-MX" b="1" dirty="0"/>
              <a:t>9. Atención al cuerpo y la salud</a:t>
            </a:r>
          </a:p>
          <a:p>
            <a:pPr marL="0" indent="0">
              <a:buNone/>
            </a:pPr>
            <a:r>
              <a:rPr lang="es-MX" b="1" dirty="0"/>
              <a:t>10. Cuidado del medioambiente</a:t>
            </a:r>
          </a:p>
          <a:p>
            <a:pPr marL="0" indent="0">
              <a:buNone/>
            </a:pPr>
            <a:r>
              <a:rPr lang="es-MX" b="1" dirty="0"/>
              <a:t>11. Habilidades digitales</a:t>
            </a:r>
          </a:p>
          <a:p>
            <a:pPr marL="0" indent="0">
              <a:buNone/>
            </a:pPr>
            <a:r>
              <a:rPr lang="es-MX" dirty="0"/>
              <a:t>L</a:t>
            </a:r>
            <a:r>
              <a:rPr lang="es-MX" dirty="0" smtClean="0"/>
              <a:t>os </a:t>
            </a:r>
            <a:r>
              <a:rPr lang="es-MX" dirty="0"/>
              <a:t>alumnos logren en cada </a:t>
            </a:r>
            <a:r>
              <a:rPr lang="es-MX" dirty="0" smtClean="0"/>
              <a:t>ámbito,</a:t>
            </a:r>
            <a:r>
              <a:rPr lang="es-MX" dirty="0"/>
              <a:t> con cuatro </a:t>
            </a:r>
            <a:r>
              <a:rPr lang="es-MX" dirty="0" smtClean="0"/>
              <a:t>rasgos  cada uno de los niveles, </a:t>
            </a:r>
            <a:r>
              <a:rPr lang="es-MX" dirty="0"/>
              <a:t>Aprendizaje </a:t>
            </a:r>
            <a:r>
              <a:rPr lang="es-MX" dirty="0" smtClean="0"/>
              <a:t>esperado. La </a:t>
            </a:r>
            <a:r>
              <a:rPr lang="es-MX" dirty="0" smtClean="0"/>
              <a:t>tabla visión </a:t>
            </a:r>
            <a:r>
              <a:rPr lang="es-MX" dirty="0"/>
              <a:t>clara y concisa de los logros que los </a:t>
            </a:r>
            <a:r>
              <a:rPr lang="es-MX" dirty="0" smtClean="0"/>
              <a:t>alumnos esperan consolidar.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170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249913"/>
              </p:ext>
            </p:extLst>
          </p:nvPr>
        </p:nvGraphicFramePr>
        <p:xfrm>
          <a:off x="1524000" y="188640"/>
          <a:ext cx="4064000" cy="668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ÁMBITOS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 término de la educación preescolar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LENGUAJE Y</a:t>
                      </a:r>
                    </a:p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COMUNICACIÓN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Expresa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emociones gustos e ideas en</a:t>
                      </a:r>
                      <a:r>
                        <a:rPr lang="es-MX" baseline="0" dirty="0" smtClean="0"/>
                        <a:t> su lengua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PENSAMIENTO</a:t>
                      </a:r>
                    </a:p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MATEMÁTICO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Cuenta </a:t>
                      </a:r>
                      <a:r>
                        <a:rPr lang="es-MX" dirty="0" smtClean="0"/>
                        <a:t>del</a:t>
                      </a:r>
                      <a:r>
                        <a:rPr lang="es-MX" baseline="0" dirty="0" smtClean="0"/>
                        <a:t> 0</a:t>
                      </a:r>
                      <a:r>
                        <a:rPr lang="es-MX" dirty="0" smtClean="0"/>
                        <a:t> al </a:t>
                      </a:r>
                      <a:r>
                        <a:rPr lang="es-MX" dirty="0" smtClean="0"/>
                        <a:t>20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EXPLORACIÓN</a:t>
                      </a:r>
                    </a:p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 COMPRENSIÓN</a:t>
                      </a:r>
                    </a:p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 MUNDO</a:t>
                      </a:r>
                    </a:p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NATURAL Y SOCIAL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Explora el entorno, muestra curiosidad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PENSAMIENTO</a:t>
                      </a:r>
                    </a:p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CRÍTICO</a:t>
                      </a:r>
                    </a:p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 SOLUCIÓN</a:t>
                      </a:r>
                    </a:p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PROBLEMAS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Resolver </a:t>
                      </a:r>
                      <a:r>
                        <a:rPr lang="es-MX" dirty="0" smtClean="0"/>
                        <a:t>problemas, a partir de juicios razonados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HABILIDADES</a:t>
                      </a:r>
                    </a:p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SOCIOEMOCIONALES</a:t>
                      </a:r>
                    </a:p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 PROYECTO</a:t>
                      </a:r>
                    </a:p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VIDA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Muestra autonomía, reconoce a los </a:t>
                      </a:r>
                      <a:r>
                        <a:rPr lang="es-MX" dirty="0" smtClean="0"/>
                        <a:t>demás, interactúa con todos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81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010594"/>
              </p:ext>
            </p:extLst>
          </p:nvPr>
        </p:nvGraphicFramePr>
        <p:xfrm>
          <a:off x="1524000" y="188640"/>
          <a:ext cx="4560168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084"/>
                <a:gridCol w="2280084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ÁMBITOS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 término de la educación preescolar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COLABORACIÓN Y</a:t>
                      </a:r>
                    </a:p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TRABAJO EN EQUIPO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Participa actividades individuales y grupales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APRECIACIÓN</a:t>
                      </a:r>
                    </a:p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 EXPRESIÓN</a:t>
                      </a:r>
                    </a:p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ARTÍSTICAS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Desarrolla su creatividad e imaginación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ATENCIÓN</a:t>
                      </a:r>
                    </a:p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 CUERPO</a:t>
                      </a:r>
                    </a:p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 LA SALUD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Rasgos y cualidades </a:t>
                      </a:r>
                      <a:r>
                        <a:rPr lang="es-MX" dirty="0" smtClean="0"/>
                        <a:t>físicas. Cuidar</a:t>
                      </a:r>
                      <a:r>
                        <a:rPr lang="es-MX" baseline="0" dirty="0" smtClean="0"/>
                        <a:t> su cuerpo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CUIDADO DEL</a:t>
                      </a:r>
                    </a:p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MEDIOAMBIENTE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Hábitos del cuidado del </a:t>
                      </a:r>
                      <a:r>
                        <a:rPr lang="es-MX" dirty="0" smtClean="0"/>
                        <a:t>medio</a:t>
                      </a:r>
                      <a:r>
                        <a:rPr lang="es-MX" baseline="0" dirty="0" smtClean="0"/>
                        <a:t>  </a:t>
                      </a:r>
                      <a:r>
                        <a:rPr lang="es-MX" dirty="0" smtClean="0"/>
                        <a:t>ambiente</a:t>
                      </a:r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HABILIDADES</a:t>
                      </a:r>
                    </a:p>
                    <a:p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DIGITALES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Familiarizado con las </a:t>
                      </a:r>
                      <a:r>
                        <a:rPr lang="es-MX" dirty="0" smtClean="0"/>
                        <a:t>computadoras, uso de tics.</a:t>
                      </a:r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5221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771</Words>
  <Application>Microsoft Office PowerPoint</Application>
  <PresentationFormat>Presentación en pantalla (4:3)</PresentationFormat>
  <Paragraphs>85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EL MEXICANO DEL MAÑANA </vt:lpstr>
      <vt:lpstr>Los Fines de la Educación en el Siglo XXI,</vt:lpstr>
      <vt:lpstr>2. PERFIL DE EGRESO DE LA EDUCACIÓN OBLIGATORIA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ENEP</cp:lastModifiedBy>
  <cp:revision>83</cp:revision>
  <cp:lastPrinted>2018-06-13T14:44:06Z</cp:lastPrinted>
  <dcterms:created xsi:type="dcterms:W3CDTF">2016-02-02T16:14:54Z</dcterms:created>
  <dcterms:modified xsi:type="dcterms:W3CDTF">2018-06-18T13:31:34Z</dcterms:modified>
</cp:coreProperties>
</file>