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0" r:id="rId4"/>
    <p:sldId id="261" r:id="rId5"/>
    <p:sldId id="262" r:id="rId6"/>
    <p:sldId id="263" r:id="rId7"/>
    <p:sldId id="264" r:id="rId8"/>
    <p:sldId id="259" r:id="rId9"/>
  </p:sldIdLst>
  <p:sldSz cx="9144000" cy="6858000" type="screen4x3"/>
  <p:notesSz cx="9232900" cy="6934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D57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434" autoAdjust="0"/>
  </p:normalViewPr>
  <p:slideViewPr>
    <p:cSldViewPr>
      <p:cViewPr varScale="1">
        <p:scale>
          <a:sx n="116" d="100"/>
          <a:sy n="116" d="100"/>
        </p:scale>
        <p:origin x="13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970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649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75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4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5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6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15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9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2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86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92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4652-59A1-403F-9DEC-24079D8F3826}" type="datetimeFigureOut">
              <a:rPr lang="es-MX" smtClean="0"/>
              <a:t>24/08/2018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21EC-D3EB-44DE-B06F-AE848FD2B2DF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Picture 2" descr="C:\Users\rocio\Desktop\MIO\TODA MAQUINA SERVICIO MÉDICO\Servicio Médico\Formatos\Fondos\diploma3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5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3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5552360" y="4653136"/>
            <a:ext cx="3240266" cy="650528"/>
            <a:chOff x="145564" y="3942254"/>
            <a:chExt cx="10062549" cy="650528"/>
          </a:xfrm>
        </p:grpSpPr>
        <p:sp>
          <p:nvSpPr>
            <p:cNvPr id="7" name="6 Rectángulo"/>
            <p:cNvSpPr/>
            <p:nvPr/>
          </p:nvSpPr>
          <p:spPr>
            <a:xfrm>
              <a:off x="145564" y="3944710"/>
              <a:ext cx="10062549" cy="6480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45564" y="3942254"/>
              <a:ext cx="95998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/>
              <a:r>
                <a:rPr lang="es-MX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Primer </a:t>
              </a:r>
              <a:r>
                <a:rPr lang="es-MX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Semestre</a:t>
              </a:r>
            </a:p>
            <a:p>
              <a:pPr algn="r" fontAlgn="base"/>
              <a:r>
                <a:rPr lang="es-MX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Ciclo Escolar </a:t>
              </a:r>
              <a:r>
                <a:rPr lang="es-MX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2018- 2019</a:t>
              </a:r>
              <a:r>
                <a:rPr lang="es-MX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​</a:t>
              </a:r>
              <a:endParaRPr lang="es-MX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4 Rectángulo"/>
          <p:cNvSpPr/>
          <p:nvPr/>
        </p:nvSpPr>
        <p:spPr>
          <a:xfrm rot="21353445">
            <a:off x="1293541" y="3081349"/>
            <a:ext cx="6852228" cy="11922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3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PUNTUALIDAD Y ASISTENCIA</a:t>
            </a:r>
          </a:p>
          <a:p>
            <a:pPr algn="ctr"/>
            <a:r>
              <a:rPr lang="es-MX" sz="3300" dirty="0" smtClean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DEL PERSONAL </a:t>
            </a:r>
            <a:r>
              <a:rPr lang="es-MX" sz="33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endParaRPr lang="es-MX" sz="33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367925"/>
            <a:ext cx="2538765" cy="104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para puntualidad y asiste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5148064" cy="380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02994"/>
            <a:ext cx="8229600" cy="2002234"/>
          </a:xfrm>
        </p:spPr>
        <p:txBody>
          <a:bodyPr>
            <a:normAutofit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sz="6000" b="1" dirty="0" smtClean="0"/>
              <a:t>Propósito</a:t>
            </a:r>
            <a:endParaRPr lang="es-MX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92352" y="2351053"/>
            <a:ext cx="4427984" cy="3230739"/>
          </a:xfrm>
        </p:spPr>
        <p:txBody>
          <a:bodyPr>
            <a:normAutofit fontScale="92500"/>
          </a:bodyPr>
          <a:lstStyle/>
          <a:p>
            <a:r>
              <a:rPr lang="es-ES" sz="5400" dirty="0"/>
              <a:t>Reconocer las funciones que corresponden como </a:t>
            </a:r>
            <a:r>
              <a:rPr lang="es-ES" sz="5400" dirty="0" smtClean="0"/>
              <a:t>docente.</a:t>
            </a:r>
            <a:endParaRPr lang="es-MX" sz="5400" dirty="0"/>
          </a:p>
        </p:txBody>
      </p:sp>
      <p:grpSp>
        <p:nvGrpSpPr>
          <p:cNvPr id="5" name="Grupo 4"/>
          <p:cNvGrpSpPr/>
          <p:nvPr/>
        </p:nvGrpSpPr>
        <p:grpSpPr>
          <a:xfrm>
            <a:off x="251520" y="127733"/>
            <a:ext cx="2160240" cy="780987"/>
            <a:chOff x="251520" y="127733"/>
            <a:chExt cx="2160240" cy="780987"/>
          </a:xfrm>
        </p:grpSpPr>
        <p:sp>
          <p:nvSpPr>
            <p:cNvPr id="6" name="Rectángulo 5"/>
            <p:cNvSpPr/>
            <p:nvPr/>
          </p:nvSpPr>
          <p:spPr>
            <a:xfrm>
              <a:off x="251520" y="127733"/>
              <a:ext cx="2160240" cy="78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" name="2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1" y="127733"/>
              <a:ext cx="2160239" cy="780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492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Diario oficial</a:t>
            </a:r>
            <a:r>
              <a:rPr lang="es-MX" dirty="0"/>
              <a:t/>
            </a:r>
            <a:br>
              <a:rPr lang="es-MX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05" y="846138"/>
            <a:ext cx="8985176" cy="486365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s-MX" sz="1400" b="1" dirty="0" smtClean="0"/>
          </a:p>
          <a:p>
            <a:pPr marL="0" indent="0" algn="just">
              <a:buNone/>
            </a:pPr>
            <a:r>
              <a:rPr lang="es-MX" sz="1400" b="1" dirty="0" smtClean="0"/>
              <a:t>CAPÍTULO </a:t>
            </a:r>
            <a:r>
              <a:rPr lang="es-MX" sz="1400" b="1" dirty="0"/>
              <a:t>II</a:t>
            </a:r>
            <a:endParaRPr lang="es-ES" sz="1400" b="1" dirty="0"/>
          </a:p>
          <a:p>
            <a:pPr marL="0" indent="0" algn="just">
              <a:buNone/>
            </a:pPr>
            <a:r>
              <a:rPr lang="es-MX" sz="1400" b="1" dirty="0"/>
              <a:t>DEL REPORTE DE PUNTUALIDAD Y ASISTENCIA</a:t>
            </a:r>
            <a:endParaRPr lang="es-ES" sz="1400" dirty="0"/>
          </a:p>
          <a:p>
            <a:pPr marL="0" indent="0" algn="just">
              <a:buNone/>
            </a:pPr>
            <a:r>
              <a:rPr lang="es-MX" sz="1400" b="1" dirty="0"/>
              <a:t> </a:t>
            </a:r>
            <a:endParaRPr lang="es-ES" sz="1400" dirty="0"/>
          </a:p>
          <a:p>
            <a:pPr marL="0" indent="0" algn="just">
              <a:buNone/>
            </a:pPr>
            <a:r>
              <a:rPr lang="es-MX" sz="1400" b="1" dirty="0"/>
              <a:t>Artículo 9.- </a:t>
            </a:r>
            <a:r>
              <a:rPr lang="es-MX" sz="1400" dirty="0"/>
              <a:t>El Reporte de Puntualidad y Asistencia es el informe que rinde el director o Responsable de CT, a través del Sistema y que sirve como base para el pago de entre otras prestaciones y retribuciones del Estímulo de Puntualidad y Asistencia</a:t>
            </a:r>
            <a:r>
              <a:rPr lang="es-MX" sz="1400" dirty="0" smtClean="0"/>
              <a:t>.</a:t>
            </a:r>
            <a:endParaRPr lang="es-ES" sz="1400" dirty="0"/>
          </a:p>
          <a:p>
            <a:pPr marL="0" indent="0" algn="just">
              <a:buNone/>
            </a:pPr>
            <a:r>
              <a:rPr lang="es-MX" sz="1400" b="1" dirty="0"/>
              <a:t>Artículo 10.- </a:t>
            </a:r>
            <a:r>
              <a:rPr lang="es-MX" sz="1400" dirty="0"/>
              <a:t>Corresponde al Director o Responsable de CT reportar en forma mensual y anual, a través del Sistema las asistencias, faltas injustificadas, retardos, licencias y permisos de cualquier tipo</a:t>
            </a:r>
            <a:r>
              <a:rPr lang="es-MX" sz="1400" dirty="0" smtClean="0"/>
              <a:t>.</a:t>
            </a:r>
            <a:endParaRPr lang="es-ES" sz="1400" dirty="0"/>
          </a:p>
          <a:p>
            <a:pPr marL="0" indent="0" algn="just">
              <a:buNone/>
            </a:pPr>
            <a:r>
              <a:rPr lang="es-MX" sz="1400" dirty="0"/>
              <a:t>El reporte mensual o anual deberá estar previamente validado con la Instancia Sindical correspondiente</a:t>
            </a:r>
            <a:r>
              <a:rPr lang="es-MX" sz="1400" dirty="0" smtClean="0"/>
              <a:t>.</a:t>
            </a:r>
            <a:endParaRPr lang="es-ES" sz="1400" dirty="0"/>
          </a:p>
          <a:p>
            <a:pPr marL="0" indent="0" algn="just">
              <a:buNone/>
            </a:pPr>
            <a:r>
              <a:rPr lang="es-MX" sz="1400" b="1" dirty="0"/>
              <a:t>Artículo 11.- </a:t>
            </a:r>
            <a:r>
              <a:rPr lang="es-MX" sz="1400" dirty="0"/>
              <a:t>Los reportes descritos en el artículo anterior son la fuente legal para el pago del Estímulo por puntualidad y asistencia y Días Económicos No Disfrutados así como, para la aplicación de descuentos por inasistencias y acumulación de retardos</a:t>
            </a:r>
            <a:r>
              <a:rPr lang="es-MX" sz="1400" dirty="0" smtClean="0"/>
              <a:t>.</a:t>
            </a:r>
            <a:endParaRPr lang="es-ES" sz="1400" dirty="0"/>
          </a:p>
          <a:p>
            <a:pPr marL="0" indent="0" algn="just">
              <a:buNone/>
            </a:pPr>
            <a:r>
              <a:rPr lang="es-MX" sz="1400" b="1" dirty="0"/>
              <a:t>Artículo 12.- </a:t>
            </a:r>
            <a:r>
              <a:rPr lang="es-MX" sz="1400" dirty="0"/>
              <a:t>Corresponderá al Director o Responsable de CT mantener el registro en plantilla debidamente actualizado, en caso contrario será acreedor a las sanciones previstas en la normatividad aplicable</a:t>
            </a:r>
            <a:r>
              <a:rPr lang="es-MX" sz="1400" dirty="0" smtClean="0"/>
              <a:t>.</a:t>
            </a:r>
            <a:endParaRPr lang="es-ES" sz="1400" dirty="0"/>
          </a:p>
          <a:p>
            <a:pPr marL="0" indent="0" algn="just">
              <a:buNone/>
            </a:pPr>
            <a:r>
              <a:rPr lang="es-MX" sz="1400" b="1" dirty="0"/>
              <a:t>Artículo 13.- </a:t>
            </a:r>
            <a:r>
              <a:rPr lang="es-MX" sz="1400" dirty="0"/>
              <a:t>El procedimiento para el envío de los Reportes mensuales será el siguiente</a:t>
            </a:r>
            <a:r>
              <a:rPr lang="es-MX" sz="1400" dirty="0" smtClean="0"/>
              <a:t>:</a:t>
            </a:r>
            <a:endParaRPr lang="es-ES" sz="1400" dirty="0"/>
          </a:p>
          <a:p>
            <a:pPr marL="0" lvl="0" indent="0" algn="just">
              <a:buNone/>
            </a:pPr>
            <a:r>
              <a:rPr lang="es-MX" sz="1400" dirty="0"/>
              <a:t>Los reportes mensuales se generarán en el Sistema;</a:t>
            </a:r>
            <a:endParaRPr lang="es-ES" sz="1400" dirty="0"/>
          </a:p>
          <a:p>
            <a:pPr marL="0" lvl="0" indent="0" algn="just">
              <a:buNone/>
            </a:pPr>
            <a:r>
              <a:rPr lang="es-MX" sz="1400" dirty="0"/>
              <a:t>Cada Director o Responsable de CT deberá enviar los reportes a través del Sistema a la DSP;</a:t>
            </a:r>
            <a:endParaRPr lang="es-ES" sz="1400" dirty="0"/>
          </a:p>
          <a:p>
            <a:pPr marL="0" lvl="0" indent="0" algn="just">
              <a:buNone/>
            </a:pPr>
            <a:r>
              <a:rPr lang="es-MX" sz="1400" dirty="0"/>
              <a:t>La información que genere el Director o Responsable de CT quedará grabada electrónicamente en los registros de la DSP;</a:t>
            </a:r>
            <a:endParaRPr lang="es-ES" sz="1400" dirty="0"/>
          </a:p>
          <a:p>
            <a:pPr marL="0" lvl="0" indent="0" algn="just">
              <a:buNone/>
            </a:pPr>
            <a:r>
              <a:rPr lang="es-MX" sz="1400" dirty="0"/>
              <a:t>El Director o Responsable de CT deberá imprimir el Reporte Mensual de Asistencia que genere el Sistema, correspondiente a los Trabajadores del CT, de manera simultánea al envío electrónico a la DSP y recabar la firma de éstos en dicho documento. Una copia del mismo deberá permanecer en el CT y disponible para consulta de las autoridades correspondientes, otra copia será entregada a la Instancia Sindical correspondiente y el reporte original deberá ser entregado en la Oficinas Regionales de la SEDU, a más tardar cinco días hábiles posteriores al término del mes.</a:t>
            </a:r>
            <a:endParaRPr lang="es-ES" sz="1400" dirty="0"/>
          </a:p>
        </p:txBody>
      </p:sp>
      <p:grpSp>
        <p:nvGrpSpPr>
          <p:cNvPr id="5" name="Grupo 4"/>
          <p:cNvGrpSpPr/>
          <p:nvPr/>
        </p:nvGrpSpPr>
        <p:grpSpPr>
          <a:xfrm>
            <a:off x="251520" y="127733"/>
            <a:ext cx="2160240" cy="780987"/>
            <a:chOff x="251520" y="127733"/>
            <a:chExt cx="2160240" cy="780987"/>
          </a:xfrm>
        </p:grpSpPr>
        <p:sp>
          <p:nvSpPr>
            <p:cNvPr id="6" name="Rectángulo 5"/>
            <p:cNvSpPr/>
            <p:nvPr/>
          </p:nvSpPr>
          <p:spPr>
            <a:xfrm>
              <a:off x="251520" y="127733"/>
              <a:ext cx="2160240" cy="78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1" y="127733"/>
              <a:ext cx="2160239" cy="780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003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MX" b="1" dirty="0"/>
              <a:t>Artículo 14.- </a:t>
            </a:r>
            <a:r>
              <a:rPr lang="es-MX" dirty="0"/>
              <a:t>El Director o Responsable de CT emitirá un reporte anual de asistencia, a través del Sistema al término de cada periodo de aplicación, (junio – mayo), con base en la información disponible en el Sistema para el pago del Estímulo por Puntualidad y Asistencia, y lo enviará debidamente firmado a la DSP a través de las oficinas regionales de la SEDU.</a:t>
            </a:r>
            <a:endParaRPr lang="es-ES" dirty="0"/>
          </a:p>
          <a:p>
            <a:pPr marL="0" indent="0" algn="just">
              <a:buNone/>
            </a:pPr>
            <a:r>
              <a:rPr lang="es-MX" dirty="0"/>
              <a:t> </a:t>
            </a:r>
            <a:endParaRPr lang="es-ES" dirty="0"/>
          </a:p>
          <a:p>
            <a:pPr marL="0" indent="0" algn="just">
              <a:buNone/>
            </a:pPr>
            <a:r>
              <a:rPr lang="es-MX" dirty="0"/>
              <a:t>No serán exigibles las firmas del trabajador que durante el periodo del reporte, hayan laborado en el CT y al finalizar el mismo ya no estén por haber causado baja o estén en licencia.</a:t>
            </a:r>
            <a:endParaRPr lang="es-ES" dirty="0"/>
          </a:p>
          <a:p>
            <a:pPr marL="0" indent="0" algn="just">
              <a:buNone/>
            </a:pPr>
            <a:r>
              <a:rPr lang="es-MX" dirty="0"/>
              <a:t> </a:t>
            </a:r>
            <a:endParaRPr lang="es-ES" dirty="0"/>
          </a:p>
          <a:p>
            <a:pPr marL="0" indent="0" algn="just">
              <a:buNone/>
            </a:pPr>
            <a:r>
              <a:rPr lang="es-MX" dirty="0"/>
              <a:t>No serán exigibles las firmas del trabajador que durante el periodo del reporte, hayan laborado en el CT y al finalizar del mismo ya no estén por haber causado baja o estén en licencia.</a:t>
            </a:r>
            <a:endParaRPr lang="es-ES" dirty="0"/>
          </a:p>
          <a:p>
            <a:pPr marL="0" indent="0">
              <a:buNone/>
            </a:pPr>
            <a:r>
              <a:rPr lang="es-MX" dirty="0"/>
              <a:t/>
            </a:r>
            <a:br>
              <a:rPr lang="es-MX" dirty="0"/>
            </a:br>
            <a:endParaRPr lang="es-ES" dirty="0"/>
          </a:p>
        </p:txBody>
      </p:sp>
      <p:grpSp>
        <p:nvGrpSpPr>
          <p:cNvPr id="5" name="Grupo 4"/>
          <p:cNvGrpSpPr/>
          <p:nvPr/>
        </p:nvGrpSpPr>
        <p:grpSpPr>
          <a:xfrm>
            <a:off x="251520" y="127733"/>
            <a:ext cx="2160240" cy="780987"/>
            <a:chOff x="251520" y="127733"/>
            <a:chExt cx="2160240" cy="780987"/>
          </a:xfrm>
        </p:grpSpPr>
        <p:sp>
          <p:nvSpPr>
            <p:cNvPr id="6" name="Rectángulo 5"/>
            <p:cNvSpPr/>
            <p:nvPr/>
          </p:nvSpPr>
          <p:spPr>
            <a:xfrm>
              <a:off x="251520" y="127733"/>
              <a:ext cx="2160240" cy="78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1" y="127733"/>
              <a:ext cx="2160239" cy="780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2414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9294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MX" b="1" dirty="0"/>
              <a:t>TÍTULO III</a:t>
            </a:r>
            <a:endParaRPr lang="es-ES" b="1" dirty="0"/>
          </a:p>
          <a:p>
            <a:pPr marL="0" indent="0">
              <a:buNone/>
            </a:pPr>
            <a:r>
              <a:rPr lang="es-MX" b="1" dirty="0"/>
              <a:t>DE LA APLICACIÓN DE DESCUENTOS POR INASISTENCIAS Y ACUMULACIÓN DE RETARDOS</a:t>
            </a:r>
            <a:endParaRPr lang="es-ES" dirty="0"/>
          </a:p>
          <a:p>
            <a:pPr marL="0" indent="0">
              <a:buNone/>
            </a:pPr>
            <a:r>
              <a:rPr lang="es-MX" b="1" dirty="0"/>
              <a:t> </a:t>
            </a:r>
            <a:endParaRPr lang="es-ES" dirty="0"/>
          </a:p>
          <a:p>
            <a:pPr marL="0" indent="0">
              <a:buNone/>
            </a:pPr>
            <a:r>
              <a:rPr lang="es-MX" b="1" dirty="0"/>
              <a:t>CAPÍTULO ÚNICO DISPOSICIONES GENERALES</a:t>
            </a:r>
            <a:endParaRPr lang="es-ES" dirty="0"/>
          </a:p>
          <a:p>
            <a:pPr marL="0" indent="0">
              <a:buNone/>
            </a:pPr>
            <a:r>
              <a:rPr lang="es-MX" b="1" dirty="0"/>
              <a:t> </a:t>
            </a:r>
            <a:endParaRPr lang="es-ES" dirty="0"/>
          </a:p>
          <a:p>
            <a:pPr marL="0" indent="0" algn="just">
              <a:buNone/>
            </a:pPr>
            <a:r>
              <a:rPr lang="es-MX" b="1" dirty="0"/>
              <a:t>Artículo 15.- </a:t>
            </a:r>
            <a:r>
              <a:rPr lang="es-MX" dirty="0"/>
              <a:t>La falta del Trabajador a sus labores, sin que justifique por medio de licencia o permiso legalmente concedidos, lo priva del derecho de reclamar el salario correspondiente a la o las jornadas de trabajo no desempeñadas, por lo que la SEDU procederá a realizar el descuento correspondiente.</a:t>
            </a:r>
            <a:endParaRPr lang="es-ES" dirty="0"/>
          </a:p>
          <a:p>
            <a:pPr marL="0" indent="0">
              <a:buNone/>
            </a:pPr>
            <a:r>
              <a:rPr lang="es-MX" dirty="0"/>
              <a:t> </a:t>
            </a:r>
            <a:endParaRPr lang="es-ES" dirty="0"/>
          </a:p>
          <a:p>
            <a:pPr marL="0" indent="0" algn="just">
              <a:buNone/>
            </a:pPr>
            <a:r>
              <a:rPr lang="es-MX" b="1" dirty="0"/>
              <a:t>Artículo 16.- </a:t>
            </a:r>
            <a:r>
              <a:rPr lang="es-MX" dirty="0"/>
              <a:t>Cuando la o las plazas o puestos del Trabajador en que apliquen estos descuentos, estén dadas de baja al momento de la operación de los mismos, las deducciones deben efectuarse en las plazas o puestos vigentes, primero en la de mayor valor o bien, en cualquiera de ellas en caso de ser equivalentes, reteniendo lo correspondiente al sueldo vigente de las plazas o puestos en las que ocurrieron estas incidencias.</a:t>
            </a:r>
            <a:endParaRPr lang="es-ES" dirty="0"/>
          </a:p>
          <a:p>
            <a:pPr marL="0" indent="0">
              <a:buNone/>
            </a:pPr>
            <a:r>
              <a:rPr lang="es-MX" dirty="0"/>
              <a:t> </a:t>
            </a:r>
            <a:endParaRPr lang="es-ES" dirty="0"/>
          </a:p>
          <a:p>
            <a:pPr marL="0" indent="0" algn="just">
              <a:buNone/>
            </a:pPr>
            <a:r>
              <a:rPr lang="es-MX" b="1" dirty="0"/>
              <a:t>Artículo 17.- </a:t>
            </a:r>
            <a:r>
              <a:rPr lang="es-MX" dirty="0"/>
              <a:t>A los trabajadores que laboren por hora-semana-mes, se le debe conceder una tolerancia de diez minutos a la primera hora laborable, no así a las subsecuentes, porque el personal se encuentra en su CT; sí excede de los treinta minutos de tolerancia, no debe registrar la asistencia, y se computará como falta.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4" name="Grupo 3"/>
          <p:cNvGrpSpPr/>
          <p:nvPr/>
        </p:nvGrpSpPr>
        <p:grpSpPr>
          <a:xfrm>
            <a:off x="251520" y="127733"/>
            <a:ext cx="2160240" cy="780987"/>
            <a:chOff x="251520" y="127733"/>
            <a:chExt cx="2160240" cy="780987"/>
          </a:xfrm>
        </p:grpSpPr>
        <p:sp>
          <p:nvSpPr>
            <p:cNvPr id="5" name="Rectángulo 4"/>
            <p:cNvSpPr/>
            <p:nvPr/>
          </p:nvSpPr>
          <p:spPr>
            <a:xfrm>
              <a:off x="251520" y="127733"/>
              <a:ext cx="2160240" cy="78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1" y="127733"/>
              <a:ext cx="2160239" cy="780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6621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5536" y="1268333"/>
            <a:ext cx="8568952" cy="4525963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s-MX" sz="4000" b="1" dirty="0"/>
              <a:t>Artículo 18.- </a:t>
            </a:r>
            <a:r>
              <a:rPr lang="es-MX" sz="4000" dirty="0"/>
              <a:t>La falta de puntualidad en la asistencia a las labores estará sujeta a lo siguiente:</a:t>
            </a:r>
            <a:endParaRPr lang="es-ES" sz="4000" dirty="0"/>
          </a:p>
          <a:p>
            <a:pPr marL="0" indent="0">
              <a:buNone/>
            </a:pPr>
            <a:r>
              <a:rPr lang="es-MX" sz="4000" dirty="0"/>
              <a:t> </a:t>
            </a:r>
            <a:endParaRPr lang="es-ES" sz="4000" dirty="0"/>
          </a:p>
          <a:p>
            <a:pPr marL="0" lvl="0" indent="0">
              <a:buNone/>
            </a:pPr>
            <a:r>
              <a:rPr lang="es-MX" sz="4000" u="sng" dirty="0"/>
              <a:t>Todo empleado que se presente a sus labores después de transcurridos los 10 minutos de tolerancia, pero sin que exceda de 30 minutos, dará origen a la aplicación de un retardo.</a:t>
            </a:r>
            <a:endParaRPr lang="es-ES" sz="4000" u="sng" dirty="0"/>
          </a:p>
          <a:p>
            <a:pPr marL="0" indent="0">
              <a:buNone/>
            </a:pPr>
            <a:r>
              <a:rPr lang="es-MX" sz="4000" dirty="0"/>
              <a:t> </a:t>
            </a:r>
            <a:endParaRPr lang="es-ES" sz="4000" dirty="0"/>
          </a:p>
          <a:p>
            <a:pPr marL="0" indent="0">
              <a:buNone/>
            </a:pPr>
            <a:r>
              <a:rPr lang="es-MX" sz="4000" u="sng" dirty="0"/>
              <a:t>Por cada 3 retardos injustificados en un mes se considerará como una falta injustificada y la incidencia se registrará al cumplirse el tercer retardo injustificado y se procederá a realizar el descuento correspondiente.</a:t>
            </a:r>
            <a:endParaRPr lang="es-ES" sz="4000" u="sng" dirty="0"/>
          </a:p>
          <a:p>
            <a:pPr marL="0" indent="0">
              <a:buNone/>
            </a:pPr>
            <a:r>
              <a:rPr lang="es-MX" sz="4000" dirty="0"/>
              <a:t> </a:t>
            </a:r>
            <a:endParaRPr lang="es-ES" sz="4000" dirty="0"/>
          </a:p>
          <a:p>
            <a:pPr marL="0" lvl="0" indent="0">
              <a:buNone/>
            </a:pPr>
            <a:r>
              <a:rPr lang="es-MX" sz="4000" dirty="0"/>
              <a:t>Transcurridos los 30 minutos de que habla el inciso anterior, después de la hora fijada para el inicio de las labores, no se permitirá a ningún empleado registrar su asistencia, por lo que se considerará falta injustificada y el trabajador no tendrá derecho a percibir el salario correspondiente.</a:t>
            </a:r>
            <a:endParaRPr lang="es-ES" sz="4000" dirty="0"/>
          </a:p>
          <a:p>
            <a:pPr marL="0" indent="0">
              <a:buNone/>
            </a:pPr>
            <a:r>
              <a:rPr lang="es-MX" sz="4000" dirty="0"/>
              <a:t> </a:t>
            </a:r>
            <a:endParaRPr lang="es-ES" sz="4000" dirty="0"/>
          </a:p>
          <a:p>
            <a:pPr marL="0" lvl="0" indent="0">
              <a:buNone/>
            </a:pPr>
            <a:r>
              <a:rPr lang="es-MX" sz="4000" dirty="0"/>
              <a:t>Con el propósito de asegurar la continuidad en el servicio educativo, el Trabajador que incumpla con la asistencia a sus labores por más de tres días consecutivos o más de cinco alternados en un periodo de treinta días sin causa justificada, será separado del servicio sin responsabilidad para la SEDU, y de conformidad con la normatividad aplicable.</a:t>
            </a:r>
            <a:endParaRPr lang="es-ES" sz="4000" dirty="0"/>
          </a:p>
          <a:p>
            <a:pPr marL="0" indent="0">
              <a:buNone/>
            </a:pPr>
            <a:r>
              <a:rPr lang="es-MX" dirty="0"/>
              <a:t> 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4" name="Grupo 3"/>
          <p:cNvGrpSpPr/>
          <p:nvPr/>
        </p:nvGrpSpPr>
        <p:grpSpPr>
          <a:xfrm>
            <a:off x="251520" y="127733"/>
            <a:ext cx="2160240" cy="780987"/>
            <a:chOff x="251520" y="127733"/>
            <a:chExt cx="2160240" cy="780987"/>
          </a:xfrm>
        </p:grpSpPr>
        <p:sp>
          <p:nvSpPr>
            <p:cNvPr id="5" name="Rectángulo 4"/>
            <p:cNvSpPr/>
            <p:nvPr/>
          </p:nvSpPr>
          <p:spPr>
            <a:xfrm>
              <a:off x="251520" y="127733"/>
              <a:ext cx="2160240" cy="78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1" y="127733"/>
              <a:ext cx="2160239" cy="780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135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1052737"/>
            <a:ext cx="8229600" cy="3960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800" b="1" dirty="0"/>
              <a:t>Artículo 19.- </a:t>
            </a:r>
            <a:r>
              <a:rPr lang="es-MX" sz="2800" dirty="0"/>
              <a:t>El Estímulo se otorgará a los Trabajadores que cumplan con los lineamientos marcados por el presente documento, como reconocimiento por la puntualidad y asistencia a sus labores.</a:t>
            </a:r>
            <a:endParaRPr lang="es-ES" sz="2800" dirty="0"/>
          </a:p>
          <a:p>
            <a:pPr marL="0" indent="0">
              <a:buNone/>
            </a:pPr>
            <a:r>
              <a:rPr lang="es-MX" sz="2800" dirty="0"/>
              <a:t> </a:t>
            </a:r>
            <a:endParaRPr lang="es-ES" sz="2800" dirty="0"/>
          </a:p>
          <a:p>
            <a:pPr marL="0" indent="0" algn="just">
              <a:buNone/>
            </a:pPr>
            <a:r>
              <a:rPr lang="es-MX" sz="2800" dirty="0"/>
              <a:t>Consiste en otorgar hasta 10 días del sueldo tabular del Trabajador a la Educación Básica y hasta 15 días a los Trabajadores a la Educación nivel homologado.</a:t>
            </a:r>
            <a:endParaRPr lang="es-ES" sz="2800" dirty="0"/>
          </a:p>
        </p:txBody>
      </p:sp>
      <p:grpSp>
        <p:nvGrpSpPr>
          <p:cNvPr id="4" name="Grupo 3"/>
          <p:cNvGrpSpPr/>
          <p:nvPr/>
        </p:nvGrpSpPr>
        <p:grpSpPr>
          <a:xfrm>
            <a:off x="251520" y="127733"/>
            <a:ext cx="2160240" cy="780987"/>
            <a:chOff x="251520" y="127733"/>
            <a:chExt cx="2160240" cy="780987"/>
          </a:xfrm>
        </p:grpSpPr>
        <p:sp>
          <p:nvSpPr>
            <p:cNvPr id="5" name="Rectángulo 4"/>
            <p:cNvSpPr/>
            <p:nvPr/>
          </p:nvSpPr>
          <p:spPr>
            <a:xfrm>
              <a:off x="251520" y="127733"/>
              <a:ext cx="2160240" cy="78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6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1" y="127733"/>
              <a:ext cx="2160239" cy="780987"/>
            </a:xfrm>
            <a:prstGeom prst="rect">
              <a:avLst/>
            </a:prstGeom>
          </p:spPr>
        </p:pic>
      </p:grpSp>
      <p:pic>
        <p:nvPicPr>
          <p:cNvPr id="7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06633"/>
            <a:ext cx="2868488" cy="215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79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51520" y="127733"/>
            <a:ext cx="2160240" cy="780987"/>
            <a:chOff x="251520" y="127733"/>
            <a:chExt cx="2160240" cy="780987"/>
          </a:xfrm>
        </p:grpSpPr>
        <p:sp>
          <p:nvSpPr>
            <p:cNvPr id="6" name="Rectángulo 5"/>
            <p:cNvSpPr/>
            <p:nvPr/>
          </p:nvSpPr>
          <p:spPr>
            <a:xfrm>
              <a:off x="251520" y="127733"/>
              <a:ext cx="2160240" cy="7809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7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1" y="127733"/>
              <a:ext cx="2160239" cy="780987"/>
            </a:xfrm>
            <a:prstGeom prst="rect">
              <a:avLst/>
            </a:prstGeom>
          </p:spPr>
        </p:pic>
      </p:grpSp>
      <p:pic>
        <p:nvPicPr>
          <p:cNvPr id="2052" name="Picture 4" descr="Resultado de imagen para puntualidad y asisten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14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166</Words>
  <Application>Microsoft Office PowerPoint</Application>
  <PresentationFormat>Presentación en pantalla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Aharoni</vt:lpstr>
      <vt:lpstr>Arial</vt:lpstr>
      <vt:lpstr>Calibri</vt:lpstr>
      <vt:lpstr>Tema de Office</vt:lpstr>
      <vt:lpstr>Presentación de PowerPoint</vt:lpstr>
      <vt:lpstr> Propósito</vt:lpstr>
      <vt:lpstr>Diario oficial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Windows User</cp:lastModifiedBy>
  <cp:revision>50</cp:revision>
  <cp:lastPrinted>2017-02-23T20:08:43Z</cp:lastPrinted>
  <dcterms:created xsi:type="dcterms:W3CDTF">2016-02-02T16:14:54Z</dcterms:created>
  <dcterms:modified xsi:type="dcterms:W3CDTF">2018-08-24T14:11:27Z</dcterms:modified>
</cp:coreProperties>
</file>