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3" r:id="rId3"/>
    <p:sldId id="260" r:id="rId4"/>
    <p:sldId id="257" r:id="rId5"/>
    <p:sldId id="258" r:id="rId6"/>
    <p:sldId id="262" r:id="rId7"/>
    <p:sldId id="261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FD235E0-79CE-6C4F-8E61-DD83689006E9}" type="datetimeFigureOut">
              <a:rPr lang="es-ES" smtClean="0"/>
              <a:t>16/02/2016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s.unam.mx/curso2007/pdf/Untitled.pdf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Metodología de enseñanza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APRENDIZAJE BASADO EN PROBLEMAS</a:t>
            </a:r>
          </a:p>
          <a:p>
            <a:r>
              <a:rPr lang="es-ES" dirty="0" smtClean="0"/>
              <a:t>ABP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992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295539"/>
            <a:ext cx="2819666" cy="269002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94776" y="565971"/>
            <a:ext cx="8306905" cy="2287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" sz="4000" dirty="0" smtClean="0"/>
              <a:t>¿qué podemos hacer desde nuestra práctica profesional?</a:t>
            </a:r>
          </a:p>
          <a:p>
            <a:pPr algn="ctr">
              <a:lnSpc>
                <a:spcPct val="120000"/>
              </a:lnSpc>
            </a:pP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0148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209826"/>
            <a:ext cx="8108093" cy="5576957"/>
          </a:xfrm>
        </p:spPr>
        <p:txBody>
          <a:bodyPr vert="horz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000" dirty="0" smtClean="0">
                <a:latin typeface="Calibri"/>
                <a:cs typeface="Calibri"/>
              </a:rPr>
              <a:t>El </a:t>
            </a:r>
            <a:r>
              <a:rPr lang="es-ES" sz="2000" dirty="0">
                <a:latin typeface="Calibri"/>
                <a:cs typeface="Calibri"/>
              </a:rPr>
              <a:t>docente es el actor principal en el proceso de mejoramiento de la calidad educativa pues es el nexo en los procesos de aprendizaje de los alumnos y las modificaciones en la organización </a:t>
            </a:r>
            <a:r>
              <a:rPr lang="es-ES" sz="2000" dirty="0" smtClean="0">
                <a:latin typeface="Calibri"/>
                <a:cs typeface="Calibri"/>
              </a:rPr>
              <a:t>institucional.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>
                <a:latin typeface="Calibri"/>
                <a:cs typeface="Calibri"/>
              </a:rPr>
              <a:t>La profesionalización de la enseñanza en las escuelas supone el desarrollo de acciones vinculadas </a:t>
            </a:r>
            <a:r>
              <a:rPr lang="es-ES" sz="2000" dirty="0" smtClean="0">
                <a:latin typeface="Calibri"/>
                <a:cs typeface="Calibri"/>
              </a:rPr>
              <a:t>con </a:t>
            </a:r>
            <a:r>
              <a:rPr lang="es-ES" sz="2000" dirty="0">
                <a:latin typeface="Calibri"/>
                <a:cs typeface="Calibri"/>
              </a:rPr>
              <a:t>el proceso de enseñar y aprender </a:t>
            </a:r>
            <a:r>
              <a:rPr lang="es-ES" sz="2000" dirty="0" smtClean="0">
                <a:latin typeface="Calibri"/>
                <a:cs typeface="Calibri"/>
              </a:rPr>
              <a:t>con una </a:t>
            </a:r>
            <a:r>
              <a:rPr lang="es-ES" sz="2000" dirty="0">
                <a:latin typeface="Calibri"/>
                <a:cs typeface="Calibri"/>
              </a:rPr>
              <a:t>mayor autonomía en las aulas y responsabilidad por los aprendizajes alcanzados.</a:t>
            </a:r>
            <a:endParaRPr lang="es-ES" sz="20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>
                <a:latin typeface="Calibri"/>
                <a:cs typeface="Calibri"/>
              </a:rPr>
              <a:t>Por otra parte tenemos las opiniones de los estudiantes, entre lo que mencionan dicen preferir: 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Calibri"/>
                <a:cs typeface="Calibri"/>
              </a:rPr>
              <a:t>clases motivadoras</a:t>
            </a:r>
          </a:p>
          <a:p>
            <a:r>
              <a:rPr lang="es-ES" sz="2000" dirty="0" smtClean="0">
                <a:latin typeface="Calibri"/>
                <a:cs typeface="Calibri"/>
              </a:rPr>
              <a:t>Dinámicas</a:t>
            </a:r>
          </a:p>
          <a:p>
            <a:r>
              <a:rPr lang="es-ES" sz="2000" dirty="0" smtClean="0">
                <a:latin typeface="Calibri"/>
                <a:cs typeface="Calibri"/>
              </a:rPr>
              <a:t>moverse</a:t>
            </a:r>
          </a:p>
          <a:p>
            <a:r>
              <a:rPr lang="es-ES" sz="2000" dirty="0" smtClean="0">
                <a:latin typeface="Calibri"/>
                <a:cs typeface="Calibri"/>
              </a:rPr>
              <a:t>interactuar </a:t>
            </a:r>
          </a:p>
          <a:p>
            <a:r>
              <a:rPr lang="es-ES" sz="2000" dirty="0" smtClean="0">
                <a:latin typeface="Calibri"/>
                <a:cs typeface="Calibri"/>
              </a:rPr>
              <a:t>Salir del aula etc.</a:t>
            </a:r>
          </a:p>
        </p:txBody>
      </p:sp>
    </p:spTree>
    <p:extLst>
      <p:ext uri="{BB962C8B-B14F-4D97-AF65-F5344CB8AC3E}">
        <p14:creationId xmlns:p14="http://schemas.microsoft.com/office/powerpoint/2010/main" val="282949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7721571" cy="1885681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" sz="4400" dirty="0" smtClean="0"/>
              <a:t>EN BASE A TODO LO ANTERIOR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479" y="1803141"/>
            <a:ext cx="4340087" cy="414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919362"/>
            <a:ext cx="8229600" cy="3939770"/>
          </a:xfrm>
        </p:spPr>
        <p:txBody>
          <a:bodyPr vert="horz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dirty="0" smtClean="0"/>
              <a:t>La estrategia APRENDIZAJE BASADO EN PROBLEMAS aplicada en nuestras aulas ¿contribuye a mejorar los resultados, así como al cumplimiento de las metas internas mencionadas anteriormente y las expectativas de las alumnas?, ¿de qué manera puede o no puede hacerlo? Y ¿en tu curso que problemática pudieras generar para aplicar el ABP?</a:t>
            </a:r>
          </a:p>
        </p:txBody>
      </p:sp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342348"/>
            <a:ext cx="8229600" cy="6018695"/>
          </a:xfrm>
        </p:spPr>
        <p:txBody>
          <a:bodyPr vert="horz"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 smtClean="0"/>
              <a:t>ACTIVIDADES: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Dinámica para formar equipos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Realiza un mapa conceptual que te permita analizar los textos investigados y proporcionados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Identifica los pasos y </a:t>
            </a:r>
            <a:r>
              <a:rPr lang="es-ES" dirty="0" smtClean="0"/>
              <a:t>preséntalos al grupo </a:t>
            </a:r>
            <a:r>
              <a:rPr lang="es-ES" dirty="0" smtClean="0"/>
              <a:t>al </a:t>
            </a:r>
            <a:r>
              <a:rPr lang="es-ES" dirty="0" smtClean="0"/>
              <a:t>grupo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Enumera ventajas y desventajas compáralas en un nuevo equipo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Cita las habilidades que se trabajan empleando ABP con relación a tu curso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En tu equipo realiza un escrito que de respuesta al planteamiento del problema</a:t>
            </a:r>
          </a:p>
        </p:txBody>
      </p:sp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342348"/>
            <a:ext cx="8229600" cy="6018695"/>
          </a:xfrm>
        </p:spPr>
        <p:txBody>
          <a:bodyPr vert="horz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 smtClean="0"/>
              <a:t>BIBLIOGRAFÍA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Díaz, M (2005) Modalidades de enseñanza centradas en el desarrollo de competencias orientaciones para promover el cambio metodológico en el espacio europeo de educación superior. Universidad </a:t>
            </a:r>
            <a:r>
              <a:rPr lang="es-ES" sz="1600" dirty="0" err="1" smtClean="0">
                <a:latin typeface="Calibri"/>
                <a:cs typeface="Calibri"/>
              </a:rPr>
              <a:t>oviedo</a:t>
            </a:r>
            <a:endParaRPr lang="es-ES" sz="16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Hernández</a:t>
            </a:r>
            <a:r>
              <a:rPr lang="es-ES" sz="1600" dirty="0">
                <a:latin typeface="Calibri"/>
                <a:cs typeface="Calibri"/>
              </a:rPr>
              <a:t>, A. (s/a). La educación superior en México: Panorama y Perspectivas. Recuperado de http://</a:t>
            </a:r>
            <a:r>
              <a:rPr lang="es-ES" sz="1600" dirty="0" err="1">
                <a:latin typeface="Calibri"/>
                <a:cs typeface="Calibri"/>
              </a:rPr>
              <a:t>www.cospherecg.com</a:t>
            </a:r>
            <a:r>
              <a:rPr lang="es-ES" sz="1600" dirty="0">
                <a:latin typeface="Calibri"/>
                <a:cs typeface="Calibri"/>
              </a:rPr>
              <a:t>/</a:t>
            </a:r>
            <a:r>
              <a:rPr lang="es-ES" sz="1600" dirty="0" err="1">
                <a:latin typeface="Calibri"/>
                <a:cs typeface="Calibri"/>
              </a:rPr>
              <a:t>articulos</a:t>
            </a:r>
            <a:r>
              <a:rPr lang="es-ES" sz="1600" dirty="0">
                <a:latin typeface="Calibri"/>
                <a:cs typeface="Calibri"/>
              </a:rPr>
              <a:t>/La%20educacion%20superior%20en%20Mexico%20 Panorama%20y%</a:t>
            </a:r>
            <a:r>
              <a:rPr lang="es-ES" sz="1600" dirty="0" smtClean="0">
                <a:latin typeface="Calibri"/>
                <a:cs typeface="Calibri"/>
              </a:rPr>
              <a:t>20Perspectivas.php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Calibri"/>
                <a:cs typeface="Calibri"/>
              </a:rPr>
              <a:t>Muñoz, H. &amp; Rodríguez, R. Gómez. La educación superior en el contexto actual de la sociedad mexicana. Cuadernos del Seminario de Educación Superior, (1). Recuperado de </a:t>
            </a:r>
            <a:r>
              <a:rPr lang="es-ES" sz="1600" dirty="0">
                <a:latin typeface="Calibri"/>
                <a:cs typeface="Calibri"/>
                <a:hlinkClick r:id="rId2"/>
              </a:rPr>
              <a:t>http://www.ses.unam.mx/curso2007/pdf/</a:t>
            </a:r>
            <a:r>
              <a:rPr lang="es-ES" sz="1600" dirty="0" smtClean="0">
                <a:latin typeface="Calibri"/>
                <a:cs typeface="Calibri"/>
                <a:hlinkClick r:id="rId2"/>
              </a:rPr>
              <a:t>Untitled.pdf</a:t>
            </a:r>
            <a:endParaRPr lang="es-ES" sz="16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Bar, G. </a:t>
            </a:r>
            <a:r>
              <a:rPr lang="es-ES" sz="1600" dirty="0">
                <a:latin typeface="Calibri"/>
                <a:cs typeface="Calibri"/>
              </a:rPr>
              <a:t>(1999) Perfil y competencias del docente en el contexto institucional </a:t>
            </a:r>
            <a:r>
              <a:rPr lang="es-ES" sz="1600" dirty="0" smtClean="0">
                <a:latin typeface="Calibri"/>
                <a:cs typeface="Calibri"/>
              </a:rPr>
              <a:t>educativo, Lima Perú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400" dirty="0" smtClean="0"/>
          </a:p>
        </p:txBody>
      </p:sp>
    </p:spTree>
    <p:extLst>
      <p:ext uri="{BB962C8B-B14F-4D97-AF65-F5344CB8AC3E}">
        <p14:creationId xmlns:p14="http://schemas.microsoft.com/office/powerpoint/2010/main" val="22344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56334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PROPÓSITO: </a:t>
            </a:r>
            <a:r>
              <a:rPr lang="es-ES" dirty="0" smtClean="0">
                <a:solidFill>
                  <a:schemeClr val="tx1"/>
                </a:solidFill>
              </a:rPr>
              <a:t>Que los docentes identifiquen el Aprendizaje basado en problemas como una opción de estrategia didáctica que favorece el desarrollo de competencias en los alumnos y como pudiera aplicarla en su práctica profesional.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9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material lo pueden localizar  en:</a:t>
            </a:r>
            <a:endParaRPr lang="es-ES" dirty="0"/>
          </a:p>
        </p:txBody>
      </p:sp>
      <p:pic>
        <p:nvPicPr>
          <p:cNvPr id="3" name="Imagen 2" descr="Captura de pantalla 2016-02-14 a las 10.46.3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12210"/>
          <a:stretch/>
        </p:blipFill>
        <p:spPr>
          <a:xfrm>
            <a:off x="3081403" y="3666374"/>
            <a:ext cx="2712604" cy="3540337"/>
          </a:xfrm>
          <a:prstGeom prst="rect">
            <a:avLst/>
          </a:prstGeom>
        </p:spPr>
      </p:pic>
      <p:pic>
        <p:nvPicPr>
          <p:cNvPr id="4" name="Imagen 3" descr="Captura de pantalla 2016-02-14 a las 10.45.56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7" t="17902" r="26678"/>
          <a:stretch/>
        </p:blipFill>
        <p:spPr>
          <a:xfrm>
            <a:off x="400804" y="1314174"/>
            <a:ext cx="7009370" cy="2385391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H="1">
            <a:off x="1849785" y="1314174"/>
            <a:ext cx="563216" cy="570188"/>
          </a:xfrm>
          <a:prstGeom prst="straightConnector1">
            <a:avLst/>
          </a:prstGeom>
          <a:ln w="7620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6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PLANTEAMIENTO DEL PROBLEMA</a:t>
            </a:r>
            <a:endParaRPr lang="es-ES" dirty="0"/>
          </a:p>
        </p:txBody>
      </p:sp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s-ES_tradnl" dirty="0"/>
              <a:t>Son varios los retos a los que se enfrenta la educación superior en nuestro país desde estar a la altura de los modelos educativos internacionales hasta las políticas federales y la demanda creciente de los jóvenes por tener acceso a una educación </a:t>
            </a:r>
            <a:r>
              <a:rPr lang="es-ES_tradnl" dirty="0" smtClean="0"/>
              <a:t>superior.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490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" dirty="0" smtClean="0"/>
              <a:t>Entre las tendencias  de carácter mundial,  </a:t>
            </a:r>
            <a:r>
              <a:rPr lang="es-ES" dirty="0"/>
              <a:t>hablando de fenómenos muy estudiados en el ámbito </a:t>
            </a:r>
            <a:r>
              <a:rPr lang="es-ES" dirty="0" smtClean="0"/>
              <a:t>internacional, tanto </a:t>
            </a:r>
            <a:r>
              <a:rPr lang="es-ES" dirty="0"/>
              <a:t>la </a:t>
            </a:r>
            <a:r>
              <a:rPr lang="es-ES" dirty="0" smtClean="0"/>
              <a:t>UNESCO </a:t>
            </a:r>
            <a:r>
              <a:rPr lang="es-ES" dirty="0"/>
              <a:t>como la </a:t>
            </a:r>
            <a:r>
              <a:rPr lang="es-ES" dirty="0" smtClean="0"/>
              <a:t>OCDE </a:t>
            </a:r>
            <a:r>
              <a:rPr lang="es-ES" dirty="0"/>
              <a:t>han </a:t>
            </a:r>
            <a:r>
              <a:rPr lang="es-ES" dirty="0" smtClean="0"/>
              <a:t>reflexionado acerca </a:t>
            </a:r>
            <a:r>
              <a:rPr lang="es-ES" dirty="0"/>
              <a:t>de los aspectos que mayormente influyen a las </a:t>
            </a:r>
            <a:r>
              <a:rPr lang="es-ES" dirty="0" smtClean="0"/>
              <a:t>Instituciones de Educación Superior </a:t>
            </a:r>
            <a:r>
              <a:rPr lang="es-ES" dirty="0"/>
              <a:t>de todo el mundo.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671018"/>
            <a:ext cx="2819666" cy="269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466579"/>
            <a:ext cx="8229600" cy="393977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Entre las reflexiones he seleccionado las siguientes: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algn="just">
              <a:lnSpc>
                <a:spcPct val="140000"/>
              </a:lnSpc>
            </a:pPr>
            <a:r>
              <a:rPr lang="es-ES" dirty="0"/>
              <a:t>La influencia de las tendencias globalizadoras en la educación superior. </a:t>
            </a:r>
            <a:r>
              <a:rPr lang="es-ES" dirty="0" smtClean="0"/>
              <a:t>El fenómeno </a:t>
            </a:r>
            <a:r>
              <a:rPr lang="es-ES" dirty="0"/>
              <a:t>de globalización ha intensificado el flujo de conocimiento, </a:t>
            </a:r>
            <a:r>
              <a:rPr lang="es-ES" dirty="0" smtClean="0"/>
              <a:t>de estudiantes </a:t>
            </a:r>
            <a:r>
              <a:rPr lang="es-ES" dirty="0"/>
              <a:t>e incluso de la oferta de servicios de educación superior. El </a:t>
            </a:r>
            <a:r>
              <a:rPr lang="es-ES" dirty="0" smtClean="0"/>
              <a:t>efecto neto </a:t>
            </a:r>
            <a:r>
              <a:rPr lang="es-ES" dirty="0"/>
              <a:t>es que las IES mexicanas competirán cada vez más frente a las del </a:t>
            </a:r>
            <a:r>
              <a:rPr lang="es-ES" dirty="0" smtClean="0"/>
              <a:t>resto del </a:t>
            </a:r>
            <a:r>
              <a:rPr lang="es-ES" dirty="0"/>
              <a:t>mundo.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4321441"/>
            <a:ext cx="2554622" cy="24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4167974"/>
            <a:ext cx="2819666" cy="269002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94775" y="287131"/>
            <a:ext cx="8306905" cy="406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2400" dirty="0"/>
              <a:t>Las consideraciones de aseguramiento de calidad de la educación. Ante </a:t>
            </a:r>
            <a:r>
              <a:rPr lang="es-ES" sz="2400" dirty="0" smtClean="0"/>
              <a:t>la creciente </a:t>
            </a:r>
            <a:r>
              <a:rPr lang="es-ES" sz="2400" dirty="0"/>
              <a:t>variedad en la oferta de servicios y las fuerzas </a:t>
            </a:r>
            <a:r>
              <a:rPr lang="es-ES" sz="2400" dirty="0" smtClean="0"/>
              <a:t>globalizadoras, ha surgido </a:t>
            </a:r>
            <a:r>
              <a:rPr lang="es-ES" sz="2400" dirty="0"/>
              <a:t>una creciente preocupación por asegurar la calidad de la educación. </a:t>
            </a:r>
            <a:r>
              <a:rPr lang="es-ES" sz="2400" dirty="0" smtClean="0"/>
              <a:t>La mera </a:t>
            </a:r>
            <a:r>
              <a:rPr lang="es-ES" sz="2400" dirty="0"/>
              <a:t>definición de calidad de la educación no tiene acuerdos universales. </a:t>
            </a:r>
            <a:r>
              <a:rPr lang="es-ES" sz="2400" dirty="0" smtClean="0"/>
              <a:t>No obstante</a:t>
            </a:r>
            <a:r>
              <a:rPr lang="es-ES" sz="2400" dirty="0"/>
              <a:t>, se han establecido marcos de referencia de acreditación por </a:t>
            </a:r>
            <a:r>
              <a:rPr lang="es-ES" sz="2400" dirty="0" smtClean="0"/>
              <a:t>regiones y </a:t>
            </a:r>
            <a:r>
              <a:rPr lang="es-ES" sz="2400" dirty="0"/>
              <a:t>por rama del conocimiento que permiten evaluar las condiciones bajo las </a:t>
            </a:r>
            <a:r>
              <a:rPr lang="es-ES" sz="2400" dirty="0" smtClean="0"/>
              <a:t>que se </a:t>
            </a:r>
            <a:r>
              <a:rPr lang="es-ES" sz="2400" dirty="0"/>
              <a:t>proporciona determinada oferta educativa. </a:t>
            </a:r>
          </a:p>
        </p:txBody>
      </p:sp>
    </p:spTree>
    <p:extLst>
      <p:ext uri="{BB962C8B-B14F-4D97-AF65-F5344CB8AC3E}">
        <p14:creationId xmlns:p14="http://schemas.microsoft.com/office/powerpoint/2010/main" val="6876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1049130" y="1077247"/>
            <a:ext cx="7637670" cy="3329101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lang="es-ES" sz="2800" dirty="0" smtClean="0"/>
              <a:t>En la escuela:</a:t>
            </a:r>
          </a:p>
          <a:p>
            <a:pPr marL="0" indent="0">
              <a:buNone/>
            </a:pPr>
            <a:endParaRPr lang="es-ES" sz="2800" dirty="0"/>
          </a:p>
          <a:p>
            <a:r>
              <a:rPr lang="es-ES" sz="2800" dirty="0" smtClean="0"/>
              <a:t>Objetivos internos</a:t>
            </a:r>
          </a:p>
          <a:p>
            <a:r>
              <a:rPr lang="es-ES" sz="2800" dirty="0" smtClean="0"/>
              <a:t>Proyectos de colegiados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Niveles de desempeño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Mejoras continuas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Elevar los índices de aprobación</a:t>
            </a:r>
          </a:p>
          <a:p>
            <a:r>
              <a:rPr lang="es-ES" sz="2800" dirty="0" smtClean="0"/>
              <a:t>Cumplir con las expectativas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90773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2051333"/>
          </a:xfrm>
        </p:spPr>
        <p:txBody>
          <a:bodyPr vert="horz">
            <a:normAutofit/>
          </a:bodyPr>
          <a:lstStyle/>
          <a:p>
            <a:pPr marL="0" indent="0" algn="just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 smtClean="0"/>
              <a:t>Son diversos los factores que generan resultados no esperados o que el desarrollo de competencias no se este dando en el nivel esperado.</a:t>
            </a:r>
            <a:endParaRPr lang="es-ES" sz="2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891887"/>
            <a:ext cx="2819666" cy="269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8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Claridad.thmx</Template>
  <TotalTime>420</TotalTime>
  <Words>678</Words>
  <Application>Microsoft Office PowerPoint</Application>
  <PresentationFormat>Presentación en pantalla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Claridad</vt:lpstr>
      <vt:lpstr>Metodología de enseñanza</vt:lpstr>
      <vt:lpstr>PROPÓSITO: Que los docentes identifiquen el Aprendizaje basado en problemas como una opción de estrategia didáctica que favorece el desarrollo de competencias en los alumnos y como pudiera aplicarla en su práctica profesional.</vt:lpstr>
      <vt:lpstr>El material lo pueden localizar  en:</vt:lpstr>
      <vt:lpstr>PLANTEAMIENTO DEL PROBLEMA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de enseñanza</dc:title>
  <dc:creator>MA TERESA CERDA</dc:creator>
  <cp:lastModifiedBy>COMPUTO</cp:lastModifiedBy>
  <cp:revision>17</cp:revision>
  <dcterms:created xsi:type="dcterms:W3CDTF">2016-02-13T14:37:58Z</dcterms:created>
  <dcterms:modified xsi:type="dcterms:W3CDTF">2016-02-16T15:04:38Z</dcterms:modified>
</cp:coreProperties>
</file>