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56" r:id="rId9"/>
    <p:sldId id="258" r:id="rId10"/>
    <p:sldId id="257" r:id="rId11"/>
    <p:sldId id="259" r:id="rId12"/>
    <p:sldId id="260" r:id="rId13"/>
    <p:sldId id="261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F99E-82E9-4991-A340-4F3A9653B766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6EFF-8C7E-4568-AC82-C890A916EB9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B0F31-0F51-41C5-B31E-AB29B8489AC7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F8D2-6028-4B82-9B3D-8EC9F9729D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24C19-3DF4-480C-B1D4-C3B72FCEB56D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69252-1BFF-4519-827C-B96DDE254C9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1FE8D-A7BE-4BE3-ABD5-9301E7696150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4DC19-EC74-4BC6-8519-D9435742666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F25F5-6D3E-41A9-B7A5-BCFBF775DB9C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6A319-CD12-436A-B955-7231B166F1B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2BF7-DF45-4BB7-BDAD-E9C3EA938853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AD403-5997-4B73-9B4A-67ED44ACBC2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113C1-423E-4C0A-9904-7F8B42516AEA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0F627-50B6-422E-BD7B-4223CC10DAE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B8C58-2774-4BF8-BF4B-64B862F1AB34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3F2E-CF8E-4ED0-A4DB-37F1782D9B0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7148-391A-4FAC-8EFE-00D0D8423A0A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D801-9292-4D8D-A350-E28694C6A71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D30F9-5E82-493F-95C9-97B2CC7EDF37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1C725-EA73-4906-8834-505507086F7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27449-D18B-47DB-94DB-2A5EDCA4C58A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F361F-8061-40FE-9A67-188E96DDCE0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4C30F9-6CA6-48C1-BF78-CF4505B16B6F}" type="datetimeFigureOut">
              <a:rPr lang="es-MX"/>
              <a:pPr>
                <a:defRPr/>
              </a:pPr>
              <a:t>11/06/2012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B3B4E5-CF5C-4F32-91FC-30C0276433A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7350"/>
            <a:ext cx="9144000" cy="724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611188" y="0"/>
            <a:ext cx="7993062" cy="5457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8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inkee" pitchFamily="2" charset="0"/>
              </a:rPr>
              <a:t>“</a:t>
            </a:r>
            <a:r>
              <a:rPr lang="es-MX" sz="8800" b="1">
                <a:effectLst>
                  <a:outerShdw blurRad="38100" dist="38100" dir="2700000" algn="tl">
                    <a:srgbClr val="C0C0C0"/>
                  </a:outerShdw>
                </a:effectLst>
                <a:latin typeface="Kinkee" pitchFamily="2" charset="0"/>
              </a:rPr>
              <a:t>La formación de la </a:t>
            </a:r>
          </a:p>
          <a:p>
            <a:pPr algn="ctr"/>
            <a:r>
              <a:rPr lang="es-MX" sz="8800" b="1">
                <a:effectLst>
                  <a:outerShdw blurRad="38100" dist="38100" dir="2700000" algn="tl">
                    <a:srgbClr val="C0C0C0"/>
                  </a:outerShdw>
                </a:effectLst>
                <a:latin typeface="Kinkee" pitchFamily="2" charset="0"/>
              </a:rPr>
              <a:t>función semiótica”</a:t>
            </a:r>
          </a:p>
        </p:txBody>
      </p:sp>
      <p:sp>
        <p:nvSpPr>
          <p:cNvPr id="13315" name="5 Rectángulo"/>
          <p:cNvSpPr>
            <a:spLocks noChangeArrowheads="1"/>
          </p:cNvSpPr>
          <p:nvPr/>
        </p:nvSpPr>
        <p:spPr bwMode="auto">
          <a:xfrm>
            <a:off x="4859338" y="6021388"/>
            <a:ext cx="3778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latin typeface="Calibri" pitchFamily="34" charset="0"/>
              </a:rPr>
              <a:t>Silvestre, Nuria y Ma. Rosa Solé (1993)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5 Marcador de contenido"/>
          <p:cNvSpPr>
            <a:spLocks noGrp="1"/>
          </p:cNvSpPr>
          <p:nvPr>
            <p:ph sz="half" idx="1"/>
          </p:nvPr>
        </p:nvSpPr>
        <p:spPr>
          <a:xfrm>
            <a:off x="285750" y="214313"/>
            <a:ext cx="5214938" cy="6643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MX" smtClean="0">
                <a:solidFill>
                  <a:srgbClr val="0070C0"/>
                </a:solidFill>
              </a:rPr>
              <a:t>♥ </a:t>
            </a: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Considera que la actividad mental de las personas tiene un origen social.</a:t>
            </a:r>
          </a:p>
          <a:p>
            <a:pPr>
              <a:buFont typeface="Arial" charset="0"/>
              <a:buNone/>
            </a:pP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♥ Las herramientas psicológicas no son inventadas por cada individuo si no que este atiene acceso a ellas por el hecho de formar parte de un medio socio-cultural.</a:t>
            </a:r>
          </a:p>
          <a:p>
            <a:pPr>
              <a:buFont typeface="Arial" charset="0"/>
              <a:buNone/>
            </a:pP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♥ Internalización: es un proceso implicado en la transformación de los fenómenos sociales en fenómenos psicológicos.</a:t>
            </a:r>
          </a:p>
          <a:p>
            <a:pPr>
              <a:buFont typeface="Arial" charset="0"/>
              <a:buNone/>
            </a:pPr>
            <a:endParaRPr lang="es-MX" smtClean="0"/>
          </a:p>
        </p:txBody>
      </p:sp>
      <p:pic>
        <p:nvPicPr>
          <p:cNvPr id="22531" name="Picture 2" descr="https://encrypted-tbn2.google.com/images?q=tbn:ANd9GcR1heiOsuVPj2OKJCncc1vXhis5ceY98ftLNNBrBtLjzcLBH-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75" y="0"/>
            <a:ext cx="3643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https://encrypted-tbn0.google.com/images?q=tbn:ANd9GcTWvLMGraV69YSQxuxBMErtV3psvlG3Ayn7D6XnAA6CUlW1Ihiwl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25" y="3357563"/>
            <a:ext cx="32861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9713"/>
            <a:ext cx="9269413" cy="709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571500" y="5357813"/>
            <a:ext cx="8229600" cy="1143000"/>
          </a:xfrm>
        </p:spPr>
        <p:txBody>
          <a:bodyPr/>
          <a:lstStyle/>
          <a:p>
            <a:r>
              <a:rPr lang="es-MX" sz="9600" smtClean="0">
                <a:solidFill>
                  <a:srgbClr val="00B050"/>
                </a:solidFill>
                <a:latin typeface="Cooper Black" pitchFamily="18" charset="0"/>
              </a:rPr>
              <a:t>Bruner.</a:t>
            </a:r>
          </a:p>
        </p:txBody>
      </p:sp>
      <p:pic>
        <p:nvPicPr>
          <p:cNvPr id="23555" name="Picture 2" descr="http://2.bp.blogspot.com/_noLfVJzng4o/TTA3b9T9rMI/AAAAAAAAAAo/Mh6Jv1OOPVY/s1600/bru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428625"/>
            <a:ext cx="4786313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2 Marcador de contenido"/>
          <p:cNvSpPr>
            <a:spLocks noGrp="1"/>
          </p:cNvSpPr>
          <p:nvPr>
            <p:ph sz="half" idx="1"/>
          </p:nvPr>
        </p:nvSpPr>
        <p:spPr>
          <a:xfrm>
            <a:off x="500063" y="285750"/>
            <a:ext cx="7858125" cy="642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MX" smtClean="0">
                <a:solidFill>
                  <a:srgbClr val="00B050"/>
                </a:solidFill>
              </a:rPr>
              <a:t>♥ </a:t>
            </a: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Considera que hay tres tipos de representaciones: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57188" y="1071563"/>
            <a:ext cx="2428875" cy="1285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600" dirty="0">
                <a:latin typeface="Cooper Black" pitchFamily="18" charset="0"/>
              </a:rPr>
              <a:t>Enactiva</a:t>
            </a:r>
            <a:r>
              <a:rPr lang="es-MX" dirty="0"/>
              <a:t>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000375" y="1071563"/>
            <a:ext cx="2428875" cy="1285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600" dirty="0">
                <a:latin typeface="Cooper Black" pitchFamily="18" charset="0"/>
              </a:rPr>
              <a:t>Icónica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572125" y="1071563"/>
            <a:ext cx="2786063" cy="1285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600" dirty="0">
                <a:latin typeface="Cooper Black" pitchFamily="18" charset="0"/>
              </a:rPr>
              <a:t>Simbólica.</a:t>
            </a:r>
            <a:r>
              <a:rPr lang="es-MX" dirty="0"/>
              <a:t>.</a:t>
            </a:r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3749675" y="2820988"/>
            <a:ext cx="642937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1857375" y="3214688"/>
            <a:ext cx="5000625" cy="20716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>
                <a:latin typeface="Berlin Sans FB" pitchFamily="34" charset="0"/>
              </a:rPr>
              <a:t>La interacción entre estos tres sistemas de representación es crucial para el desarrollo infantil.</a:t>
            </a:r>
            <a:endParaRPr lang="es-MX" sz="28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3 Marcador de contenido"/>
          <p:cNvSpPr>
            <a:spLocks noGrp="1"/>
          </p:cNvSpPr>
          <p:nvPr>
            <p:ph sz="half" idx="2"/>
          </p:nvPr>
        </p:nvSpPr>
        <p:spPr>
          <a:xfrm>
            <a:off x="2143125" y="357188"/>
            <a:ext cx="4786313" cy="65008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♥ Acciones habituales.</a:t>
            </a:r>
          </a:p>
          <a:p>
            <a:pPr algn="ctr">
              <a:buFont typeface="Arial" charset="0"/>
              <a:buNone/>
            </a:pPr>
            <a:endParaRPr lang="es-MX" smtClean="0">
              <a:solidFill>
                <a:srgbClr val="0070C0"/>
              </a:solidFill>
              <a:latin typeface="Berlin Sans FB" pitchFamily="34" charset="0"/>
            </a:endParaRPr>
          </a:p>
          <a:p>
            <a:pPr algn="ctr">
              <a:buFont typeface="Arial" charset="0"/>
              <a:buNone/>
            </a:pP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♥ Forma de representación primitiva, pero útil.</a:t>
            </a:r>
          </a:p>
          <a:p>
            <a:pPr algn="ctr"/>
            <a:endParaRPr lang="es-MX" smtClean="0">
              <a:solidFill>
                <a:srgbClr val="0070C0"/>
              </a:solidFill>
              <a:latin typeface="Berlin Sans FB" pitchFamily="34" charset="0"/>
            </a:endParaRPr>
          </a:p>
          <a:p>
            <a:pPr algn="ctr"/>
            <a:endParaRPr lang="es-MX" smtClean="0">
              <a:solidFill>
                <a:srgbClr val="0070C0"/>
              </a:solidFill>
              <a:latin typeface="Berlin Sans FB" pitchFamily="34" charset="0"/>
            </a:endParaRPr>
          </a:p>
          <a:p>
            <a:pPr algn="ctr">
              <a:buFont typeface="Arial" charset="0"/>
              <a:buNone/>
            </a:pPr>
            <a:r>
              <a:rPr lang="es-MX" smtClean="0">
                <a:solidFill>
                  <a:srgbClr val="0070C0"/>
                </a:solidFill>
                <a:latin typeface="Berlin Sans FB" pitchFamily="34" charset="0"/>
              </a:rPr>
              <a:t>♥ Representación enactiva, es limitada porque esta ordenada por secuencias y no es reversible.</a:t>
            </a:r>
            <a:endParaRPr lang="es-MX" smtClean="0">
              <a:solidFill>
                <a:srgbClr val="0070C0"/>
              </a:solidFill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4214813" y="928688"/>
            <a:ext cx="428625" cy="5000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8" name="7 Flecha abajo"/>
          <p:cNvSpPr/>
          <p:nvPr/>
        </p:nvSpPr>
        <p:spPr>
          <a:xfrm>
            <a:off x="4143375" y="2571750"/>
            <a:ext cx="571500" cy="64293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txBody>
          <a:bodyPr/>
          <a:lstStyle/>
          <a:p>
            <a:r>
              <a:rPr lang="es-ES" sz="4000" b="1" smtClean="0">
                <a:solidFill>
                  <a:srgbClr val="CC0066"/>
                </a:solidFill>
                <a:latin typeface="Kinkee" pitchFamily="2" charset="0"/>
              </a:rPr>
              <a:t>La función del juego simbólico en la evolución psíquica.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2339975" y="1557338"/>
            <a:ext cx="6804025" cy="5543550"/>
          </a:xfrm>
        </p:spPr>
        <p:txBody>
          <a:bodyPr/>
          <a:lstStyle/>
          <a:p>
            <a:r>
              <a:rPr lang="es-ES" smtClean="0"/>
              <a:t>Piaget: constituye uno de los pilares imprescindibles de la función semiótica.</a:t>
            </a:r>
          </a:p>
          <a:p>
            <a:r>
              <a:rPr lang="es-ES" smtClean="0"/>
              <a:t>Psicoanalístas de niños: canalizador privilegiado de las vivencias internas.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348038" y="4292600"/>
            <a:ext cx="57959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s-ES" sz="3200">
                <a:latin typeface="Calibri" pitchFamily="34" charset="0"/>
              </a:rPr>
              <a:t>Escuela Soviética: ah destacado</a:t>
            </a:r>
          </a:p>
          <a:p>
            <a:pPr>
              <a:spcBef>
                <a:spcPct val="50000"/>
              </a:spcBef>
            </a:pPr>
            <a:endParaRPr lang="es-ES" sz="320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356100" y="4724400"/>
            <a:ext cx="45370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s-ES" sz="3200">
                <a:latin typeface="Calibri" pitchFamily="34" charset="0"/>
              </a:rPr>
              <a:t>la importancia del juego en el conocimiento de la                  realidad social.</a:t>
            </a:r>
          </a:p>
          <a:p>
            <a:pPr>
              <a:spcBef>
                <a:spcPct val="50000"/>
              </a:spcBef>
            </a:pPr>
            <a:endParaRPr lang="es-E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smtClean="0">
                <a:solidFill>
                  <a:srgbClr val="CC0066"/>
                </a:solidFill>
                <a:latin typeface="Kinkee" pitchFamily="2" charset="0"/>
              </a:rPr>
              <a:t>La construcción de la función simbólica.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2124075" y="1600200"/>
            <a:ext cx="6562725" cy="1323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smtClean="0"/>
              <a:t>Piaget: el juego simbólico es el que contribuye más claramente a la construcción de los significados.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348038" y="2708275"/>
            <a:ext cx="5329237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latin typeface="Calibri" pitchFamily="34" charset="0"/>
              </a:rPr>
              <a:t>•El niño muestra su conocimiento interno sobre el mundo que le rodea mediante la acción simbolizada, pero a la vez está enriqueciendo ese conocimiento.</a:t>
            </a:r>
          </a:p>
          <a:p>
            <a:pPr>
              <a:spcBef>
                <a:spcPct val="50000"/>
              </a:spcBef>
            </a:pPr>
            <a:r>
              <a:rPr lang="es-ES" sz="2800">
                <a:latin typeface="Calibri" pitchFamily="34" charset="0"/>
              </a:rPr>
              <a:t>              •Cuando el niño juega la realidad exterior queda supeditada </a:t>
            </a:r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y al</a:t>
            </a:r>
            <a:r>
              <a:rPr lang="es-ES" sz="2800">
                <a:latin typeface="Calibri" pitchFamily="34" charset="0"/>
              </a:rPr>
              <a:t> servicio de sus necesidades </a:t>
            </a:r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cognitiv</a:t>
            </a:r>
            <a:r>
              <a:rPr lang="es-ES" sz="2800">
                <a:latin typeface="Calibri" pitchFamily="34" charset="0"/>
              </a:rPr>
              <a:t>as y afectivas.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solidFill>
                  <a:srgbClr val="CC0066"/>
                </a:solidFill>
                <a:latin typeface="Kinkee" pitchFamily="2" charset="0"/>
              </a:rPr>
              <a:t>La elaboración de vivencias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mtClean="0"/>
              <a:t>Desde la perspectiva psicoanalítica se define el juego como actividad puente entre la realidad psíquica interna y el mundo exterior.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995738" y="3357563"/>
            <a:ext cx="4897437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>
                <a:latin typeface="Calibri" pitchFamily="34" charset="0"/>
              </a:rPr>
              <a:t>•Cuando el niño juega, se concentra y se sitúa en una zona que le resulta difícil abandonar, según los psicoanalistas se halla entre el mundo interno y el externo del niño.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395288" y="260350"/>
            <a:ext cx="8229600" cy="4525963"/>
          </a:xfrm>
        </p:spPr>
        <p:txBody>
          <a:bodyPr/>
          <a:lstStyle/>
          <a:p>
            <a:r>
              <a:rPr lang="es-ES" smtClean="0"/>
              <a:t>En el juego, los niños pueden revivir situaciones y vivencias conflictivas, de forma 	controlada por ellos mismos.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979613" y="1916113"/>
            <a:ext cx="6624637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>
                <a:latin typeface="Calibri" pitchFamily="34" charset="0"/>
              </a:rPr>
              <a:t>•Al jugar el niño se hace dueño de la situación conflictiva, se convierte en 	sujeto activo y puede reconvertir 	        en placentero lo que fue 			     desagradable.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395288" y="333375"/>
            <a:ext cx="82296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smtClean="0"/>
              <a:t>Se destaca la representación substitutoria de los personajes protagonistas del conflicto real por 	objetos.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051050" y="1628775"/>
            <a:ext cx="633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124075" y="1557338"/>
            <a:ext cx="6335713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latin typeface="Calibri" pitchFamily="34" charset="0"/>
              </a:rPr>
              <a:t>•A partir de los mecanismos de identificación la escenificación simbólica puede tener una función compensatoria o liquidadora de los conflictos.</a:t>
            </a:r>
          </a:p>
          <a:p>
            <a:pPr>
              <a:spcBef>
                <a:spcPct val="50000"/>
              </a:spcBef>
            </a:pPr>
            <a:endParaRPr lang="es-ES" sz="2800">
              <a:latin typeface="Calibri" pitchFamily="34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635375" y="3500438"/>
            <a:ext cx="5113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latin typeface="Calibri" pitchFamily="34" charset="0"/>
              </a:rPr>
              <a:t>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Marcador de contenido"/>
          <p:cNvSpPr>
            <a:spLocks noGrp="1"/>
          </p:cNvSpPr>
          <p:nvPr>
            <p:ph idx="1"/>
          </p:nvPr>
        </p:nvSpPr>
        <p:spPr>
          <a:xfrm>
            <a:off x="1835150" y="188913"/>
            <a:ext cx="7129463" cy="6553200"/>
          </a:xfrm>
        </p:spPr>
        <p:txBody>
          <a:bodyPr/>
          <a:lstStyle/>
          <a:p>
            <a:pPr algn="r"/>
            <a:r>
              <a:rPr lang="es-MX" smtClean="0"/>
              <a:t>Antes de finalizar el segundo año de vida, los niños están en condiciones de representar algo (un significado cualquiera: un objeto, un acontecimiento, etc.) mediante la utilización de un significante diferenciado, que solo sirve para esta representación.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1. El punto de vista de Piaget</a:t>
            </a:r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1908175" y="1600200"/>
            <a:ext cx="7127875" cy="5257800"/>
          </a:xfrm>
        </p:spPr>
        <p:txBody>
          <a:bodyPr/>
          <a:lstStyle/>
          <a:p>
            <a:pPr algn="r">
              <a:buFont typeface="Arial" charset="0"/>
              <a:buNone/>
            </a:pPr>
            <a:r>
              <a:rPr lang="es-MX" smtClean="0"/>
              <a:t>Alrededor de los nueve meses, los niños construyen el esquema del objeto permanente. </a:t>
            </a:r>
          </a:p>
          <a:p>
            <a:pPr algn="r">
              <a:buFont typeface="Arial" charset="0"/>
              <a:buNone/>
            </a:pPr>
            <a:r>
              <a:rPr lang="es-MX" smtClean="0"/>
              <a:t>¿Cómo se traduce este logro en su actividad? </a:t>
            </a:r>
          </a:p>
          <a:p>
            <a:pPr algn="r">
              <a:buFont typeface="Arial" charset="0"/>
              <a:buNone/>
            </a:pPr>
            <a:r>
              <a:rPr lang="es-MX" smtClean="0"/>
              <a:t>Se traduce por la búsqueda que el niño realiza del objeto que estaba observando cuando éste desaparece de su vista.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Marcador de contenido"/>
          <p:cNvSpPr>
            <a:spLocks noGrp="1"/>
          </p:cNvSpPr>
          <p:nvPr>
            <p:ph idx="1"/>
          </p:nvPr>
        </p:nvSpPr>
        <p:spPr>
          <a:xfrm>
            <a:off x="2484438" y="115888"/>
            <a:ext cx="6551612" cy="6742112"/>
          </a:xfrm>
        </p:spPr>
        <p:txBody>
          <a:bodyPr/>
          <a:lstStyle/>
          <a:p>
            <a:pPr algn="r"/>
            <a:r>
              <a:rPr lang="es-MX" smtClean="0"/>
              <a:t>cuando el niño empieza la actividad exploratoria ligada a la búsqueda del objeto, todavía no podemos hablar de representación.</a:t>
            </a:r>
          </a:p>
          <a:p>
            <a:pPr algn="r"/>
            <a:r>
              <a:rPr lang="es-MX" smtClean="0"/>
              <a:t>se constituyen y utilizan significaciones, aun cuando los significados, es decir lo que el niño quiere representar y los significantes, o sea, la manera o forma utilizada para la representación de los primeros, estén indiferenciados.</a:t>
            </a:r>
          </a:p>
          <a:p>
            <a:endParaRPr lang="es-MX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188913"/>
            <a:ext cx="8712200" cy="6553200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4400" dirty="0" smtClean="0"/>
              <a:t>Piaget:</a:t>
            </a:r>
          </a:p>
          <a:p>
            <a:pPr algn="r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dirty="0" smtClean="0"/>
              <a:t>habla de símbolos, que se caracterizan porque mantienen un vínculo de semejanza con el objeto representado.</a:t>
            </a:r>
          </a:p>
          <a:p>
            <a:pPr algn="r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MX" dirty="0" smtClean="0"/>
              <a:t>destaca los signos, cuyo carácter es más arbitrario y convencional, y es adoptado, forzosamente, por la comunidad. Los signos, además, suelen organizarse en sistemas.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La función semiótica conlleva la aparición de cinco conductas que se producen más o menos simultáneamente: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la imitación diferida,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el juego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simbólico,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el dibujo,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la imagen mental y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el lenguaje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597650"/>
          </a:xfrm>
        </p:spPr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Piaget considera que la imitación diferida es la actividad cuya presentación anuncia el paso de la inteligencia sensorio-motora a la inteligencia representativa.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en una conducta de imitación diferida, al imitación del modelo se produce a cabo de unas horas o de unos días y en ausencia del mismo. La imitación diferida constituye un comienzo de representación, y el gesto imitativo un inicio de significante diferenciado.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las imitaciones diferidas se interiorizan y constituyen un bosquejo de imágenes que el niño emplea para anticipar actos futuros.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950" y="188913"/>
            <a:ext cx="8928100" cy="6553200"/>
          </a:xfrm>
        </p:spPr>
        <p:txBody>
          <a:bodyPr rtlCol="0">
            <a:normAutofit fontScale="85000" lnSpcReduction="1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La imagen mental es la imitación interiorizada, que a su vez, posibilita la representación disociada de cualquier acto exterior. En estas circunstancias la imagen mental puede convertirse en pensamiento.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En la medida que la imagen mental traduce las experiencias privadas del niño y sólo le incumbe a él, tiene un carácter individual.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la capacidad cognitiva de los niños se desarrolla desde el nacimiento y va adquiriendo formas y aspectos distintos en cada una de las etapas que del desarrollo infantil. la función semiótica, tiene sus raíces, en la inteligencia sensorio – motora, durante la cual se elabora un sistema de esquemas, que permitirá la elaboración de significantes y significados en un período posterior.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1 Título"/>
          <p:cNvSpPr>
            <a:spLocks noGrp="1"/>
          </p:cNvSpPr>
          <p:nvPr>
            <p:ph type="ctrTitle"/>
          </p:nvPr>
        </p:nvSpPr>
        <p:spPr>
          <a:xfrm>
            <a:off x="323850" y="2133600"/>
            <a:ext cx="7772400" cy="1470025"/>
          </a:xfrm>
        </p:spPr>
        <p:txBody>
          <a:bodyPr/>
          <a:lstStyle/>
          <a:p>
            <a:r>
              <a:rPr lang="es-MX" sz="8800" smtClean="0">
                <a:solidFill>
                  <a:srgbClr val="0070C0"/>
                </a:solidFill>
                <a:latin typeface="Berlin Sans FB" pitchFamily="34" charset="0"/>
              </a:rPr>
              <a:t>Función simbólica </a:t>
            </a:r>
            <a:br>
              <a:rPr lang="es-MX" sz="8800" smtClean="0">
                <a:solidFill>
                  <a:srgbClr val="0070C0"/>
                </a:solidFill>
                <a:latin typeface="Berlin Sans FB" pitchFamily="34" charset="0"/>
              </a:rPr>
            </a:br>
            <a:r>
              <a:rPr lang="es-MX" sz="8800" smtClean="0">
                <a:solidFill>
                  <a:srgbClr val="0070C0"/>
                </a:solidFill>
                <a:latin typeface="Berlin Sans FB" pitchFamily="34" charset="0"/>
              </a:rPr>
              <a:t>y socialización</a:t>
            </a:r>
            <a:r>
              <a:rPr lang="es-MX" sz="8800" smtClean="0">
                <a:solidFill>
                  <a:srgbClr val="CC0066"/>
                </a:solidFill>
                <a:latin typeface="Berlin Sans FB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s://encrypted-tbn3.google.com/images?q=tbn:ANd9GcQolReTVIqkt0Q7Kde9_y6-LBLKTPrBPTVwTtAIWjSe08k1_62c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4 Título"/>
          <p:cNvSpPr>
            <a:spLocks noGrp="1"/>
          </p:cNvSpPr>
          <p:nvPr>
            <p:ph type="title"/>
          </p:nvPr>
        </p:nvSpPr>
        <p:spPr>
          <a:xfrm>
            <a:off x="428625" y="4929188"/>
            <a:ext cx="8229600" cy="1143000"/>
          </a:xfrm>
        </p:spPr>
        <p:txBody>
          <a:bodyPr/>
          <a:lstStyle/>
          <a:p>
            <a:r>
              <a:rPr lang="es-MX" sz="9600" smtClean="0">
                <a:solidFill>
                  <a:srgbClr val="92D050"/>
                </a:solidFill>
                <a:latin typeface="Cooper Black" pitchFamily="18" charset="0"/>
              </a:rPr>
              <a:t>Vygotsky</a:t>
            </a:r>
          </a:p>
        </p:txBody>
      </p:sp>
      <p:pic>
        <p:nvPicPr>
          <p:cNvPr id="21507" name="Picture 2" descr="https://encrypted-tbn1.google.com/images?q=tbn:ANd9GcRag76LBXO60VOy2fI7JM4yST-Pm1u6gy0puyizgmiftk9ZbtX0J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313" y="428625"/>
            <a:ext cx="41433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763</Words>
  <Application>Microsoft Office PowerPoint</Application>
  <PresentationFormat>Presentación en pantalla (4:3)</PresentationFormat>
  <Paragraphs>63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Calibri</vt:lpstr>
      <vt:lpstr>Arial</vt:lpstr>
      <vt:lpstr>Kinkee</vt:lpstr>
      <vt:lpstr>Wingdings</vt:lpstr>
      <vt:lpstr>Berlin Sans FB</vt:lpstr>
      <vt:lpstr>Cooper Black</vt:lpstr>
      <vt:lpstr>Tema de Office</vt:lpstr>
      <vt:lpstr>Diapositiva 1</vt:lpstr>
      <vt:lpstr>Diapositiva 2</vt:lpstr>
      <vt:lpstr>1. El punto de vista de Piaget</vt:lpstr>
      <vt:lpstr>Diapositiva 4</vt:lpstr>
      <vt:lpstr>Diapositiva 5</vt:lpstr>
      <vt:lpstr>Diapositiva 6</vt:lpstr>
      <vt:lpstr>Diapositiva 7</vt:lpstr>
      <vt:lpstr>Función simbólica  y socialización.</vt:lpstr>
      <vt:lpstr>Vygotsky</vt:lpstr>
      <vt:lpstr>Diapositiva 10</vt:lpstr>
      <vt:lpstr>Bruner.</vt:lpstr>
      <vt:lpstr>Diapositiva 12</vt:lpstr>
      <vt:lpstr>Diapositiva 13</vt:lpstr>
      <vt:lpstr>La función del juego simbólico en la evolución psíquica.</vt:lpstr>
      <vt:lpstr>La construcción de la función simbólica.</vt:lpstr>
      <vt:lpstr>La elaboración de vivencias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Función simbólica  y socialización.</dc:title>
  <dc:creator>Karen y Gaby</dc:creator>
  <cp:lastModifiedBy>Administrador</cp:lastModifiedBy>
  <cp:revision>10</cp:revision>
  <dcterms:created xsi:type="dcterms:W3CDTF">2012-06-10T19:03:07Z</dcterms:created>
  <dcterms:modified xsi:type="dcterms:W3CDTF">2012-06-11T05:55:00Z</dcterms:modified>
</cp:coreProperties>
</file>