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SERRAT GAMEZ CEPEDA" initials="EMGC" lastIdx="0" clrIdx="0">
    <p:extLst>
      <p:ext uri="{19B8F6BF-5375-455C-9EA6-DF929625EA0E}">
        <p15:presenceInfo xmlns:p15="http://schemas.microsoft.com/office/powerpoint/2012/main" xmlns="" userId="ELENA MONSERRAT GAMEZ CEPE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5AE734-E60C-41DD-AD64-21BBB1B27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7F9DBAC-AE2B-4C22-8CE1-ABA39940A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C57F22E-8522-459B-BCA0-801608FD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513AF52-E71D-447E-A627-E93AA3533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7D5C38C-8147-40C9-86DF-E2D97003F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399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807729-57C3-4CF1-9C90-1CC758AA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F9302EF-7149-4F23-B81F-AAABD1AF2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1DE218E-421A-4D89-8D4A-3B3EF280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A37640A-5838-4131-AE91-E13FBB08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F7267A8-5E78-4854-AC3D-95F01C2F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1223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6A63188-11FF-42C2-B94C-1EBA47174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038538B-E629-43C3-B057-B0F99E327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B53F4D2-81DA-456A-828B-934E85F6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7245261-0D51-46B0-B588-B60E990E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F53A622-B82D-4C37-8CDF-3C194572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3784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56BCFC-6921-4163-858C-735A46FF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BCBB9D-A3C7-40E0-9302-39736F4A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8C71E7-F0E7-4190-8670-D9C85AC0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2F0F5F9-E5BA-4586-BAEE-E72B0AE3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B182444-A33F-4353-A4DD-060BD280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1199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A746BF-9951-4F6D-93EB-E245A22A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0BEF724-18C8-4C78-9D6A-75136C194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EFC6B8A-59D1-4763-906F-E32D5689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2FBDFC-AA17-4E15-A5D6-C64EBDC1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AB3B7A9-A067-4EF0-9D2E-E4E2C39C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2128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8BB92D-C25E-422B-848C-60677C09A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120E043-C7FB-4BEA-B559-44244015E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341F622-4546-445F-B441-CC8BFA597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097C77-1CA8-4D54-9A5B-6D4196F3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DEFD7B8-6A1B-472B-A735-ED5414EA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C0C25AA-4937-4BC5-AF7B-2C073AA8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6266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FB384A-30BC-407E-B3C2-9AC8A129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F8D8C6B-F3DF-448D-A83F-580888A71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C827419-3DD6-4E38-A2EC-1D1669E85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0BAC814-EC92-4E64-B180-540A65CDC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42E331D-B4DD-42ED-9E0B-701000C6F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9DDB4762-72FD-44AC-9D06-E8844D04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7A5A29A-272B-46E3-9897-F4B1D4F3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4D1166D1-3D63-49D0-8B78-E7D0A1CF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611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9B44C1-EFDD-472A-8190-E1B5BBF0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23F1FF50-BA2C-4BCE-973E-76264F27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536C950-4AFA-449B-8E95-330E2A67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5263BEF-E96E-4EDE-B4A4-600F79D8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347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9A76D88-5FCB-4E7D-88BE-483DB97F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6389B46-0B13-4D50-B708-B747E4F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ADFE92A-D8B6-4834-90B7-015BFFD6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9802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EF6650-E423-46F1-927E-0E08EE96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63C978-ACC9-4506-96B4-2ACB433F6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2FB8882-61B7-484D-9255-CF04337F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02FD65A-2061-48FF-BC52-B1AADA74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0AF5FEA-FEEC-4780-963D-5751A513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10AABCB-91BD-4196-8F59-FE4CB74C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914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65DC76-139A-403A-AA7A-E0CB78C8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28C07AD7-FEFB-487D-8772-35A0D04AE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14BDC3C-6EE9-4CCE-9E13-C3FEE1E20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6669E17-7EC2-4AE8-BE9C-7FCAA1C3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CB8549E-CCA1-4FD3-87B2-36FBCD66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FCBE35C-B600-4D93-8AAD-09A182444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1367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EDEFD74-DDE6-46F9-BB3F-56F386669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5316510-65F8-4982-A48D-B4CE2ED38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27E156A-BB9E-4849-8832-C6D53993D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23C1-EB0A-4EA9-A683-9D18D502D536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18805B4-8EB8-40B5-9CCC-27C0D5CA1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21AC1B3-97A5-49A5-B997-DDA97137A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413C-3893-4794-B9B1-82D875FBAF7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1943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60.244.18/sistema/data/tareas/enep00038/_AreasDocumentos/3/917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187.160.244.18/sistema/data/tareas/enep-00038/_AreasDocumentos/38/819.PDF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altLang="es-ES" sz="28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ES" altLang="es-E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4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TRABAJO DE TITULACIÓN</a:t>
            </a:r>
            <a:r>
              <a:rPr lang="es-MX" sz="44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/>
            </a:r>
            <a:br>
              <a:rPr lang="es-MX" sz="44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</a:br>
            <a:r>
              <a:rPr lang="es-MX" sz="44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   </a:t>
            </a:r>
            <a:r>
              <a:rPr lang="es-MX" sz="4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8º.  Semestre</a:t>
            </a:r>
          </a:p>
          <a:p>
            <a:pPr algn="ctr"/>
            <a:r>
              <a:rPr lang="es-MX" sz="4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ENCUADRE </a:t>
            </a:r>
          </a:p>
          <a:p>
            <a:pPr algn="ctr"/>
            <a:r>
              <a:rPr lang="es-ES_tradnl" sz="3600" b="1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ES_trad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Alina Lorena </a:t>
            </a:r>
            <a:r>
              <a:rPr lang="es-ES_tradnl" sz="3600" b="1" smtClean="0">
                <a:latin typeface="Arial" panose="020B0604020202020204" pitchFamily="34" charset="0"/>
                <a:cs typeface="Arial" panose="020B0604020202020204" pitchFamily="34" charset="0"/>
              </a:rPr>
              <a:t>Arreola González</a:t>
            </a:r>
            <a:endParaRPr lang="es-ES_trad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44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Anja Eliane accent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9533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799883" y="138419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dirty="0"/>
              <a:t>Normas del proceso de titulación</a:t>
            </a:r>
          </a:p>
          <a:p>
            <a:endParaRPr lang="es-ES_tradnl" dirty="0"/>
          </a:p>
          <a:p>
            <a:r>
              <a:rPr lang="es-ES" sz="2000" dirty="0">
                <a:hlinkClick r:id="rId3"/>
              </a:rPr>
              <a:t>http://187.160.244.18/sistema/data/tareas/enep00038/_AreasDocumentos/3/917.PDF</a:t>
            </a:r>
            <a:endParaRPr lang="es-ES" sz="2000" dirty="0"/>
          </a:p>
          <a:p>
            <a:pPr algn="l"/>
            <a:endParaRPr lang="es-ES_tradnl" sz="2000" dirty="0"/>
          </a:p>
          <a:p>
            <a:pPr algn="l"/>
            <a:endParaRPr lang="es-ES_tradnl" sz="2000" dirty="0"/>
          </a:p>
          <a:p>
            <a:pPr algn="l"/>
            <a:r>
              <a:rPr lang="es-ES_tradnl" dirty="0"/>
              <a:t>Lineamientos para organizar el proceso de titulación</a:t>
            </a:r>
          </a:p>
          <a:p>
            <a:r>
              <a:rPr lang="es-ES" sz="2000" dirty="0">
                <a:hlinkClick r:id="rId4"/>
              </a:rPr>
              <a:t>http://187.160.244.18/sistema/data/tareas/enep-00038/_AreasDocumentos/38/819.PDF</a:t>
            </a:r>
            <a:endParaRPr lang="es-ES" sz="2000" dirty="0"/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xmlns="" val="3882194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51614" y="228600"/>
            <a:ext cx="8534400" cy="7589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/>
              <a:t>MOOCS</a:t>
            </a:r>
            <a:endParaRPr lang="es-MX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05" y="1766831"/>
            <a:ext cx="1925916" cy="102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4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605437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6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757837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AutoShape 8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910237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AutoShape 10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1972588" y="3594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" name="AutoShape 12" descr="data:image/png;base64,iVBORw0KGgoAAAANSUhEUgAAAHgAAAA/CAMAAAAc5/w0AAAAaVBMVEX///8Ar+MFtOXj9/zx/P6x5fb3/v8buOYAseMmuubz+/6g3/MAtuVmzO3R1NaXnqSkqq/q6+zf4eO8wMSPl5739/jJzM9JxOqP2fGp4vXq+f3C6/ja8/s5wOjZ293L7vl90++wtLmBi5JYeVSsAAACOUlEQVRYhe2X6Y6rMAyFHShg9qVAKGva93/IcaAt0HY00h08P65ypAo7kH7EOVUdACMjI5Ibhu77aK96Zm43CDG8QlplCVSc2D5GtCxx2Q26F0+ghd6HQhwkWhjicPHQ2Y52krBKoc8FnhcWha4bbcE21UDIHkLBBe4GRFQ2QLAFNxEKX6dc4GVhkw63YBsxagLgAwc+on+31A78NBoT+ORhHDxeYg92mMEifMQGbMAGbMD/DvbW/+MV3PCDXX+NV7ASAwN3BwYp4newFJIdTFU9vYJbxPDDvGPBE+Jjk5/gRiBLm7kDg0S/3YOpIYg/zfu1yFDNmvUWxu49Ep2+PWDE1FdL3HqHChvP2+wgUhfWShQsO6xRaAWbVFGb69CiYxwgoH4Xm29n/lIT7rv4hlrOQTkeSkXtGI+jF8mXk0JH5dWnCnx2n0ya3nzbKY/A1tJWMyp+M5Dt04nJak6fnz9M9JMRajvQkadEbDNjSS2dYYbukdlkbLGmrHJjspOvnGnqGknY6PLznIPk0HnxLjqIc2/uTl3sCZIlwz/Fzmr7/g8cZWRk9H+oqgByuhbJWOk8z+fRpNbXXEdJMs5RXh0KPicAGX3lrahvOk9LzU3r8UxXiqvilhT0SAElExggIVaVXWlx9Xm5qV9ivgtVmY2Hcrfg/EppVl6XwSc4nVdal8dyYcxgLiKBUyppWecpvQJ9ij24uB4MhnOqgZBlWU1E+iRU6zFNdbVn2HkxXX00GI71jJERo74AFjMgaCvZzjsAAAAASUVORK5CYII="/>
          <p:cNvSpPr>
            <a:spLocks noChangeAspect="1" noChangeArrowheads="1"/>
          </p:cNvSpPr>
          <p:nvPr/>
        </p:nvSpPr>
        <p:spPr bwMode="auto">
          <a:xfrm>
            <a:off x="2124988" y="5118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1614" y="1747529"/>
            <a:ext cx="1965948" cy="103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77039" y="3352838"/>
            <a:ext cx="1774659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1042" y="1747529"/>
            <a:ext cx="3642790" cy="103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4369" y="4963000"/>
            <a:ext cx="1287016" cy="128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22" descr="data:image/png;base64,iVBORw0KGgoAAAANSUhEUgAAAHgAAAA/CAMAAAAc5/w0AAAAmVBMVEUAN0X///9ipstlqtAAM0IAKzsAMT4AJzgALz8ALjsANEFnrdMAHzIAKzcAIzUAHTEAEyr2+PmKlps+dI4AACMAACA2UVxEfZoAJjJVlbZcnsEAABbl6OnW2tvIy82XnqMxZHsWRVZRZm9db3dsfYRIX2glVWmwt7oWO0hPjKu6wMMpRlNPXGYbN0afpqtrdn57ipAmTloAAAA8/pYPAAAEm0lEQVRYhe2Ya3eqOBSGEwkSgoDBikq5yNUIreL8/x832aGitp7xnDadtWZN3w/QICsPO9m3FKEf/ej/KWIOooSw+28wqanSL174HLc7ZKCgKl/EbGaSdz/bLsqbZrtdgBqNZCbwKB63gZhZI3tqk2a1iQzDMZScxVQfGFkxvlGcdT4ZsNu9pE0ucnRajGYJfq+0JmjKFpMbKoBznWBr9wGMS+puJyNVrrHjqL9cjVxkBoCqu/AY7GKuuKHF9sYZGu0X2yZnGzmItIJJCazKJNT05qJqMT5aIlJcw9ksctedynBaw3Bv6wQzBODAHAZ05pUee+Pu8/U5dIlca0OrUyM0B3BrjWNir4BrbHJ79CWWA3hL7k7wWSm3TvxxrCATZ+FeufB0K7/F0BpNCHkt5I75OFYGG4sbR5qqRci1cpF1gLWmF3AEDny7ne5eezQhRCsAF+P+Cdjg1a0DTyGaNprBpL5ya9jiyR0HvvMxX9ZQJnbeeTyAbyCDU2uOJhlP/MatWfRhWUnj6C4RID+FojR6l7v/EDrTBTzSWiJAqkxwcZ5WmTeJrim2St2asdKtVZkIR7dW8XSTmF3IoRvdW/zm1v241qQxVOoaQNCSsGYVGfu70SS+Au4AfLhk6yFZT9ScpIyz09xbu/l93/oKGJnQ/aSzy4PBv1TcMiF9nreV8C29JQKkykR8ydaSBiZHapf9oTXiSRbOPM1sT7k1vXqiFntosYYOZegD21Iv2Xzn1tJk8K+h/rLu0ou1nV4wVd3P8drkq4Q9P/e/Se1rTiFv3Y9PL4cYMYLZuQ3lr+Y/zPE5zVS2DvoCPQ2HGJarZsC219N8KJuwxUK7X/tjU8/TIPTp0Oo4zXYVORNX8POPgj6e649029THPV1v3rpqqA3wWa3a6LjTvMm0vzlI9GbjjOcWY2EFYKsip97jyf5EQ7Y+6+DbmwvX2axDHFiESHJCtO/ySyhEWFQHuaq72Xp1PsA40WrbMDOReVySY0t3RZbTwrGfUMszC2v6xjWiBbJtOEsoQ4kQ+rnXn4DY3lHYxr6twPrX+b3cfONMtutvte++mL3Ntfcbj6nsfPl3RULdWeKXJFOmZyYvlMqMSJeyF4ERkmPwJmrKGyVUvgdXfaLhIRC0y4K6qipGqxqn8y7Iaq+uSln3rTLriVkVAa2zvqj0OTbpOMdJp+pAiosaH3AaqvKcyRxmenCUjJcwVlnNejzj74IL3FYvLS7mCS7w7oBfcZviGvE4wxk0oMkywAHnXYxDxDWCkSktaxP+7Ac4THmc/CVH8XLZStNz6pW49yne8WTJk6enVKfF9SFM8Q5nRYxruZz9M253ODjiJMOn+iBwXOxwxZPnBPeVzqVmsL3pqyw9HBcex+gJp1CIeJjh/IAFFMz0mSfzEPprnUtNSFV60m9LUQshQ8msQ5OWFbW6GpkhpV1V+0Q+64NjF3P/8YS/LwhfeWFEtrmlVRVmXVB5oy+VxJ3oKSjpqZ+p/5RkGi2+lhCE1DXpCnkLSVgKUpxIWIRMhMw67nbFN3GhJqosTVQNZHBj8sagA0bU+obT049+9B/R31AnVqhNqhXWAAAAAElFTkSuQmCC"/>
          <p:cNvSpPr>
            <a:spLocks noChangeAspect="1" noChangeArrowheads="1"/>
          </p:cNvSpPr>
          <p:nvPr/>
        </p:nvSpPr>
        <p:spPr bwMode="auto">
          <a:xfrm>
            <a:off x="2277388" y="6642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MX" dirty="0"/>
          </a:p>
        </p:txBody>
      </p:sp>
      <p:pic>
        <p:nvPicPr>
          <p:cNvPr id="20" name="Picture 2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34330" y="5171759"/>
            <a:ext cx="2053822" cy="107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25" descr="Resultado de imagen para MexicoX"/>
          <p:cNvSpPr>
            <a:spLocks noChangeAspect="1" noChangeArrowheads="1"/>
          </p:cNvSpPr>
          <p:nvPr/>
        </p:nvSpPr>
        <p:spPr bwMode="auto">
          <a:xfrm>
            <a:off x="2429788" y="8166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2" name="Picture 2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6721" y="3141146"/>
            <a:ext cx="2631431" cy="158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AutoShape 28" descr="Resultado de imagen para CODAES"/>
          <p:cNvSpPr>
            <a:spLocks noChangeAspect="1" noChangeArrowheads="1"/>
          </p:cNvSpPr>
          <p:nvPr/>
        </p:nvSpPr>
        <p:spPr bwMode="auto">
          <a:xfrm>
            <a:off x="2582188" y="9690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4" name="Picture 2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7788" y="3352838"/>
            <a:ext cx="3046781" cy="10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7788" y="5187141"/>
            <a:ext cx="3723160" cy="83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7151385" y="501621"/>
            <a:ext cx="209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/>
              <a:t>REDES ACADEMICAS</a:t>
            </a:r>
          </a:p>
        </p:txBody>
      </p:sp>
    </p:spTree>
    <p:extLst>
      <p:ext uri="{BB962C8B-B14F-4D97-AF65-F5344CB8AC3E}">
        <p14:creationId xmlns:p14="http://schemas.microsoft.com/office/powerpoint/2010/main" xmlns="" val="138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TRAYECTOS FORMATIVOS: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Psicopedagógico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Preparación para la enseñanza y aprendizaje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Lengua adicional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Tecnologías de la información y la comunicación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Práctica profesional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/>
              <a:t>Optativos </a:t>
            </a:r>
          </a:p>
          <a:p>
            <a:pPr algn="just"/>
            <a:r>
              <a:rPr lang="es-MX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 HORAS/3.6 CRÉDITOS</a:t>
            </a: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9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443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b="1" dirty="0"/>
              <a:t> </a:t>
            </a:r>
            <a:endParaRPr lang="es-MX" sz="4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80728146-45E6-49CD-9087-B8FAF28AF0E9}"/>
              </a:ext>
            </a:extLst>
          </p:cNvPr>
          <p:cNvSpPr/>
          <p:nvPr/>
        </p:nvSpPr>
        <p:spPr>
          <a:xfrm>
            <a:off x="769661" y="1170742"/>
            <a:ext cx="24098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Aplica críticamente el plan y programas de estudio de la educación básica para alcanzar los propósitos educativos y contribuir al pleno desenvolvimiento de las capacidades de los alumnos del nivel escolar.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5E50F6E2-C190-4655-B971-F57254D66D24}"/>
              </a:ext>
            </a:extLst>
          </p:cNvPr>
          <p:cNvSpPr/>
          <p:nvPr/>
        </p:nvSpPr>
        <p:spPr>
          <a:xfrm>
            <a:off x="4816646" y="709077"/>
            <a:ext cx="18818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FA9ACF9C-7FD5-4451-84E8-0D8B400FA5F8}"/>
              </a:ext>
            </a:extLst>
          </p:cNvPr>
          <p:cNvSpPr/>
          <p:nvPr/>
        </p:nvSpPr>
        <p:spPr>
          <a:xfrm>
            <a:off x="8739808" y="739716"/>
            <a:ext cx="29552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Diseña planeaciones didácticas, aplicando sus conocimientos pedagógicos y disciplinares para responder a las necesidades del contexto en el marco del plan y programas de estudio de la educación básica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B6B5BBBD-C148-4A6E-9611-184E8CFD88A5}"/>
              </a:ext>
            </a:extLst>
          </p:cNvPr>
          <p:cNvSpPr/>
          <p:nvPr/>
        </p:nvSpPr>
        <p:spPr>
          <a:xfrm>
            <a:off x="6838926" y="3430107"/>
            <a:ext cx="24098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Genera ambientes formativos para propiciar la autonomía y promover el desarrollo de las competencias en los alumnos de educación básica.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3FE957ED-2328-4F5F-AD22-C48E94E24553}"/>
              </a:ext>
            </a:extLst>
          </p:cNvPr>
          <p:cNvSpPr/>
          <p:nvPr/>
        </p:nvSpPr>
        <p:spPr>
          <a:xfrm>
            <a:off x="391870" y="4574322"/>
            <a:ext cx="5140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Usa las TIC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como herramienta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enseñanza y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aprendizaje.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FF85E629-A56A-41AB-9959-524EEC1A836E}"/>
              </a:ext>
            </a:extLst>
          </p:cNvPr>
          <p:cNvSpPr/>
          <p:nvPr/>
        </p:nvSpPr>
        <p:spPr>
          <a:xfrm>
            <a:off x="4671393" y="2984311"/>
            <a:ext cx="19610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COMPETENCIAS 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PROFESIONALES  Y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DEL CURSO</a:t>
            </a:r>
          </a:p>
        </p:txBody>
      </p:sp>
    </p:spTree>
    <p:extLst>
      <p:ext uri="{BB962C8B-B14F-4D97-AF65-F5344CB8AC3E}">
        <p14:creationId xmlns:p14="http://schemas.microsoft.com/office/powerpoint/2010/main" xmlns="" val="85594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44818" y="505743"/>
            <a:ext cx="12192000" cy="68580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2E7BF2AA-96AE-429E-98C9-854C6864763E}"/>
              </a:ext>
            </a:extLst>
          </p:cNvPr>
          <p:cNvSpPr/>
          <p:nvPr/>
        </p:nvSpPr>
        <p:spPr>
          <a:xfrm>
            <a:off x="3784334" y="2714990"/>
            <a:ext cx="20668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COMPETENCIAS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PROFESIONALES  Y </a:t>
            </a:r>
          </a:p>
          <a:p>
            <a:pPr algn="ctr"/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 CURSO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297AF432-3E89-4E66-A524-5B65592CFA9E}"/>
              </a:ext>
            </a:extLst>
          </p:cNvPr>
          <p:cNvSpPr/>
          <p:nvPr/>
        </p:nvSpPr>
        <p:spPr>
          <a:xfrm>
            <a:off x="526438" y="1745494"/>
            <a:ext cx="21742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Propicia y regula espacios de aprendizaje incluyentes para todos los alumnos, con el fin de promover la convivencia, el respeto y la aceptación.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EBA70EBA-B017-4AD0-870A-AF2E3221A554}"/>
              </a:ext>
            </a:extLst>
          </p:cNvPr>
          <p:cNvSpPr/>
          <p:nvPr/>
        </p:nvSpPr>
        <p:spPr>
          <a:xfrm>
            <a:off x="7620000" y="1290598"/>
            <a:ext cx="25895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Interviene de manera colaborativa con la comunidad escolar, padres de familia, autoridades y docentes, en la toma de decisiones y en el desarrollo de alternativas de solución a problemáticas socioeducativas. </a:t>
            </a:r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8A4CB313-1369-4E09-8A35-41F3317769F4}"/>
              </a:ext>
            </a:extLst>
          </p:cNvPr>
          <p:cNvSpPr/>
          <p:nvPr/>
        </p:nvSpPr>
        <p:spPr>
          <a:xfrm>
            <a:off x="3289111" y="1468623"/>
            <a:ext cx="3742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80E25C8A-5150-4728-A677-B5DD4830BB7F}"/>
              </a:ext>
            </a:extLst>
          </p:cNvPr>
          <p:cNvSpPr/>
          <p:nvPr/>
        </p:nvSpPr>
        <p:spPr>
          <a:xfrm>
            <a:off x="3471943" y="4556445"/>
            <a:ext cx="304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Utiliza recursos de la investigación educativa para enriquecer la práctica docente, expresando su interés por la ciencia y la propia investigación. </a:t>
            </a:r>
          </a:p>
        </p:txBody>
      </p:sp>
    </p:spTree>
    <p:extLst>
      <p:ext uri="{BB962C8B-B14F-4D97-AF65-F5344CB8AC3E}">
        <p14:creationId xmlns:p14="http://schemas.microsoft.com/office/powerpoint/2010/main" xmlns="" val="26442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b="1" dirty="0"/>
              <a:t> </a:t>
            </a:r>
            <a:endParaRPr lang="es-MX" sz="4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DC731785-A2EB-4205-8C64-01689771DD67}"/>
              </a:ext>
            </a:extLst>
          </p:cNvPr>
          <p:cNvSpPr txBox="1"/>
          <p:nvPr/>
        </p:nvSpPr>
        <p:spPr>
          <a:xfrm>
            <a:off x="5592417" y="278295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A7362CB-85B8-4664-A16B-E2091D3533A9}"/>
              </a:ext>
            </a:extLst>
          </p:cNvPr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SECUENCIA DE CONTENIDOS</a:t>
            </a:r>
          </a:p>
          <a:p>
            <a:endParaRPr lang="es-MX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Elaboración del trabajo de titulación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72C894F-7D40-494E-943B-0C5D547B36A3}"/>
              </a:ext>
            </a:extLst>
          </p:cNvPr>
          <p:cNvSpPr/>
          <p:nvPr/>
        </p:nvSpPr>
        <p:spPr>
          <a:xfrm>
            <a:off x="2767252" y="1981176"/>
            <a:ext cx="437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UNIDAD I: TRABAJO DE TITULACIÓN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91DE52B6-DEBF-4844-8896-AA4E2E126497}"/>
              </a:ext>
            </a:extLst>
          </p:cNvPr>
          <p:cNvSpPr/>
          <p:nvPr/>
        </p:nvSpPr>
        <p:spPr>
          <a:xfrm>
            <a:off x="3048000" y="1230868"/>
            <a:ext cx="3459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 DE APRENDIZAJE</a:t>
            </a:r>
          </a:p>
        </p:txBody>
      </p:sp>
    </p:spTree>
    <p:extLst>
      <p:ext uri="{BB962C8B-B14F-4D97-AF65-F5344CB8AC3E}">
        <p14:creationId xmlns:p14="http://schemas.microsoft.com/office/powerpoint/2010/main" xmlns="" val="403981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DE LA MATERIA CON </a:t>
            </a:r>
          </a:p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CURSOS DEL MISMO SEMESTRE</a:t>
            </a: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Práctica profesional </a:t>
            </a: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7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91548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514162" y="743993"/>
            <a:ext cx="1118385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Traer laptop en cada clase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moderado del celular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 salir del salón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Tener una actitud positiva y de disposición, evitando palabras altisonantes, así como cuidar el lenguaje corporal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Entregar trabajos en tiempo y forma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Traer completo las herramientas de trabajo en cada una de las sesiones  (trabajo actual y descargado)</a:t>
            </a:r>
          </a:p>
          <a:p>
            <a:pPr>
              <a:spcBef>
                <a:spcPts val="0"/>
              </a:spcBef>
              <a:buClrTx/>
              <a:buSzTx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entregar avance semanalmente de acuerdo a lo sugerido por el asesor, dicha entrega será a través de escuela en red en el apartado del curso de titulación</a:t>
            </a: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5E19FB2F-9A48-491E-81A2-980A14F2E94F}"/>
              </a:ext>
            </a:extLst>
          </p:cNvPr>
          <p:cNvSpPr/>
          <p:nvPr/>
        </p:nvSpPr>
        <p:spPr>
          <a:xfrm>
            <a:off x="3401677" y="184666"/>
            <a:ext cx="466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REGLAMENTO Y ACUERDOS INTERNOS</a:t>
            </a:r>
          </a:p>
        </p:txBody>
      </p:sp>
    </p:spTree>
    <p:extLst>
      <p:ext uri="{BB962C8B-B14F-4D97-AF65-F5344CB8AC3E}">
        <p14:creationId xmlns:p14="http://schemas.microsoft.com/office/powerpoint/2010/main" xmlns="" val="407251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4EAB4A7F-C90F-49E9-B42B-7F3E5DFFA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992263"/>
              </p:ext>
            </p:extLst>
          </p:nvPr>
        </p:nvGraphicFramePr>
        <p:xfrm>
          <a:off x="1045847" y="1266715"/>
          <a:ext cx="9443248" cy="4491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0812">
                  <a:extLst>
                    <a:ext uri="{9D8B030D-6E8A-4147-A177-3AD203B41FA5}">
                      <a16:colId xmlns:a16="http://schemas.microsoft.com/office/drawing/2014/main" xmlns="" val="516248158"/>
                    </a:ext>
                  </a:extLst>
                </a:gridCol>
                <a:gridCol w="2360812">
                  <a:extLst>
                    <a:ext uri="{9D8B030D-6E8A-4147-A177-3AD203B41FA5}">
                      <a16:colId xmlns:a16="http://schemas.microsoft.com/office/drawing/2014/main" xmlns="" val="687513872"/>
                    </a:ext>
                  </a:extLst>
                </a:gridCol>
                <a:gridCol w="2360812">
                  <a:extLst>
                    <a:ext uri="{9D8B030D-6E8A-4147-A177-3AD203B41FA5}">
                      <a16:colId xmlns:a16="http://schemas.microsoft.com/office/drawing/2014/main" xmlns="" val="4089411581"/>
                    </a:ext>
                  </a:extLst>
                </a:gridCol>
                <a:gridCol w="2360812">
                  <a:extLst>
                    <a:ext uri="{9D8B030D-6E8A-4147-A177-3AD203B41FA5}">
                      <a16:colId xmlns:a16="http://schemas.microsoft.com/office/drawing/2014/main" xmlns="" val="404856599"/>
                    </a:ext>
                  </a:extLst>
                </a:gridCol>
              </a:tblGrid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Lunes que asisten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Entrega portafolio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Entrega tesis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Entrega informe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2042557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18 de Febrero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04839855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25 de Febrero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49674583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4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5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5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6586610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11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72987888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25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26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26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26 de Marzo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566641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6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8901392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20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21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21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21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25860129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27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28 de Mayo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33782128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3  de Junio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</a:rPr>
                        <a:t>4 de Junio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4 de Junio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4 Junio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8242151"/>
                  </a:ext>
                </a:extLst>
              </a:tr>
              <a:tr h="4083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</a:rPr>
                        <a:t>10  de Junio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10 de Junio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effectLst/>
                        </a:rPr>
                        <a:t>10 de Junio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effectLst/>
                        </a:rPr>
                        <a:t>10 Junio 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3800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506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3B7B1-FEE7-41D0-97EF-DF3699713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411A358-AC11-4B3E-96E5-467119746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xmlns="" id="{DA6D609F-F2F9-40CD-B5DE-21FD8F8BE5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521D5FE-18AC-4761-BDA2-01DB2765C5FE}"/>
              </a:ext>
            </a:extLst>
          </p:cNvPr>
          <p:cNvSpPr/>
          <p:nvPr/>
        </p:nvSpPr>
        <p:spPr>
          <a:xfrm>
            <a:off x="1317517" y="1854498"/>
            <a:ext cx="8899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799883" y="138419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_tradnl" dirty="0"/>
          </a:p>
          <a:p>
            <a:r>
              <a:rPr lang="es-ES_tradnl" dirty="0"/>
              <a:t>Criterios de evaluación</a:t>
            </a:r>
          </a:p>
          <a:p>
            <a:endParaRPr lang="es-ES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8802579"/>
              </p:ext>
            </p:extLst>
          </p:nvPr>
        </p:nvGraphicFramePr>
        <p:xfrm>
          <a:off x="1541627" y="2377718"/>
          <a:ext cx="84516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6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9628">
                <a:tc>
                  <a:txBody>
                    <a:bodyPr/>
                    <a:lstStyle/>
                    <a:p>
                      <a:r>
                        <a:rPr lang="es-ES_tradnl" dirty="0"/>
                        <a:t>ASPECTOS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PORCENTAJE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1686">
                <a:tc>
                  <a:txBody>
                    <a:bodyPr/>
                    <a:lstStyle/>
                    <a:p>
                      <a:r>
                        <a:rPr lang="es-ES_tradnl" dirty="0"/>
                        <a:t>Entrega de avances en tiempo y forma al asesor o Comisión de titulación (en físico y en</a:t>
                      </a:r>
                      <a:r>
                        <a:rPr lang="es-ES_tradnl" baseline="0" dirty="0"/>
                        <a:t> el sobre) con las correcciones sugeridas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/>
                        <a:t>60%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6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Entrega del trabajo terminado:</a:t>
                      </a:r>
                      <a:r>
                        <a:rPr lang="es-ES_tradnl" baseline="0" dirty="0"/>
                        <a:t> 10 de junio 2019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/>
                        <a:t>30%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628">
                <a:tc>
                  <a:txBody>
                    <a:bodyPr/>
                    <a:lstStyle/>
                    <a:p>
                      <a:r>
                        <a:rPr lang="es-ES_tradnl" dirty="0"/>
                        <a:t>Asistencia y puntualidad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/>
                        <a:t>10%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1035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537</Words>
  <Application>Microsoft Office PowerPoint</Application>
  <PresentationFormat>Personalizado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MONSERRAT GAMEZ CEPEDA</dc:creator>
  <cp:lastModifiedBy>José Ramón Hassaf Tobias</cp:lastModifiedBy>
  <cp:revision>21</cp:revision>
  <dcterms:created xsi:type="dcterms:W3CDTF">2018-09-25T12:47:17Z</dcterms:created>
  <dcterms:modified xsi:type="dcterms:W3CDTF">2019-02-27T22:16:13Z</dcterms:modified>
</cp:coreProperties>
</file>