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6"/>
  </p:notesMasterIdLst>
  <p:sldIdLst>
    <p:sldId id="256" r:id="rId3"/>
    <p:sldId id="543" r:id="rId4"/>
    <p:sldId id="443" r:id="rId5"/>
    <p:sldId id="444" r:id="rId6"/>
    <p:sldId id="445" r:id="rId7"/>
    <p:sldId id="509" r:id="rId8"/>
    <p:sldId id="510" r:id="rId9"/>
    <p:sldId id="447" r:id="rId10"/>
    <p:sldId id="448" r:id="rId11"/>
    <p:sldId id="449" r:id="rId12"/>
    <p:sldId id="450" r:id="rId13"/>
    <p:sldId id="451" r:id="rId14"/>
    <p:sldId id="453" r:id="rId15"/>
    <p:sldId id="508" r:id="rId16"/>
    <p:sldId id="454" r:id="rId17"/>
    <p:sldId id="455" r:id="rId18"/>
    <p:sldId id="456" r:id="rId19"/>
    <p:sldId id="541" r:id="rId20"/>
    <p:sldId id="457" r:id="rId21"/>
    <p:sldId id="458" r:id="rId22"/>
    <p:sldId id="459" r:id="rId23"/>
    <p:sldId id="460" r:id="rId24"/>
    <p:sldId id="461" r:id="rId25"/>
    <p:sldId id="462" r:id="rId26"/>
    <p:sldId id="463" r:id="rId27"/>
    <p:sldId id="464" r:id="rId28"/>
    <p:sldId id="465" r:id="rId29"/>
    <p:sldId id="466" r:id="rId30"/>
    <p:sldId id="467" r:id="rId31"/>
    <p:sldId id="468" r:id="rId32"/>
    <p:sldId id="469" r:id="rId33"/>
    <p:sldId id="470" r:id="rId34"/>
    <p:sldId id="471" r:id="rId35"/>
    <p:sldId id="472" r:id="rId36"/>
    <p:sldId id="473" r:id="rId37"/>
    <p:sldId id="474" r:id="rId38"/>
    <p:sldId id="475" r:id="rId39"/>
    <p:sldId id="476" r:id="rId40"/>
    <p:sldId id="511" r:id="rId41"/>
    <p:sldId id="481" r:id="rId42"/>
    <p:sldId id="482" r:id="rId43"/>
    <p:sldId id="512" r:id="rId44"/>
    <p:sldId id="513" r:id="rId45"/>
    <p:sldId id="514" r:id="rId46"/>
    <p:sldId id="515" r:id="rId47"/>
    <p:sldId id="516" r:id="rId48"/>
    <p:sldId id="517" r:id="rId49"/>
    <p:sldId id="518" r:id="rId50"/>
    <p:sldId id="519" r:id="rId51"/>
    <p:sldId id="520" r:id="rId52"/>
    <p:sldId id="521" r:id="rId53"/>
    <p:sldId id="522" r:id="rId54"/>
    <p:sldId id="523" r:id="rId55"/>
    <p:sldId id="524" r:id="rId56"/>
    <p:sldId id="525" r:id="rId57"/>
    <p:sldId id="526" r:id="rId58"/>
    <p:sldId id="527" r:id="rId59"/>
    <p:sldId id="528" r:id="rId60"/>
    <p:sldId id="529" r:id="rId61"/>
    <p:sldId id="530" r:id="rId62"/>
    <p:sldId id="531" r:id="rId63"/>
    <p:sldId id="532" r:id="rId64"/>
    <p:sldId id="533" r:id="rId65"/>
    <p:sldId id="534" r:id="rId66"/>
    <p:sldId id="538" r:id="rId67"/>
    <p:sldId id="539" r:id="rId68"/>
    <p:sldId id="315" r:id="rId69"/>
    <p:sldId id="316" r:id="rId70"/>
    <p:sldId id="438" r:id="rId71"/>
    <p:sldId id="317" r:id="rId72"/>
    <p:sldId id="318" r:id="rId73"/>
    <p:sldId id="319" r:id="rId74"/>
    <p:sldId id="320" r:id="rId75"/>
    <p:sldId id="321" r:id="rId76"/>
    <p:sldId id="322" r:id="rId77"/>
    <p:sldId id="440" r:id="rId78"/>
    <p:sldId id="323" r:id="rId79"/>
    <p:sldId id="441" r:id="rId80"/>
    <p:sldId id="324" r:id="rId81"/>
    <p:sldId id="325" r:id="rId82"/>
    <p:sldId id="326" r:id="rId83"/>
    <p:sldId id="329" r:id="rId84"/>
    <p:sldId id="330" r:id="rId85"/>
    <p:sldId id="331" r:id="rId86"/>
    <p:sldId id="332" r:id="rId87"/>
    <p:sldId id="333" r:id="rId88"/>
    <p:sldId id="334" r:id="rId89"/>
    <p:sldId id="335" r:id="rId90"/>
    <p:sldId id="336" r:id="rId91"/>
    <p:sldId id="437" r:id="rId92"/>
    <p:sldId id="433" r:id="rId93"/>
    <p:sldId id="434" r:id="rId94"/>
    <p:sldId id="420" r:id="rId95"/>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660" y="-11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22EEF1-EBB0-4C46-B6AB-C1D732FCEB6A}" type="doc">
      <dgm:prSet loTypeId="urn:microsoft.com/office/officeart/2005/8/layout/vList2" loCatId="list" qsTypeId="urn:microsoft.com/office/officeart/2005/8/quickstyle/simple3" qsCatId="simple" csTypeId="urn:microsoft.com/office/officeart/2005/8/colors/accent1_2#1" csCatId="accent1" phldr="1"/>
      <dgm:spPr/>
      <dgm:t>
        <a:bodyPr/>
        <a:lstStyle/>
        <a:p>
          <a:endParaRPr lang="en-US"/>
        </a:p>
      </dgm:t>
    </dgm:pt>
    <dgm:pt modelId="{0CBE9109-8AC5-46F8-AE13-892DAE9E826F}">
      <dgm:prSet phldrT="[Text]" custT="1"/>
      <dgm:spPr>
        <a:noFill/>
      </dgm:spPr>
      <dgm:t>
        <a:bodyPr/>
        <a:lstStyle/>
        <a:p>
          <a:r>
            <a:rPr lang="es-MX" sz="4000" noProof="0" dirty="0" smtClean="0"/>
            <a:t>Es una glándula mixta de secreción endocrina y exocrina.</a:t>
          </a:r>
          <a:endParaRPr lang="es-MX" sz="4000" noProof="0" dirty="0"/>
        </a:p>
      </dgm:t>
    </dgm:pt>
    <dgm:pt modelId="{733ED99A-94DA-48F5-87AE-3C30EBE96436}" type="parTrans" cxnId="{93DAC2D2-C20A-44A3-81DE-FEFDD6873C86}">
      <dgm:prSet/>
      <dgm:spPr/>
      <dgm:t>
        <a:bodyPr/>
        <a:lstStyle/>
        <a:p>
          <a:endParaRPr lang="es-MX" sz="4000" noProof="0"/>
        </a:p>
      </dgm:t>
    </dgm:pt>
    <dgm:pt modelId="{C731460F-A110-46F3-857D-499EFC8F14DC}" type="sibTrans" cxnId="{93DAC2D2-C20A-44A3-81DE-FEFDD6873C86}">
      <dgm:prSet/>
      <dgm:spPr/>
      <dgm:t>
        <a:bodyPr/>
        <a:lstStyle/>
        <a:p>
          <a:endParaRPr lang="es-MX" sz="4000" noProof="0"/>
        </a:p>
      </dgm:t>
    </dgm:pt>
    <dgm:pt modelId="{29B231B1-38B8-4817-8275-800CC8C0F4CB}">
      <dgm:prSet phldrT="[Text]" custT="1"/>
      <dgm:spPr/>
      <dgm:t>
        <a:bodyPr/>
        <a:lstStyle/>
        <a:p>
          <a:r>
            <a:rPr lang="es-MX" sz="4000" noProof="0" dirty="0" smtClean="0"/>
            <a:t>Por la porción exocrina, origina el jugo pancreático, que es vertido en la 2da. porción del duodeno</a:t>
          </a:r>
          <a:endParaRPr lang="es-MX" sz="4000" noProof="0" dirty="0"/>
        </a:p>
      </dgm:t>
    </dgm:pt>
    <dgm:pt modelId="{2042CE17-4696-42AB-9F03-8E489E2602ED}" type="parTrans" cxnId="{57EBE72F-673A-4B40-85BE-01B4610637EE}">
      <dgm:prSet/>
      <dgm:spPr/>
      <dgm:t>
        <a:bodyPr/>
        <a:lstStyle/>
        <a:p>
          <a:endParaRPr lang="es-MX" sz="4000" noProof="0"/>
        </a:p>
      </dgm:t>
    </dgm:pt>
    <dgm:pt modelId="{6FF4947C-6CDC-4F50-8614-FDAE524F20D6}" type="sibTrans" cxnId="{57EBE72F-673A-4B40-85BE-01B4610637EE}">
      <dgm:prSet/>
      <dgm:spPr/>
      <dgm:t>
        <a:bodyPr/>
        <a:lstStyle/>
        <a:p>
          <a:endParaRPr lang="es-MX" sz="4000" noProof="0"/>
        </a:p>
      </dgm:t>
    </dgm:pt>
    <dgm:pt modelId="{356300DB-7B94-4ABD-8DF0-2239EFA41A17}" type="pres">
      <dgm:prSet presAssocID="{2922EEF1-EBB0-4C46-B6AB-C1D732FCEB6A}" presName="linear" presStyleCnt="0">
        <dgm:presLayoutVars>
          <dgm:animLvl val="lvl"/>
          <dgm:resizeHandles val="exact"/>
        </dgm:presLayoutVars>
      </dgm:prSet>
      <dgm:spPr/>
      <dgm:t>
        <a:bodyPr/>
        <a:lstStyle/>
        <a:p>
          <a:endParaRPr lang="es-MX"/>
        </a:p>
      </dgm:t>
    </dgm:pt>
    <dgm:pt modelId="{76E11FB3-8CDB-4963-B5FB-14025B6DCDFF}" type="pres">
      <dgm:prSet presAssocID="{0CBE9109-8AC5-46F8-AE13-892DAE9E826F}" presName="parentText" presStyleLbl="node1" presStyleIdx="0" presStyleCnt="1">
        <dgm:presLayoutVars>
          <dgm:chMax val="0"/>
          <dgm:bulletEnabled val="1"/>
        </dgm:presLayoutVars>
      </dgm:prSet>
      <dgm:spPr/>
      <dgm:t>
        <a:bodyPr/>
        <a:lstStyle/>
        <a:p>
          <a:endParaRPr lang="en-US"/>
        </a:p>
      </dgm:t>
    </dgm:pt>
    <dgm:pt modelId="{76DBE0E9-F0EF-4F9B-B133-13E96BDCD9AB}" type="pres">
      <dgm:prSet presAssocID="{0CBE9109-8AC5-46F8-AE13-892DAE9E826F}" presName="childText" presStyleLbl="revTx" presStyleIdx="0" presStyleCnt="1">
        <dgm:presLayoutVars>
          <dgm:bulletEnabled val="1"/>
        </dgm:presLayoutVars>
      </dgm:prSet>
      <dgm:spPr/>
      <dgm:t>
        <a:bodyPr/>
        <a:lstStyle/>
        <a:p>
          <a:endParaRPr lang="en-US"/>
        </a:p>
      </dgm:t>
    </dgm:pt>
  </dgm:ptLst>
  <dgm:cxnLst>
    <dgm:cxn modelId="{B7FCEF48-3712-4ED0-977C-B7D1F4E0DD89}" type="presOf" srcId="{0CBE9109-8AC5-46F8-AE13-892DAE9E826F}" destId="{76E11FB3-8CDB-4963-B5FB-14025B6DCDFF}" srcOrd="0" destOrd="0" presId="urn:microsoft.com/office/officeart/2005/8/layout/vList2"/>
    <dgm:cxn modelId="{93DAC2D2-C20A-44A3-81DE-FEFDD6873C86}" srcId="{2922EEF1-EBB0-4C46-B6AB-C1D732FCEB6A}" destId="{0CBE9109-8AC5-46F8-AE13-892DAE9E826F}" srcOrd="0" destOrd="0" parTransId="{733ED99A-94DA-48F5-87AE-3C30EBE96436}" sibTransId="{C731460F-A110-46F3-857D-499EFC8F14DC}"/>
    <dgm:cxn modelId="{57EBE72F-673A-4B40-85BE-01B4610637EE}" srcId="{0CBE9109-8AC5-46F8-AE13-892DAE9E826F}" destId="{29B231B1-38B8-4817-8275-800CC8C0F4CB}" srcOrd="0" destOrd="0" parTransId="{2042CE17-4696-42AB-9F03-8E489E2602ED}" sibTransId="{6FF4947C-6CDC-4F50-8614-FDAE524F20D6}"/>
    <dgm:cxn modelId="{0A4D9B5E-505E-4D7C-BF09-1482A1B318D9}" type="presOf" srcId="{2922EEF1-EBB0-4C46-B6AB-C1D732FCEB6A}" destId="{356300DB-7B94-4ABD-8DF0-2239EFA41A17}" srcOrd="0" destOrd="0" presId="urn:microsoft.com/office/officeart/2005/8/layout/vList2"/>
    <dgm:cxn modelId="{383E464D-1F09-484A-8E1F-8F6790CAD6B2}" type="presOf" srcId="{29B231B1-38B8-4817-8275-800CC8C0F4CB}" destId="{76DBE0E9-F0EF-4F9B-B133-13E96BDCD9AB}" srcOrd="0" destOrd="0" presId="urn:microsoft.com/office/officeart/2005/8/layout/vList2"/>
    <dgm:cxn modelId="{A612B059-F520-431A-88B2-26B31F19F2F4}" type="presParOf" srcId="{356300DB-7B94-4ABD-8DF0-2239EFA41A17}" destId="{76E11FB3-8CDB-4963-B5FB-14025B6DCDFF}" srcOrd="0" destOrd="0" presId="urn:microsoft.com/office/officeart/2005/8/layout/vList2"/>
    <dgm:cxn modelId="{5AAEB92B-3C0A-46FF-AE81-55BF8A7956CE}" type="presParOf" srcId="{356300DB-7B94-4ABD-8DF0-2239EFA41A17}" destId="{76DBE0E9-F0EF-4F9B-B133-13E96BDCD9AB}" srcOrd="1"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244F9E-18A7-4FFD-B261-9183B02536D6}" type="doc">
      <dgm:prSet loTypeId="urn:microsoft.com/office/officeart/2005/8/layout/hList6" loCatId="list" qsTypeId="urn:microsoft.com/office/officeart/2005/8/quickstyle/simple3" qsCatId="simple" csTypeId="urn:microsoft.com/office/officeart/2005/8/colors/accent1_2#2" csCatId="accent1" phldr="1"/>
      <dgm:spPr/>
      <dgm:t>
        <a:bodyPr/>
        <a:lstStyle/>
        <a:p>
          <a:endParaRPr lang="en-US"/>
        </a:p>
      </dgm:t>
    </dgm:pt>
    <dgm:pt modelId="{5AFCCE40-E4AA-4227-9E28-C3CE658382E6}">
      <dgm:prSet phldrT="[Text]"/>
      <dgm:spPr>
        <a:noFill/>
      </dgm:spPr>
      <dgm:t>
        <a:bodyPr/>
        <a:lstStyle/>
        <a:p>
          <a:r>
            <a:rPr lang="es-MX" noProof="0" dirty="0" smtClean="0"/>
            <a:t>Se halla situado por delante de los vasos abdominales</a:t>
          </a:r>
          <a:endParaRPr lang="es-MX" noProof="0" dirty="0"/>
        </a:p>
      </dgm:t>
    </dgm:pt>
    <dgm:pt modelId="{727E79AF-8AA9-4C25-B1B5-8EFEF6D84DD2}" type="parTrans" cxnId="{FAA0D0D7-CE10-4E00-82B8-C0A5EE2988CA}">
      <dgm:prSet/>
      <dgm:spPr/>
      <dgm:t>
        <a:bodyPr/>
        <a:lstStyle/>
        <a:p>
          <a:endParaRPr lang="es-MX" noProof="0"/>
        </a:p>
      </dgm:t>
    </dgm:pt>
    <dgm:pt modelId="{2530DE19-D2A5-46C2-BC44-BEF7B7242861}" type="sibTrans" cxnId="{FAA0D0D7-CE10-4E00-82B8-C0A5EE2988CA}">
      <dgm:prSet/>
      <dgm:spPr/>
      <dgm:t>
        <a:bodyPr/>
        <a:lstStyle/>
        <a:p>
          <a:endParaRPr lang="es-MX" noProof="0"/>
        </a:p>
      </dgm:t>
    </dgm:pt>
    <dgm:pt modelId="{BA5C3881-4BA8-4EF7-8128-8322D95F6650}">
      <dgm:prSet phldrT="[Text]"/>
      <dgm:spPr>
        <a:noFill/>
      </dgm:spPr>
      <dgm:t>
        <a:bodyPr/>
        <a:lstStyle/>
        <a:p>
          <a:r>
            <a:rPr lang="es-MX" noProof="0" dirty="0" smtClean="0"/>
            <a:t>Colocado transversalmente  entre la segunda porción del duodeno y el bazo</a:t>
          </a:r>
          <a:endParaRPr lang="es-MX" noProof="0" dirty="0"/>
        </a:p>
      </dgm:t>
    </dgm:pt>
    <dgm:pt modelId="{479252C5-69B6-4238-A685-36E5102CE944}" type="parTrans" cxnId="{1DC14BEC-7D98-42E5-A57A-E491DF4D90B8}">
      <dgm:prSet/>
      <dgm:spPr/>
      <dgm:t>
        <a:bodyPr/>
        <a:lstStyle/>
        <a:p>
          <a:endParaRPr lang="es-MX" noProof="0"/>
        </a:p>
      </dgm:t>
    </dgm:pt>
    <dgm:pt modelId="{8708C5A4-037D-4C1A-BB25-B12C7F9DC848}" type="sibTrans" cxnId="{1DC14BEC-7D98-42E5-A57A-E491DF4D90B8}">
      <dgm:prSet/>
      <dgm:spPr/>
      <dgm:t>
        <a:bodyPr/>
        <a:lstStyle/>
        <a:p>
          <a:endParaRPr lang="es-MX" noProof="0"/>
        </a:p>
      </dgm:t>
    </dgm:pt>
    <dgm:pt modelId="{343844A9-2210-4A3D-9153-12BACC2D2B2D}">
      <dgm:prSet phldrT="[Text]"/>
      <dgm:spPr>
        <a:noFill/>
      </dgm:spPr>
      <dgm:t>
        <a:bodyPr/>
        <a:lstStyle/>
        <a:p>
          <a:r>
            <a:rPr lang="es-MX" noProof="0" dirty="0" smtClean="0"/>
            <a:t>Por medio del peritoneo se fija a la pared posterior del abdomen (cabeza y cuerpo)</a:t>
          </a:r>
          <a:endParaRPr lang="es-MX" noProof="0" dirty="0"/>
        </a:p>
      </dgm:t>
    </dgm:pt>
    <dgm:pt modelId="{6FEB287E-A6D0-489D-8BAD-7EC1379A6214}" type="parTrans" cxnId="{36C38853-B13C-4528-BC3F-87DBC31E7112}">
      <dgm:prSet/>
      <dgm:spPr/>
      <dgm:t>
        <a:bodyPr/>
        <a:lstStyle/>
        <a:p>
          <a:endParaRPr lang="es-MX" noProof="0"/>
        </a:p>
      </dgm:t>
    </dgm:pt>
    <dgm:pt modelId="{5A51C026-32E0-4F14-9808-10A7BEAC960C}" type="sibTrans" cxnId="{36C38853-B13C-4528-BC3F-87DBC31E7112}">
      <dgm:prSet/>
      <dgm:spPr/>
      <dgm:t>
        <a:bodyPr/>
        <a:lstStyle/>
        <a:p>
          <a:endParaRPr lang="es-MX" noProof="0"/>
        </a:p>
      </dgm:t>
    </dgm:pt>
    <dgm:pt modelId="{8F250130-C9FD-428C-89A2-B1F959AF810A}" type="pres">
      <dgm:prSet presAssocID="{B4244F9E-18A7-4FFD-B261-9183B02536D6}" presName="Name0" presStyleCnt="0">
        <dgm:presLayoutVars>
          <dgm:dir/>
          <dgm:resizeHandles val="exact"/>
        </dgm:presLayoutVars>
      </dgm:prSet>
      <dgm:spPr/>
      <dgm:t>
        <a:bodyPr/>
        <a:lstStyle/>
        <a:p>
          <a:endParaRPr lang="es-MX"/>
        </a:p>
      </dgm:t>
    </dgm:pt>
    <dgm:pt modelId="{0BACE233-00F8-40DE-8282-C9E3092A5128}" type="pres">
      <dgm:prSet presAssocID="{5AFCCE40-E4AA-4227-9E28-C3CE658382E6}" presName="node" presStyleLbl="node1" presStyleIdx="0" presStyleCnt="3">
        <dgm:presLayoutVars>
          <dgm:bulletEnabled val="1"/>
        </dgm:presLayoutVars>
      </dgm:prSet>
      <dgm:spPr/>
      <dgm:t>
        <a:bodyPr/>
        <a:lstStyle/>
        <a:p>
          <a:endParaRPr lang="en-US"/>
        </a:p>
      </dgm:t>
    </dgm:pt>
    <dgm:pt modelId="{E9BF91BA-E935-49B3-98AD-D7CE4AFD5AF3}" type="pres">
      <dgm:prSet presAssocID="{2530DE19-D2A5-46C2-BC44-BEF7B7242861}" presName="sibTrans" presStyleCnt="0"/>
      <dgm:spPr/>
      <dgm:t>
        <a:bodyPr/>
        <a:lstStyle/>
        <a:p>
          <a:endParaRPr lang="es-ES"/>
        </a:p>
      </dgm:t>
    </dgm:pt>
    <dgm:pt modelId="{DEB4B547-045B-4326-ADE5-D294097C6B60}" type="pres">
      <dgm:prSet presAssocID="{BA5C3881-4BA8-4EF7-8128-8322D95F6650}" presName="node" presStyleLbl="node1" presStyleIdx="1" presStyleCnt="3">
        <dgm:presLayoutVars>
          <dgm:bulletEnabled val="1"/>
        </dgm:presLayoutVars>
      </dgm:prSet>
      <dgm:spPr/>
      <dgm:t>
        <a:bodyPr/>
        <a:lstStyle/>
        <a:p>
          <a:endParaRPr lang="en-US"/>
        </a:p>
      </dgm:t>
    </dgm:pt>
    <dgm:pt modelId="{37BE617E-34EA-437D-A9CA-6B13044F8442}" type="pres">
      <dgm:prSet presAssocID="{8708C5A4-037D-4C1A-BB25-B12C7F9DC848}" presName="sibTrans" presStyleCnt="0"/>
      <dgm:spPr/>
      <dgm:t>
        <a:bodyPr/>
        <a:lstStyle/>
        <a:p>
          <a:endParaRPr lang="es-ES"/>
        </a:p>
      </dgm:t>
    </dgm:pt>
    <dgm:pt modelId="{C305BEB5-03EF-4E54-96B6-7C9AC45926ED}" type="pres">
      <dgm:prSet presAssocID="{343844A9-2210-4A3D-9153-12BACC2D2B2D}" presName="node" presStyleLbl="node1" presStyleIdx="2" presStyleCnt="3">
        <dgm:presLayoutVars>
          <dgm:bulletEnabled val="1"/>
        </dgm:presLayoutVars>
      </dgm:prSet>
      <dgm:spPr/>
      <dgm:t>
        <a:bodyPr/>
        <a:lstStyle/>
        <a:p>
          <a:endParaRPr lang="en-US"/>
        </a:p>
      </dgm:t>
    </dgm:pt>
  </dgm:ptLst>
  <dgm:cxnLst>
    <dgm:cxn modelId="{36C38853-B13C-4528-BC3F-87DBC31E7112}" srcId="{B4244F9E-18A7-4FFD-B261-9183B02536D6}" destId="{343844A9-2210-4A3D-9153-12BACC2D2B2D}" srcOrd="2" destOrd="0" parTransId="{6FEB287E-A6D0-489D-8BAD-7EC1379A6214}" sibTransId="{5A51C026-32E0-4F14-9808-10A7BEAC960C}"/>
    <dgm:cxn modelId="{6F542F73-C228-4A7A-8A21-8ECA87FD3E97}" type="presOf" srcId="{343844A9-2210-4A3D-9153-12BACC2D2B2D}" destId="{C305BEB5-03EF-4E54-96B6-7C9AC45926ED}" srcOrd="0" destOrd="0" presId="urn:microsoft.com/office/officeart/2005/8/layout/hList6"/>
    <dgm:cxn modelId="{0A500F3A-EF15-48C3-9D0E-3EBACBDF8A5C}" type="presOf" srcId="{5AFCCE40-E4AA-4227-9E28-C3CE658382E6}" destId="{0BACE233-00F8-40DE-8282-C9E3092A5128}" srcOrd="0" destOrd="0" presId="urn:microsoft.com/office/officeart/2005/8/layout/hList6"/>
    <dgm:cxn modelId="{FAA0D0D7-CE10-4E00-82B8-C0A5EE2988CA}" srcId="{B4244F9E-18A7-4FFD-B261-9183B02536D6}" destId="{5AFCCE40-E4AA-4227-9E28-C3CE658382E6}" srcOrd="0" destOrd="0" parTransId="{727E79AF-8AA9-4C25-B1B5-8EFEF6D84DD2}" sibTransId="{2530DE19-D2A5-46C2-BC44-BEF7B7242861}"/>
    <dgm:cxn modelId="{1DC14BEC-7D98-42E5-A57A-E491DF4D90B8}" srcId="{B4244F9E-18A7-4FFD-B261-9183B02536D6}" destId="{BA5C3881-4BA8-4EF7-8128-8322D95F6650}" srcOrd="1" destOrd="0" parTransId="{479252C5-69B6-4238-A685-36E5102CE944}" sibTransId="{8708C5A4-037D-4C1A-BB25-B12C7F9DC848}"/>
    <dgm:cxn modelId="{E9C5E185-CB35-418F-A231-C481D2A8E995}" type="presOf" srcId="{BA5C3881-4BA8-4EF7-8128-8322D95F6650}" destId="{DEB4B547-045B-4326-ADE5-D294097C6B60}" srcOrd="0" destOrd="0" presId="urn:microsoft.com/office/officeart/2005/8/layout/hList6"/>
    <dgm:cxn modelId="{4DEDC6FD-9E5D-4A52-B53C-6F6EC9FB13D2}" type="presOf" srcId="{B4244F9E-18A7-4FFD-B261-9183B02536D6}" destId="{8F250130-C9FD-428C-89A2-B1F959AF810A}" srcOrd="0" destOrd="0" presId="urn:microsoft.com/office/officeart/2005/8/layout/hList6"/>
    <dgm:cxn modelId="{9E0A7EA4-F7E7-4912-9C33-F78B6DC6B3E2}" type="presParOf" srcId="{8F250130-C9FD-428C-89A2-B1F959AF810A}" destId="{0BACE233-00F8-40DE-8282-C9E3092A5128}" srcOrd="0" destOrd="0" presId="urn:microsoft.com/office/officeart/2005/8/layout/hList6"/>
    <dgm:cxn modelId="{F4042F18-BE9C-40E6-8B6F-41672D9FA6A6}" type="presParOf" srcId="{8F250130-C9FD-428C-89A2-B1F959AF810A}" destId="{E9BF91BA-E935-49B3-98AD-D7CE4AFD5AF3}" srcOrd="1" destOrd="0" presId="urn:microsoft.com/office/officeart/2005/8/layout/hList6"/>
    <dgm:cxn modelId="{413403C7-BFFC-415F-96E1-649D73B19064}" type="presParOf" srcId="{8F250130-C9FD-428C-89A2-B1F959AF810A}" destId="{DEB4B547-045B-4326-ADE5-D294097C6B60}" srcOrd="2" destOrd="0" presId="urn:microsoft.com/office/officeart/2005/8/layout/hList6"/>
    <dgm:cxn modelId="{A82492BD-26BE-4F0D-A552-7814FA713366}" type="presParOf" srcId="{8F250130-C9FD-428C-89A2-B1F959AF810A}" destId="{37BE617E-34EA-437D-A9CA-6B13044F8442}" srcOrd="3" destOrd="0" presId="urn:microsoft.com/office/officeart/2005/8/layout/hList6"/>
    <dgm:cxn modelId="{54CD7543-603D-43F1-8DE2-05BF0C41BDA9}" type="presParOf" srcId="{8F250130-C9FD-428C-89A2-B1F959AF810A}" destId="{C305BEB5-03EF-4E54-96B6-7C9AC45926ED}" srcOrd="4"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7F7C09-0587-4B73-953B-23E8F9C14844}" type="doc">
      <dgm:prSet loTypeId="urn:microsoft.com/office/officeart/2005/8/layout/equation2" loCatId="process" qsTypeId="urn:microsoft.com/office/officeart/2005/8/quickstyle/simple1" qsCatId="simple" csTypeId="urn:microsoft.com/office/officeart/2005/8/colors/accent1_2" csCatId="accent1" phldr="1"/>
      <dgm:spPr/>
    </dgm:pt>
    <dgm:pt modelId="{6BC7D599-1409-459D-9AF2-F455839A06AA}">
      <dgm:prSet phldrT="[Texto]"/>
      <dgm:spPr/>
      <dgm:t>
        <a:bodyPr/>
        <a:lstStyle/>
        <a:p>
          <a:r>
            <a:rPr lang="es-MX" dirty="0" smtClean="0"/>
            <a:t>Alimentación saludable</a:t>
          </a:r>
          <a:endParaRPr lang="es-MX" dirty="0"/>
        </a:p>
      </dgm:t>
    </dgm:pt>
    <dgm:pt modelId="{032B3DD2-095D-47C8-AE31-9A92A4E1557E}" type="parTrans" cxnId="{60A950C7-03E2-4DC6-AAF0-02BC7CD0F507}">
      <dgm:prSet/>
      <dgm:spPr/>
      <dgm:t>
        <a:bodyPr/>
        <a:lstStyle/>
        <a:p>
          <a:endParaRPr lang="es-MX"/>
        </a:p>
      </dgm:t>
    </dgm:pt>
    <dgm:pt modelId="{EAC04036-7371-4A9E-A071-B78A9A008D8A}" type="sibTrans" cxnId="{60A950C7-03E2-4DC6-AAF0-02BC7CD0F507}">
      <dgm:prSet/>
      <dgm:spPr/>
      <dgm:t>
        <a:bodyPr/>
        <a:lstStyle/>
        <a:p>
          <a:endParaRPr lang="es-MX"/>
        </a:p>
      </dgm:t>
    </dgm:pt>
    <dgm:pt modelId="{6A7E37FB-6005-4FEB-8053-BA5AAF7153E2}">
      <dgm:prSet phldrT="[Texto]"/>
      <dgm:spPr/>
      <dgm:t>
        <a:bodyPr/>
        <a:lstStyle/>
        <a:p>
          <a:r>
            <a:rPr lang="es-MX" dirty="0" smtClean="0"/>
            <a:t>Ejercicio</a:t>
          </a:r>
          <a:endParaRPr lang="es-MX" dirty="0"/>
        </a:p>
      </dgm:t>
    </dgm:pt>
    <dgm:pt modelId="{E13C64F2-73E6-4473-88E4-085F351FD033}" type="parTrans" cxnId="{EDB22962-834D-4459-904E-169A308E971F}">
      <dgm:prSet/>
      <dgm:spPr/>
      <dgm:t>
        <a:bodyPr/>
        <a:lstStyle/>
        <a:p>
          <a:endParaRPr lang="es-MX"/>
        </a:p>
      </dgm:t>
    </dgm:pt>
    <dgm:pt modelId="{3D7F3148-6123-4A2D-8EDE-984050CB3477}" type="sibTrans" cxnId="{EDB22962-834D-4459-904E-169A308E971F}">
      <dgm:prSet/>
      <dgm:spPr/>
      <dgm:t>
        <a:bodyPr/>
        <a:lstStyle/>
        <a:p>
          <a:endParaRPr lang="es-MX"/>
        </a:p>
      </dgm:t>
    </dgm:pt>
    <dgm:pt modelId="{61B3BC81-E392-4E4C-AC4C-7BED065B9E67}">
      <dgm:prSet phldrT="[Texto]"/>
      <dgm:spPr/>
      <dgm:t>
        <a:bodyPr/>
        <a:lstStyle/>
        <a:p>
          <a:pPr algn="ctr"/>
          <a:r>
            <a:rPr lang="es-MX" dirty="0" smtClean="0"/>
            <a:t>- A1C &lt;7</a:t>
          </a:r>
        </a:p>
        <a:p>
          <a:pPr algn="ctr"/>
          <a:r>
            <a:rPr lang="es-MX" dirty="0" smtClean="0"/>
            <a:t>- TA &lt;130/80</a:t>
          </a:r>
        </a:p>
        <a:p>
          <a:pPr algn="ctr"/>
          <a:r>
            <a:rPr lang="es-MX" dirty="0" smtClean="0"/>
            <a:t>- Perfil de lípidos:</a:t>
          </a:r>
          <a:endParaRPr lang="es-MX" dirty="0"/>
        </a:p>
      </dgm:t>
    </dgm:pt>
    <dgm:pt modelId="{8CB30F5F-A4D2-4622-A281-3D2B83D1F06F}" type="parTrans" cxnId="{64A41502-3472-4A4B-AB39-EB355C2A9C2C}">
      <dgm:prSet/>
      <dgm:spPr/>
      <dgm:t>
        <a:bodyPr/>
        <a:lstStyle/>
        <a:p>
          <a:endParaRPr lang="es-MX"/>
        </a:p>
      </dgm:t>
    </dgm:pt>
    <dgm:pt modelId="{F75E55E1-13CB-4AE1-83AB-6B6AD8E9ED46}" type="sibTrans" cxnId="{64A41502-3472-4A4B-AB39-EB355C2A9C2C}">
      <dgm:prSet/>
      <dgm:spPr/>
      <dgm:t>
        <a:bodyPr/>
        <a:lstStyle/>
        <a:p>
          <a:endParaRPr lang="es-MX"/>
        </a:p>
      </dgm:t>
    </dgm:pt>
    <dgm:pt modelId="{04F69CC4-8838-4B0A-8E61-7D22516F3CAD}">
      <dgm:prSet/>
      <dgm:spPr/>
      <dgm:t>
        <a:bodyPr/>
        <a:lstStyle/>
        <a:p>
          <a:pPr algn="ctr"/>
          <a:r>
            <a:rPr lang="es-MX" dirty="0" smtClean="0"/>
            <a:t>LDL &lt; 100</a:t>
          </a:r>
          <a:endParaRPr lang="es-MX" dirty="0"/>
        </a:p>
      </dgm:t>
    </dgm:pt>
    <dgm:pt modelId="{DCC115E5-C5BD-48D6-880D-AD3AD8588EF2}" type="parTrans" cxnId="{176918C6-D030-4160-B04D-8F8C9CF66B29}">
      <dgm:prSet/>
      <dgm:spPr/>
      <dgm:t>
        <a:bodyPr/>
        <a:lstStyle/>
        <a:p>
          <a:endParaRPr lang="es-MX"/>
        </a:p>
      </dgm:t>
    </dgm:pt>
    <dgm:pt modelId="{1E52F66D-353A-433A-BD66-223A73C46A74}" type="sibTrans" cxnId="{176918C6-D030-4160-B04D-8F8C9CF66B29}">
      <dgm:prSet/>
      <dgm:spPr/>
      <dgm:t>
        <a:bodyPr/>
        <a:lstStyle/>
        <a:p>
          <a:endParaRPr lang="es-MX"/>
        </a:p>
      </dgm:t>
    </dgm:pt>
    <dgm:pt modelId="{96222B0D-3FE5-4670-89AA-B1B6F5B182C2}">
      <dgm:prSet/>
      <dgm:spPr/>
      <dgm:t>
        <a:bodyPr/>
        <a:lstStyle/>
        <a:p>
          <a:pPr algn="ctr"/>
          <a:r>
            <a:rPr lang="es-MX" dirty="0" smtClean="0"/>
            <a:t>HDL &gt; 40 y 50</a:t>
          </a:r>
          <a:endParaRPr lang="es-MX" dirty="0"/>
        </a:p>
      </dgm:t>
    </dgm:pt>
    <dgm:pt modelId="{5E2CBC75-A1AE-41FC-99D0-72FB471BA41F}" type="parTrans" cxnId="{74765645-98E4-455F-99AB-05D3C1CE0209}">
      <dgm:prSet/>
      <dgm:spPr/>
      <dgm:t>
        <a:bodyPr/>
        <a:lstStyle/>
        <a:p>
          <a:endParaRPr lang="es-MX"/>
        </a:p>
      </dgm:t>
    </dgm:pt>
    <dgm:pt modelId="{AB6AEEF2-FA57-47ED-95AC-71A1823A4238}" type="sibTrans" cxnId="{74765645-98E4-455F-99AB-05D3C1CE0209}">
      <dgm:prSet/>
      <dgm:spPr/>
      <dgm:t>
        <a:bodyPr/>
        <a:lstStyle/>
        <a:p>
          <a:endParaRPr lang="es-MX"/>
        </a:p>
      </dgm:t>
    </dgm:pt>
    <dgm:pt modelId="{FECF200E-02BB-4621-A263-46268FE1ACBE}">
      <dgm:prSet/>
      <dgm:spPr/>
      <dgm:t>
        <a:bodyPr/>
        <a:lstStyle/>
        <a:p>
          <a:pPr algn="ctr"/>
          <a:r>
            <a:rPr lang="es-MX" dirty="0" smtClean="0"/>
            <a:t>TAG &lt; 150</a:t>
          </a:r>
          <a:endParaRPr lang="es-MX" dirty="0"/>
        </a:p>
      </dgm:t>
    </dgm:pt>
    <dgm:pt modelId="{84A9CA6C-7448-4EDF-B984-4EA53898E382}" type="parTrans" cxnId="{2F29CC52-2E1E-4BC2-BBAE-7C24BFB9949C}">
      <dgm:prSet/>
      <dgm:spPr/>
      <dgm:t>
        <a:bodyPr/>
        <a:lstStyle/>
        <a:p>
          <a:endParaRPr lang="es-MX"/>
        </a:p>
      </dgm:t>
    </dgm:pt>
    <dgm:pt modelId="{02FC2761-B458-448A-AABE-4F9AE6512F9F}" type="sibTrans" cxnId="{2F29CC52-2E1E-4BC2-BBAE-7C24BFB9949C}">
      <dgm:prSet/>
      <dgm:spPr/>
      <dgm:t>
        <a:bodyPr/>
        <a:lstStyle/>
        <a:p>
          <a:endParaRPr lang="es-MX"/>
        </a:p>
      </dgm:t>
    </dgm:pt>
    <dgm:pt modelId="{10614A97-5FE4-4ED3-A57E-8F9514C08417}" type="pres">
      <dgm:prSet presAssocID="{947F7C09-0587-4B73-953B-23E8F9C14844}" presName="Name0" presStyleCnt="0">
        <dgm:presLayoutVars>
          <dgm:dir/>
          <dgm:resizeHandles val="exact"/>
        </dgm:presLayoutVars>
      </dgm:prSet>
      <dgm:spPr/>
    </dgm:pt>
    <dgm:pt modelId="{B903E2CB-6F71-42DD-8E7E-7A8596D0DD76}" type="pres">
      <dgm:prSet presAssocID="{947F7C09-0587-4B73-953B-23E8F9C14844}" presName="vNodes" presStyleCnt="0"/>
      <dgm:spPr/>
    </dgm:pt>
    <dgm:pt modelId="{DDDAF321-B796-4E53-9B8A-EDABF3847D6C}" type="pres">
      <dgm:prSet presAssocID="{6BC7D599-1409-459D-9AF2-F455839A06AA}" presName="node" presStyleLbl="node1" presStyleIdx="0" presStyleCnt="3">
        <dgm:presLayoutVars>
          <dgm:bulletEnabled val="1"/>
        </dgm:presLayoutVars>
      </dgm:prSet>
      <dgm:spPr/>
      <dgm:t>
        <a:bodyPr/>
        <a:lstStyle/>
        <a:p>
          <a:endParaRPr lang="es-MX"/>
        </a:p>
      </dgm:t>
    </dgm:pt>
    <dgm:pt modelId="{124C5AE2-D0DF-4E82-BBDE-F1184AB929A6}" type="pres">
      <dgm:prSet presAssocID="{EAC04036-7371-4A9E-A071-B78A9A008D8A}" presName="spacerT" presStyleCnt="0"/>
      <dgm:spPr/>
    </dgm:pt>
    <dgm:pt modelId="{3A960053-251F-4DEC-BBB8-F87A7F7AACED}" type="pres">
      <dgm:prSet presAssocID="{EAC04036-7371-4A9E-A071-B78A9A008D8A}" presName="sibTrans" presStyleLbl="sibTrans2D1" presStyleIdx="0" presStyleCnt="2"/>
      <dgm:spPr/>
      <dgm:t>
        <a:bodyPr/>
        <a:lstStyle/>
        <a:p>
          <a:endParaRPr lang="es-MX"/>
        </a:p>
      </dgm:t>
    </dgm:pt>
    <dgm:pt modelId="{23F47E09-99BF-4B54-ABF7-9C8A41AC45B8}" type="pres">
      <dgm:prSet presAssocID="{EAC04036-7371-4A9E-A071-B78A9A008D8A}" presName="spacerB" presStyleCnt="0"/>
      <dgm:spPr/>
    </dgm:pt>
    <dgm:pt modelId="{30D086FE-9A42-4B8E-8FB4-54EBEB8E5FC7}" type="pres">
      <dgm:prSet presAssocID="{6A7E37FB-6005-4FEB-8053-BA5AAF7153E2}" presName="node" presStyleLbl="node1" presStyleIdx="1" presStyleCnt="3">
        <dgm:presLayoutVars>
          <dgm:bulletEnabled val="1"/>
        </dgm:presLayoutVars>
      </dgm:prSet>
      <dgm:spPr/>
      <dgm:t>
        <a:bodyPr/>
        <a:lstStyle/>
        <a:p>
          <a:endParaRPr lang="es-MX"/>
        </a:p>
      </dgm:t>
    </dgm:pt>
    <dgm:pt modelId="{387DAAF6-C82E-437A-8EE2-7ED60EDEEFC9}" type="pres">
      <dgm:prSet presAssocID="{947F7C09-0587-4B73-953B-23E8F9C14844}" presName="sibTransLast" presStyleLbl="sibTrans2D1" presStyleIdx="1" presStyleCnt="2"/>
      <dgm:spPr/>
      <dgm:t>
        <a:bodyPr/>
        <a:lstStyle/>
        <a:p>
          <a:endParaRPr lang="es-MX"/>
        </a:p>
      </dgm:t>
    </dgm:pt>
    <dgm:pt modelId="{16B98A9F-324B-463F-AEE5-C43E8A585C62}" type="pres">
      <dgm:prSet presAssocID="{947F7C09-0587-4B73-953B-23E8F9C14844}" presName="connectorText" presStyleLbl="sibTrans2D1" presStyleIdx="1" presStyleCnt="2"/>
      <dgm:spPr/>
      <dgm:t>
        <a:bodyPr/>
        <a:lstStyle/>
        <a:p>
          <a:endParaRPr lang="es-MX"/>
        </a:p>
      </dgm:t>
    </dgm:pt>
    <dgm:pt modelId="{E029BE13-D2BD-47F4-963F-B97007646E81}" type="pres">
      <dgm:prSet presAssocID="{947F7C09-0587-4B73-953B-23E8F9C14844}" presName="lastNode" presStyleLbl="node1" presStyleIdx="2" presStyleCnt="3">
        <dgm:presLayoutVars>
          <dgm:bulletEnabled val="1"/>
        </dgm:presLayoutVars>
      </dgm:prSet>
      <dgm:spPr/>
      <dgm:t>
        <a:bodyPr/>
        <a:lstStyle/>
        <a:p>
          <a:endParaRPr lang="es-MX"/>
        </a:p>
      </dgm:t>
    </dgm:pt>
  </dgm:ptLst>
  <dgm:cxnLst>
    <dgm:cxn modelId="{552D6A31-02BB-415B-89DC-C8CC269D8362}" type="presOf" srcId="{947F7C09-0587-4B73-953B-23E8F9C14844}" destId="{10614A97-5FE4-4ED3-A57E-8F9514C08417}" srcOrd="0" destOrd="0" presId="urn:microsoft.com/office/officeart/2005/8/layout/equation2"/>
    <dgm:cxn modelId="{64A41502-3472-4A4B-AB39-EB355C2A9C2C}" srcId="{947F7C09-0587-4B73-953B-23E8F9C14844}" destId="{61B3BC81-E392-4E4C-AC4C-7BED065B9E67}" srcOrd="2" destOrd="0" parTransId="{8CB30F5F-A4D2-4622-A281-3D2B83D1F06F}" sibTransId="{F75E55E1-13CB-4AE1-83AB-6B6AD8E9ED46}"/>
    <dgm:cxn modelId="{2F29CC52-2E1E-4BC2-BBAE-7C24BFB9949C}" srcId="{61B3BC81-E392-4E4C-AC4C-7BED065B9E67}" destId="{FECF200E-02BB-4621-A263-46268FE1ACBE}" srcOrd="2" destOrd="0" parTransId="{84A9CA6C-7448-4EDF-B984-4EA53898E382}" sibTransId="{02FC2761-B458-448A-AABE-4F9AE6512F9F}"/>
    <dgm:cxn modelId="{03F0D5BD-DCBF-4A27-89DE-F2E9FEA32E36}" type="presOf" srcId="{61B3BC81-E392-4E4C-AC4C-7BED065B9E67}" destId="{E029BE13-D2BD-47F4-963F-B97007646E81}" srcOrd="0" destOrd="0" presId="urn:microsoft.com/office/officeart/2005/8/layout/equation2"/>
    <dgm:cxn modelId="{5B2CB444-BC49-4624-845E-36EB690B401C}" type="presOf" srcId="{6BC7D599-1409-459D-9AF2-F455839A06AA}" destId="{DDDAF321-B796-4E53-9B8A-EDABF3847D6C}" srcOrd="0" destOrd="0" presId="urn:microsoft.com/office/officeart/2005/8/layout/equation2"/>
    <dgm:cxn modelId="{EDB22962-834D-4459-904E-169A308E971F}" srcId="{947F7C09-0587-4B73-953B-23E8F9C14844}" destId="{6A7E37FB-6005-4FEB-8053-BA5AAF7153E2}" srcOrd="1" destOrd="0" parTransId="{E13C64F2-73E6-4473-88E4-085F351FD033}" sibTransId="{3D7F3148-6123-4A2D-8EDE-984050CB3477}"/>
    <dgm:cxn modelId="{5281708E-EA94-4EA4-9595-376846C6F131}" type="presOf" srcId="{EAC04036-7371-4A9E-A071-B78A9A008D8A}" destId="{3A960053-251F-4DEC-BBB8-F87A7F7AACED}" srcOrd="0" destOrd="0" presId="urn:microsoft.com/office/officeart/2005/8/layout/equation2"/>
    <dgm:cxn modelId="{8A3A2712-7A20-4B7C-BDBA-48BEAA6032ED}" type="presOf" srcId="{3D7F3148-6123-4A2D-8EDE-984050CB3477}" destId="{16B98A9F-324B-463F-AEE5-C43E8A585C62}" srcOrd="1" destOrd="0" presId="urn:microsoft.com/office/officeart/2005/8/layout/equation2"/>
    <dgm:cxn modelId="{74765645-98E4-455F-99AB-05D3C1CE0209}" srcId="{61B3BC81-E392-4E4C-AC4C-7BED065B9E67}" destId="{96222B0D-3FE5-4670-89AA-B1B6F5B182C2}" srcOrd="1" destOrd="0" parTransId="{5E2CBC75-A1AE-41FC-99D0-72FB471BA41F}" sibTransId="{AB6AEEF2-FA57-47ED-95AC-71A1823A4238}"/>
    <dgm:cxn modelId="{4682BDFA-9378-48B7-BB53-D0ABCF829271}" type="presOf" srcId="{FECF200E-02BB-4621-A263-46268FE1ACBE}" destId="{E029BE13-D2BD-47F4-963F-B97007646E81}" srcOrd="0" destOrd="3" presId="urn:microsoft.com/office/officeart/2005/8/layout/equation2"/>
    <dgm:cxn modelId="{0C9ED279-C3D2-4959-88EE-28C1A9553C35}" type="presOf" srcId="{96222B0D-3FE5-4670-89AA-B1B6F5B182C2}" destId="{E029BE13-D2BD-47F4-963F-B97007646E81}" srcOrd="0" destOrd="2" presId="urn:microsoft.com/office/officeart/2005/8/layout/equation2"/>
    <dgm:cxn modelId="{6AF4C8C8-08C0-4129-94B5-CCA3E0B49EAA}" type="presOf" srcId="{6A7E37FB-6005-4FEB-8053-BA5AAF7153E2}" destId="{30D086FE-9A42-4B8E-8FB4-54EBEB8E5FC7}" srcOrd="0" destOrd="0" presId="urn:microsoft.com/office/officeart/2005/8/layout/equation2"/>
    <dgm:cxn modelId="{49C3FA76-FAAA-43E4-96E2-FE100EC86747}" type="presOf" srcId="{04F69CC4-8838-4B0A-8E61-7D22516F3CAD}" destId="{E029BE13-D2BD-47F4-963F-B97007646E81}" srcOrd="0" destOrd="1" presId="urn:microsoft.com/office/officeart/2005/8/layout/equation2"/>
    <dgm:cxn modelId="{176918C6-D030-4160-B04D-8F8C9CF66B29}" srcId="{61B3BC81-E392-4E4C-AC4C-7BED065B9E67}" destId="{04F69CC4-8838-4B0A-8E61-7D22516F3CAD}" srcOrd="0" destOrd="0" parTransId="{DCC115E5-C5BD-48D6-880D-AD3AD8588EF2}" sibTransId="{1E52F66D-353A-433A-BD66-223A73C46A74}"/>
    <dgm:cxn modelId="{BD6B5B06-6F72-44CA-967D-793F24F3BC2A}" type="presOf" srcId="{3D7F3148-6123-4A2D-8EDE-984050CB3477}" destId="{387DAAF6-C82E-437A-8EE2-7ED60EDEEFC9}" srcOrd="0" destOrd="0" presId="urn:microsoft.com/office/officeart/2005/8/layout/equation2"/>
    <dgm:cxn modelId="{60A950C7-03E2-4DC6-AAF0-02BC7CD0F507}" srcId="{947F7C09-0587-4B73-953B-23E8F9C14844}" destId="{6BC7D599-1409-459D-9AF2-F455839A06AA}" srcOrd="0" destOrd="0" parTransId="{032B3DD2-095D-47C8-AE31-9A92A4E1557E}" sibTransId="{EAC04036-7371-4A9E-A071-B78A9A008D8A}"/>
    <dgm:cxn modelId="{16DA382E-6311-45B1-AFD5-95BA59C05754}" type="presParOf" srcId="{10614A97-5FE4-4ED3-A57E-8F9514C08417}" destId="{B903E2CB-6F71-42DD-8E7E-7A8596D0DD76}" srcOrd="0" destOrd="0" presId="urn:microsoft.com/office/officeart/2005/8/layout/equation2"/>
    <dgm:cxn modelId="{6A926E2D-1473-4F84-8BCD-B4301997C2C8}" type="presParOf" srcId="{B903E2CB-6F71-42DD-8E7E-7A8596D0DD76}" destId="{DDDAF321-B796-4E53-9B8A-EDABF3847D6C}" srcOrd="0" destOrd="0" presId="urn:microsoft.com/office/officeart/2005/8/layout/equation2"/>
    <dgm:cxn modelId="{9B561068-1C83-4DE3-B7BA-C6413ED5372F}" type="presParOf" srcId="{B903E2CB-6F71-42DD-8E7E-7A8596D0DD76}" destId="{124C5AE2-D0DF-4E82-BBDE-F1184AB929A6}" srcOrd="1" destOrd="0" presId="urn:microsoft.com/office/officeart/2005/8/layout/equation2"/>
    <dgm:cxn modelId="{65F9BE63-6B27-4CBB-982F-79924244B140}" type="presParOf" srcId="{B903E2CB-6F71-42DD-8E7E-7A8596D0DD76}" destId="{3A960053-251F-4DEC-BBB8-F87A7F7AACED}" srcOrd="2" destOrd="0" presId="urn:microsoft.com/office/officeart/2005/8/layout/equation2"/>
    <dgm:cxn modelId="{968CE813-142D-41DC-9663-56EBB8B21A7B}" type="presParOf" srcId="{B903E2CB-6F71-42DD-8E7E-7A8596D0DD76}" destId="{23F47E09-99BF-4B54-ABF7-9C8A41AC45B8}" srcOrd="3" destOrd="0" presId="urn:microsoft.com/office/officeart/2005/8/layout/equation2"/>
    <dgm:cxn modelId="{2825CCA2-27C7-437F-8991-768B0E5A96EF}" type="presParOf" srcId="{B903E2CB-6F71-42DD-8E7E-7A8596D0DD76}" destId="{30D086FE-9A42-4B8E-8FB4-54EBEB8E5FC7}" srcOrd="4" destOrd="0" presId="urn:microsoft.com/office/officeart/2005/8/layout/equation2"/>
    <dgm:cxn modelId="{9BED55CA-153A-48AB-A825-99305BDEC5F7}" type="presParOf" srcId="{10614A97-5FE4-4ED3-A57E-8F9514C08417}" destId="{387DAAF6-C82E-437A-8EE2-7ED60EDEEFC9}" srcOrd="1" destOrd="0" presId="urn:microsoft.com/office/officeart/2005/8/layout/equation2"/>
    <dgm:cxn modelId="{E98AA1C7-111A-4DE7-A8EF-D9E508FA9A02}" type="presParOf" srcId="{387DAAF6-C82E-437A-8EE2-7ED60EDEEFC9}" destId="{16B98A9F-324B-463F-AEE5-C43E8A585C62}" srcOrd="0" destOrd="0" presId="urn:microsoft.com/office/officeart/2005/8/layout/equation2"/>
    <dgm:cxn modelId="{2C3BEE6F-8B5D-4BE1-9895-6B871E61440A}" type="presParOf" srcId="{10614A97-5FE4-4ED3-A57E-8F9514C08417}" destId="{E029BE13-D2BD-47F4-963F-B97007646E81}" srcOrd="2" destOrd="0" presId="urn:microsoft.com/office/officeart/2005/8/layout/equati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11FB3-8CDB-4963-B5FB-14025B6DCDFF}">
      <dsp:nvSpPr>
        <dsp:cNvPr id="0" name=""/>
        <dsp:cNvSpPr/>
      </dsp:nvSpPr>
      <dsp:spPr>
        <a:xfrm>
          <a:off x="0" y="545794"/>
          <a:ext cx="8712968" cy="1597050"/>
        </a:xfrm>
        <a:prstGeom prst="roundRect">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s-MX" sz="4000" kern="1200" noProof="0" dirty="0" smtClean="0"/>
            <a:t>Es una glándula mixta de secreción endocrina y exocrina.</a:t>
          </a:r>
          <a:endParaRPr lang="es-MX" sz="4000" kern="1200" noProof="0" dirty="0"/>
        </a:p>
      </dsp:txBody>
      <dsp:txXfrm>
        <a:off x="77962" y="623756"/>
        <a:ext cx="8557044" cy="1441126"/>
      </dsp:txXfrm>
    </dsp:sp>
    <dsp:sp modelId="{76DBE0E9-F0EF-4F9B-B133-13E96BDCD9AB}">
      <dsp:nvSpPr>
        <dsp:cNvPr id="0" name=""/>
        <dsp:cNvSpPr/>
      </dsp:nvSpPr>
      <dsp:spPr>
        <a:xfrm>
          <a:off x="0" y="2142844"/>
          <a:ext cx="8712968" cy="23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es-MX" sz="4000" kern="1200" noProof="0" dirty="0" smtClean="0"/>
            <a:t>Por la porción exocrina, origina el jugo pancreático, que es vertido en la 2da. porción del duodeno</a:t>
          </a:r>
          <a:endParaRPr lang="es-MX" sz="4000" kern="1200" noProof="0" dirty="0"/>
        </a:p>
      </dsp:txBody>
      <dsp:txXfrm>
        <a:off x="0" y="2142844"/>
        <a:ext cx="8712968" cy="2354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CE233-00F8-40DE-8282-C9E3092A5128}">
      <dsp:nvSpPr>
        <dsp:cNvPr id="0" name=""/>
        <dsp:cNvSpPr/>
      </dsp:nvSpPr>
      <dsp:spPr>
        <a:xfrm rot="16200000">
          <a:off x="-1066799" y="1067878"/>
          <a:ext cx="4941168" cy="2805410"/>
        </a:xfrm>
        <a:prstGeom prst="flowChartManualOperation">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0" tIns="0" rIns="146859" bIns="0" numCol="1" spcCol="1270" anchor="ctr" anchorCtr="0">
          <a:noAutofit/>
        </a:bodyPr>
        <a:lstStyle/>
        <a:p>
          <a:pPr lvl="0" algn="ctr" defTabSz="1022350">
            <a:lnSpc>
              <a:spcPct val="90000"/>
            </a:lnSpc>
            <a:spcBef>
              <a:spcPct val="0"/>
            </a:spcBef>
            <a:spcAft>
              <a:spcPct val="35000"/>
            </a:spcAft>
          </a:pPr>
          <a:r>
            <a:rPr lang="es-MX" sz="2300" kern="1200" noProof="0" dirty="0" smtClean="0"/>
            <a:t>Se halla situado por delante de los vasos abdominales</a:t>
          </a:r>
          <a:endParaRPr lang="es-MX" sz="2300" kern="1200" noProof="0" dirty="0"/>
        </a:p>
      </dsp:txBody>
      <dsp:txXfrm rot="5400000">
        <a:off x="1080" y="988233"/>
        <a:ext cx="2805410" cy="2964700"/>
      </dsp:txXfrm>
    </dsp:sp>
    <dsp:sp modelId="{DEB4B547-045B-4326-ADE5-D294097C6B60}">
      <dsp:nvSpPr>
        <dsp:cNvPr id="0" name=""/>
        <dsp:cNvSpPr/>
      </dsp:nvSpPr>
      <dsp:spPr>
        <a:xfrm rot="16200000">
          <a:off x="1949015" y="1067878"/>
          <a:ext cx="4941168" cy="2805410"/>
        </a:xfrm>
        <a:prstGeom prst="flowChartManualOperation">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0" tIns="0" rIns="146859" bIns="0" numCol="1" spcCol="1270" anchor="ctr" anchorCtr="0">
          <a:noAutofit/>
        </a:bodyPr>
        <a:lstStyle/>
        <a:p>
          <a:pPr lvl="0" algn="ctr" defTabSz="1022350">
            <a:lnSpc>
              <a:spcPct val="90000"/>
            </a:lnSpc>
            <a:spcBef>
              <a:spcPct val="0"/>
            </a:spcBef>
            <a:spcAft>
              <a:spcPct val="35000"/>
            </a:spcAft>
          </a:pPr>
          <a:r>
            <a:rPr lang="es-MX" sz="2300" kern="1200" noProof="0" dirty="0" smtClean="0"/>
            <a:t>Colocado transversalmente  entre la segunda porción del duodeno y el bazo</a:t>
          </a:r>
          <a:endParaRPr lang="es-MX" sz="2300" kern="1200" noProof="0" dirty="0"/>
        </a:p>
      </dsp:txBody>
      <dsp:txXfrm rot="5400000">
        <a:off x="3016894" y="988233"/>
        <a:ext cx="2805410" cy="2964700"/>
      </dsp:txXfrm>
    </dsp:sp>
    <dsp:sp modelId="{C305BEB5-03EF-4E54-96B6-7C9AC45926ED}">
      <dsp:nvSpPr>
        <dsp:cNvPr id="0" name=""/>
        <dsp:cNvSpPr/>
      </dsp:nvSpPr>
      <dsp:spPr>
        <a:xfrm rot="16200000">
          <a:off x="4964831" y="1067878"/>
          <a:ext cx="4941168" cy="2805410"/>
        </a:xfrm>
        <a:prstGeom prst="flowChartManualOperation">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0" tIns="0" rIns="146859" bIns="0" numCol="1" spcCol="1270" anchor="ctr" anchorCtr="0">
          <a:noAutofit/>
        </a:bodyPr>
        <a:lstStyle/>
        <a:p>
          <a:pPr lvl="0" algn="ctr" defTabSz="1022350">
            <a:lnSpc>
              <a:spcPct val="90000"/>
            </a:lnSpc>
            <a:spcBef>
              <a:spcPct val="0"/>
            </a:spcBef>
            <a:spcAft>
              <a:spcPct val="35000"/>
            </a:spcAft>
          </a:pPr>
          <a:r>
            <a:rPr lang="es-MX" sz="2300" kern="1200" noProof="0" dirty="0" smtClean="0"/>
            <a:t>Por medio del peritoneo se fija a la pared posterior del abdomen (cabeza y cuerpo)</a:t>
          </a:r>
          <a:endParaRPr lang="es-MX" sz="2300" kern="1200" noProof="0" dirty="0"/>
        </a:p>
      </dsp:txBody>
      <dsp:txXfrm rot="5400000">
        <a:off x="6032710" y="988233"/>
        <a:ext cx="2805410" cy="2964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AF321-B796-4E53-9B8A-EDABF3847D6C}">
      <dsp:nvSpPr>
        <dsp:cNvPr id="0" name=""/>
        <dsp:cNvSpPr/>
      </dsp:nvSpPr>
      <dsp:spPr>
        <a:xfrm>
          <a:off x="1145634" y="1137"/>
          <a:ext cx="1649536" cy="16495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smtClean="0"/>
            <a:t>Alimentación saludable</a:t>
          </a:r>
          <a:endParaRPr lang="es-MX" sz="1300" kern="1200" dirty="0"/>
        </a:p>
      </dsp:txBody>
      <dsp:txXfrm>
        <a:off x="1387203" y="242706"/>
        <a:ext cx="1166398" cy="1166398"/>
      </dsp:txXfrm>
    </dsp:sp>
    <dsp:sp modelId="{3A960053-251F-4DEC-BBB8-F87A7F7AACED}">
      <dsp:nvSpPr>
        <dsp:cNvPr id="0" name=""/>
        <dsp:cNvSpPr/>
      </dsp:nvSpPr>
      <dsp:spPr>
        <a:xfrm>
          <a:off x="1492036" y="1784615"/>
          <a:ext cx="956731" cy="95673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a:off x="1618851" y="2150469"/>
        <a:ext cx="703101" cy="225023"/>
      </dsp:txXfrm>
    </dsp:sp>
    <dsp:sp modelId="{30D086FE-9A42-4B8E-8FB4-54EBEB8E5FC7}">
      <dsp:nvSpPr>
        <dsp:cNvPr id="0" name=""/>
        <dsp:cNvSpPr/>
      </dsp:nvSpPr>
      <dsp:spPr>
        <a:xfrm>
          <a:off x="1145634" y="2875289"/>
          <a:ext cx="1649536" cy="16495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smtClean="0"/>
            <a:t>Ejercicio</a:t>
          </a:r>
          <a:endParaRPr lang="es-MX" sz="1300" kern="1200" dirty="0"/>
        </a:p>
      </dsp:txBody>
      <dsp:txXfrm>
        <a:off x="1387203" y="3116858"/>
        <a:ext cx="1166398" cy="1166398"/>
      </dsp:txXfrm>
    </dsp:sp>
    <dsp:sp modelId="{387DAAF6-C82E-437A-8EE2-7ED60EDEEFC9}">
      <dsp:nvSpPr>
        <dsp:cNvPr id="0" name=""/>
        <dsp:cNvSpPr/>
      </dsp:nvSpPr>
      <dsp:spPr>
        <a:xfrm>
          <a:off x="3042601" y="1956167"/>
          <a:ext cx="524552" cy="613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a:off x="3042601" y="2078892"/>
        <a:ext cx="367186" cy="368177"/>
      </dsp:txXfrm>
    </dsp:sp>
    <dsp:sp modelId="{E029BE13-D2BD-47F4-963F-B97007646E81}">
      <dsp:nvSpPr>
        <dsp:cNvPr id="0" name=""/>
        <dsp:cNvSpPr/>
      </dsp:nvSpPr>
      <dsp:spPr>
        <a:xfrm>
          <a:off x="3784892" y="613444"/>
          <a:ext cx="3299073" cy="32990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MX" sz="2200" kern="1200" dirty="0" smtClean="0"/>
            <a:t>- A1C &lt;7</a:t>
          </a:r>
        </a:p>
        <a:p>
          <a:pPr lvl="0" algn="ctr" defTabSz="977900">
            <a:lnSpc>
              <a:spcPct val="90000"/>
            </a:lnSpc>
            <a:spcBef>
              <a:spcPct val="0"/>
            </a:spcBef>
            <a:spcAft>
              <a:spcPct val="35000"/>
            </a:spcAft>
          </a:pPr>
          <a:r>
            <a:rPr lang="es-MX" sz="2200" kern="1200" dirty="0" smtClean="0"/>
            <a:t>- TA &lt;130/80</a:t>
          </a:r>
        </a:p>
        <a:p>
          <a:pPr lvl="0" algn="ctr" defTabSz="977900">
            <a:lnSpc>
              <a:spcPct val="90000"/>
            </a:lnSpc>
            <a:spcBef>
              <a:spcPct val="0"/>
            </a:spcBef>
            <a:spcAft>
              <a:spcPct val="35000"/>
            </a:spcAft>
          </a:pPr>
          <a:r>
            <a:rPr lang="es-MX" sz="2200" kern="1200" dirty="0" smtClean="0"/>
            <a:t>- Perfil de lípidos:</a:t>
          </a:r>
          <a:endParaRPr lang="es-MX" sz="2200" kern="1200" dirty="0"/>
        </a:p>
        <a:p>
          <a:pPr marL="171450" lvl="1" indent="-171450" algn="ctr" defTabSz="755650">
            <a:lnSpc>
              <a:spcPct val="90000"/>
            </a:lnSpc>
            <a:spcBef>
              <a:spcPct val="0"/>
            </a:spcBef>
            <a:spcAft>
              <a:spcPct val="15000"/>
            </a:spcAft>
            <a:buChar char="••"/>
          </a:pPr>
          <a:r>
            <a:rPr lang="es-MX" sz="1700" kern="1200" dirty="0" smtClean="0"/>
            <a:t>LDL &lt; 100</a:t>
          </a:r>
          <a:endParaRPr lang="es-MX" sz="1700" kern="1200" dirty="0"/>
        </a:p>
        <a:p>
          <a:pPr marL="171450" lvl="1" indent="-171450" algn="ctr" defTabSz="755650">
            <a:lnSpc>
              <a:spcPct val="90000"/>
            </a:lnSpc>
            <a:spcBef>
              <a:spcPct val="0"/>
            </a:spcBef>
            <a:spcAft>
              <a:spcPct val="15000"/>
            </a:spcAft>
            <a:buChar char="••"/>
          </a:pPr>
          <a:r>
            <a:rPr lang="es-MX" sz="1700" kern="1200" dirty="0" smtClean="0"/>
            <a:t>HDL &gt; 40 y 50</a:t>
          </a:r>
          <a:endParaRPr lang="es-MX" sz="1700" kern="1200" dirty="0"/>
        </a:p>
        <a:p>
          <a:pPr marL="171450" lvl="1" indent="-171450" algn="ctr" defTabSz="755650">
            <a:lnSpc>
              <a:spcPct val="90000"/>
            </a:lnSpc>
            <a:spcBef>
              <a:spcPct val="0"/>
            </a:spcBef>
            <a:spcAft>
              <a:spcPct val="15000"/>
            </a:spcAft>
            <a:buChar char="••"/>
          </a:pPr>
          <a:r>
            <a:rPr lang="es-MX" sz="1700" kern="1200" dirty="0" smtClean="0"/>
            <a:t>TAG &lt; 150</a:t>
          </a:r>
          <a:endParaRPr lang="es-MX" sz="1700" kern="1200" dirty="0"/>
        </a:p>
      </dsp:txBody>
      <dsp:txXfrm>
        <a:off x="4268030" y="1096582"/>
        <a:ext cx="2332797" cy="23327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B8EF2BF-E639-4387-A673-F6062F6F6BC6}" type="datetimeFigureOut">
              <a:rPr lang="es-MX"/>
              <a:pPr>
                <a:defRPr/>
              </a:pPr>
              <a:t>20/11/2013</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MX"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614D977-4C2D-46AD-BC24-BB11D190AEDF}" type="slidenum">
              <a:rPr lang="es-MX"/>
              <a:pPr>
                <a:defRPr/>
              </a:pPr>
              <a:t>‹Nº›</a:t>
            </a:fld>
            <a:endParaRPr lang="es-MX"/>
          </a:p>
        </p:txBody>
      </p:sp>
    </p:spTree>
    <p:extLst>
      <p:ext uri="{BB962C8B-B14F-4D97-AF65-F5344CB8AC3E}">
        <p14:creationId xmlns="" xmlns:p14="http://schemas.microsoft.com/office/powerpoint/2010/main" val="2802369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54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1054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4C4DC0-4640-4242-A59A-F2C3C7787768}" type="slidenum">
              <a:rPr lang="es-MX" smtClean="0">
                <a:cs typeface="Arial" charset="0"/>
              </a:rPr>
              <a:pPr fontAlgn="base">
                <a:spcBef>
                  <a:spcPct val="0"/>
                </a:spcBef>
                <a:spcAft>
                  <a:spcPct val="0"/>
                </a:spcAft>
              </a:pPr>
              <a:t>82</a:t>
            </a:fld>
            <a:endParaRPr lang="es-MX" dirty="0"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FAB7EB6C-1414-4598-BE25-1A67440BC6A7}" type="datetimeFigureOut">
              <a:rPr lang="es-MX"/>
              <a:pPr>
                <a:defRPr/>
              </a:pPr>
              <a:t>20/11/2013</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4B19936D-D7A3-47EB-93BE-4009173838B8}" type="slidenum">
              <a:rPr lang="es-MX"/>
              <a:pPr>
                <a:defRPr/>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8F90F4ED-D80D-41A2-A9F9-2452E2929065}" type="datetimeFigureOut">
              <a:rPr lang="es-MX"/>
              <a:pPr>
                <a:defRPr/>
              </a:pPr>
              <a:t>20/11/2013</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EB368A66-C87D-46CB-AC4B-DDCDBC9398D1}" type="slidenum">
              <a:rPr lang="es-MX"/>
              <a:pPr>
                <a:defRPr/>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0699B6CB-A77F-4535-9D6D-59275BA2D070}" type="datetimeFigureOut">
              <a:rPr lang="es-MX"/>
              <a:pPr>
                <a:defRPr/>
              </a:pPr>
              <a:t>20/11/2013</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D128EFF1-7165-41F7-8197-8570850181A8}" type="slidenum">
              <a:rPr lang="es-MX"/>
              <a:pPr>
                <a:defRPr/>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9CB73161-60B7-4082-9265-E52BF97DAA27}" type="datetimeFigureOut">
              <a:rPr lang="es-MX" smtClean="0">
                <a:solidFill>
                  <a:prstClr val="black">
                    <a:tint val="75000"/>
                  </a:prstClr>
                </a:solidFill>
              </a:rPr>
              <a:pPr/>
              <a:t>20/11/2013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90580B6-1AE8-4A89-A47A-163DB850F08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 xmlns:p14="http://schemas.microsoft.com/office/powerpoint/2010/main" val="3420786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CB73161-60B7-4082-9265-E52BF97DAA27}" type="datetimeFigureOut">
              <a:rPr lang="es-MX" smtClean="0">
                <a:solidFill>
                  <a:prstClr val="black">
                    <a:tint val="75000"/>
                  </a:prstClr>
                </a:solidFill>
              </a:rPr>
              <a:pPr/>
              <a:t>20/11/2013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90580B6-1AE8-4A89-A47A-163DB850F08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 xmlns:p14="http://schemas.microsoft.com/office/powerpoint/2010/main" val="1933937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CB73161-60B7-4082-9265-E52BF97DAA27}" type="datetimeFigureOut">
              <a:rPr lang="es-MX" smtClean="0">
                <a:solidFill>
                  <a:prstClr val="black">
                    <a:tint val="75000"/>
                  </a:prstClr>
                </a:solidFill>
              </a:rPr>
              <a:pPr/>
              <a:t>20/11/2013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90580B6-1AE8-4A89-A47A-163DB850F08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 xmlns:p14="http://schemas.microsoft.com/office/powerpoint/2010/main" val="411985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9CB73161-60B7-4082-9265-E52BF97DAA27}" type="datetimeFigureOut">
              <a:rPr lang="es-MX" smtClean="0">
                <a:solidFill>
                  <a:prstClr val="black">
                    <a:tint val="75000"/>
                  </a:prstClr>
                </a:solidFill>
              </a:rPr>
              <a:pPr/>
              <a:t>20/11/2013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90580B6-1AE8-4A89-A47A-163DB850F08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 xmlns:p14="http://schemas.microsoft.com/office/powerpoint/2010/main" val="1058239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9CB73161-60B7-4082-9265-E52BF97DAA27}" type="datetimeFigureOut">
              <a:rPr lang="es-MX" smtClean="0">
                <a:solidFill>
                  <a:prstClr val="black">
                    <a:tint val="75000"/>
                  </a:prstClr>
                </a:solidFill>
              </a:rPr>
              <a:pPr/>
              <a:t>20/11/2013</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B90580B6-1AE8-4A89-A47A-163DB850F08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 xmlns:p14="http://schemas.microsoft.com/office/powerpoint/2010/main" val="888871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9CB73161-60B7-4082-9265-E52BF97DAA27}" type="datetimeFigureOut">
              <a:rPr lang="es-MX" smtClean="0">
                <a:solidFill>
                  <a:prstClr val="black">
                    <a:tint val="75000"/>
                  </a:prstClr>
                </a:solidFill>
              </a:rPr>
              <a:pPr/>
              <a:t>20/11/2013</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B90580B6-1AE8-4A89-A47A-163DB850F08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 xmlns:p14="http://schemas.microsoft.com/office/powerpoint/2010/main" val="469877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CB73161-60B7-4082-9265-E52BF97DAA27}" type="datetimeFigureOut">
              <a:rPr lang="es-MX" smtClean="0">
                <a:solidFill>
                  <a:prstClr val="black">
                    <a:tint val="75000"/>
                  </a:prstClr>
                </a:solidFill>
              </a:rPr>
              <a:pPr/>
              <a:t>20/11/2013</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B90580B6-1AE8-4A89-A47A-163DB850F08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 xmlns:p14="http://schemas.microsoft.com/office/powerpoint/2010/main" val="662732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CB73161-60B7-4082-9265-E52BF97DAA27}" type="datetimeFigureOut">
              <a:rPr lang="es-MX" smtClean="0">
                <a:solidFill>
                  <a:prstClr val="black">
                    <a:tint val="75000"/>
                  </a:prstClr>
                </a:solidFill>
              </a:rPr>
              <a:pPr/>
              <a:t>20/11/2013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90580B6-1AE8-4A89-A47A-163DB850F08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 xmlns:p14="http://schemas.microsoft.com/office/powerpoint/2010/main" val="123308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5279E056-86D5-432F-94DB-96521448361C}" type="datetimeFigureOut">
              <a:rPr lang="es-MX"/>
              <a:pPr>
                <a:defRPr/>
              </a:pPr>
              <a:t>20/11/2013</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7158C8EA-25D4-47A3-85D0-031D6894A7A0}" type="slidenum">
              <a:rPr lang="es-MX"/>
              <a:pPr>
                <a:defRPr/>
              </a:pPr>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CB73161-60B7-4082-9265-E52BF97DAA27}" type="datetimeFigureOut">
              <a:rPr lang="es-MX" smtClean="0">
                <a:solidFill>
                  <a:prstClr val="black">
                    <a:tint val="75000"/>
                  </a:prstClr>
                </a:solidFill>
              </a:rPr>
              <a:pPr/>
              <a:t>20/11/2013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90580B6-1AE8-4A89-A47A-163DB850F08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 xmlns:p14="http://schemas.microsoft.com/office/powerpoint/2010/main" val="2714482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CB73161-60B7-4082-9265-E52BF97DAA27}" type="datetimeFigureOut">
              <a:rPr lang="es-MX" smtClean="0">
                <a:solidFill>
                  <a:prstClr val="black">
                    <a:tint val="75000"/>
                  </a:prstClr>
                </a:solidFill>
              </a:rPr>
              <a:pPr/>
              <a:t>20/11/2013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90580B6-1AE8-4A89-A47A-163DB850F08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 xmlns:p14="http://schemas.microsoft.com/office/powerpoint/2010/main" val="4184914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CB73161-60B7-4082-9265-E52BF97DAA27}" type="datetimeFigureOut">
              <a:rPr lang="es-MX" smtClean="0">
                <a:solidFill>
                  <a:prstClr val="black">
                    <a:tint val="75000"/>
                  </a:prstClr>
                </a:solidFill>
              </a:rPr>
              <a:pPr/>
              <a:t>20/11/2013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90580B6-1AE8-4A89-A47A-163DB850F08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 xmlns:p14="http://schemas.microsoft.com/office/powerpoint/2010/main" val="341550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E7D7790-A74F-48E7-8378-A3FDCD146506}" type="datetimeFigureOut">
              <a:rPr lang="es-MX"/>
              <a:pPr>
                <a:defRPr/>
              </a:pPr>
              <a:t>20/11/2013</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F24ED0DF-A448-4B63-A8AB-DA7A314C36CD}" type="slidenum">
              <a:rPr lang="es-MX"/>
              <a:pPr>
                <a:defRPr/>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30BE6767-54D1-4877-A66F-7844CCFE5389}" type="datetimeFigureOut">
              <a:rPr lang="es-MX"/>
              <a:pPr>
                <a:defRPr/>
              </a:pPr>
              <a:t>20/11/2013</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73BBD992-2CEA-431F-B9B0-7DF0AFC28400}" type="slidenum">
              <a:rPr lang="es-MX"/>
              <a:pPr>
                <a:defRPr/>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DE73EDB9-A87E-480D-ADCF-AD6100E8D383}" type="datetimeFigureOut">
              <a:rPr lang="es-MX"/>
              <a:pPr>
                <a:defRPr/>
              </a:pPr>
              <a:t>20/11/2013</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87604787-973B-44AB-A7A0-C88E620902C7}" type="slidenum">
              <a:rPr lang="es-MX"/>
              <a:pPr>
                <a:defRPr/>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66A15E3D-E47E-4F4C-8399-D05E35C3B1F1}" type="datetimeFigureOut">
              <a:rPr lang="es-MX"/>
              <a:pPr>
                <a:defRPr/>
              </a:pPr>
              <a:t>20/11/2013</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D0D9264E-EFBA-4833-9DFD-A9FE0B7A5236}" type="slidenum">
              <a:rPr lang="es-MX"/>
              <a:pPr>
                <a:defRPr/>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7C75084C-370E-4A95-B52B-F4F174B486EE}" type="datetimeFigureOut">
              <a:rPr lang="es-MX"/>
              <a:pPr>
                <a:defRPr/>
              </a:pPr>
              <a:t>20/11/2013</a:t>
            </a:fld>
            <a:endParaRPr lang="es-MX"/>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029BEE69-7809-45AC-AEC7-097B1089727F}" type="slidenum">
              <a:rPr lang="es-MX"/>
              <a:pPr>
                <a:defRPr/>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73FE1A7-198D-4DEC-8660-6B458395C058}" type="datetimeFigureOut">
              <a:rPr lang="es-MX"/>
              <a:pPr>
                <a:defRPr/>
              </a:pPr>
              <a:t>20/11/2013</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FFA6D515-F8B6-4A77-9987-E3597CA44FA4}" type="slidenum">
              <a:rPr lang="es-MX"/>
              <a:pPr>
                <a:defRPr/>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69CE50E-91A4-47C7-BE2E-CCA42D863C4A}" type="datetimeFigureOut">
              <a:rPr lang="es-MX"/>
              <a:pPr>
                <a:defRPr/>
              </a:pPr>
              <a:t>20/11/2013</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5E5A505E-9A27-4A4D-BA7E-980C59464585}" type="slidenum">
              <a:rPr lang="es-MX"/>
              <a:pPr>
                <a:defRPr/>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l="-1000" t="-1000" r="-1000" b="-1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7FABE03-9F18-4DFE-AE1F-232D466BBF66}" type="datetimeFigureOut">
              <a:rPr lang="es-MX"/>
              <a:pPr>
                <a:defRPr/>
              </a:pPr>
              <a:t>20/11/2013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1AC7B97-55A9-400A-86AA-C33A41106ED3}"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Gill Sans MT Ext Condensed Bold" pitchFamily="34" charset="0"/>
        </a:defRPr>
      </a:lvl2pPr>
      <a:lvl3pPr algn="ctr" rtl="0" eaLnBrk="0" fontAlgn="base" hangingPunct="0">
        <a:spcBef>
          <a:spcPct val="0"/>
        </a:spcBef>
        <a:spcAft>
          <a:spcPct val="0"/>
        </a:spcAft>
        <a:defRPr sz="4400">
          <a:solidFill>
            <a:schemeClr val="tx1"/>
          </a:solidFill>
          <a:latin typeface="Gill Sans MT Ext Condensed Bold" pitchFamily="34" charset="0"/>
        </a:defRPr>
      </a:lvl3pPr>
      <a:lvl4pPr algn="ctr" rtl="0" eaLnBrk="0" fontAlgn="base" hangingPunct="0">
        <a:spcBef>
          <a:spcPct val="0"/>
        </a:spcBef>
        <a:spcAft>
          <a:spcPct val="0"/>
        </a:spcAft>
        <a:defRPr sz="4400">
          <a:solidFill>
            <a:schemeClr val="tx1"/>
          </a:solidFill>
          <a:latin typeface="Gill Sans MT Ext Condensed Bold" pitchFamily="34" charset="0"/>
        </a:defRPr>
      </a:lvl4pPr>
      <a:lvl5pPr algn="ctr" rtl="0" eaLnBrk="0" fontAlgn="base" hangingPunct="0">
        <a:spcBef>
          <a:spcPct val="0"/>
        </a:spcBef>
        <a:spcAft>
          <a:spcPct val="0"/>
        </a:spcAft>
        <a:defRPr sz="4400">
          <a:solidFill>
            <a:schemeClr val="tx1"/>
          </a:solidFill>
          <a:latin typeface="Gill Sans MT Ext Condensed Bold"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l="-1000" t="-1000" r="-1000" b="-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CB73161-60B7-4082-9265-E52BF97DAA27}" type="datetimeFigureOut">
              <a:rPr lang="es-MX" smtClean="0">
                <a:solidFill>
                  <a:prstClr val="black">
                    <a:tint val="75000"/>
                  </a:prstClr>
                </a:solidFill>
                <a:latin typeface="Calibri"/>
                <a:cs typeface="+mn-cs"/>
              </a:rPr>
              <a:pPr fontAlgn="auto">
                <a:spcBef>
                  <a:spcPts val="0"/>
                </a:spcBef>
                <a:spcAft>
                  <a:spcPts val="0"/>
                </a:spcAft>
              </a:pPr>
              <a:t>20/11/2013</a:t>
            </a:fld>
            <a:endParaRPr lang="es-MX">
              <a:solidFill>
                <a:prstClr val="black">
                  <a:tint val="75000"/>
                </a:prstClr>
              </a:solidFill>
              <a:latin typeface="Calibri"/>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MX">
              <a:solidFill>
                <a:prstClr val="black">
                  <a:tint val="75000"/>
                </a:prstClr>
              </a:solidFill>
              <a:latin typeface="Calibri"/>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90580B6-1AE8-4A89-A47A-163DB850F088}" type="slidenum">
              <a:rPr lang="es-MX" smtClean="0">
                <a:solidFill>
                  <a:prstClr val="black">
                    <a:tint val="75000"/>
                  </a:prstClr>
                </a:solidFill>
                <a:latin typeface="Calibri"/>
                <a:cs typeface="+mn-cs"/>
              </a:rPr>
              <a:pPr fontAlgn="auto">
                <a:spcBef>
                  <a:spcPts val="0"/>
                </a:spcBef>
                <a:spcAft>
                  <a:spcPts val="0"/>
                </a:spcAft>
              </a:pPr>
              <a:t>‹Nº›</a:t>
            </a:fld>
            <a:endParaRPr lang="es-MX">
              <a:solidFill>
                <a:prstClr val="black">
                  <a:tint val="75000"/>
                </a:prstClr>
              </a:solidFill>
              <a:latin typeface="Calibri"/>
              <a:cs typeface="+mn-cs"/>
            </a:endParaRPr>
          </a:p>
        </p:txBody>
      </p:sp>
    </p:spTree>
    <p:extLst>
      <p:ext uri="{BB962C8B-B14F-4D97-AF65-F5344CB8AC3E}">
        <p14:creationId xmlns="" xmlns:p14="http://schemas.microsoft.com/office/powerpoint/2010/main" val="1634306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8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vivecondiabetes.com/basicos-de-diabetes/estadisticas" TargetMode="External"/><Relationship Id="rId2" Type="http://schemas.openxmlformats.org/officeDocument/2006/relationships/hyperlink" Target="http://www.fundaciondiabetes.org/"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ctrTitle"/>
          </p:nvPr>
        </p:nvSpPr>
        <p:spPr>
          <a:xfrm>
            <a:off x="564952" y="3175"/>
            <a:ext cx="8064896" cy="792087"/>
          </a:xfrm>
        </p:spPr>
        <p:txBody>
          <a:bodyPr/>
          <a:lstStyle/>
          <a:p>
            <a:pPr eaLnBrk="1" hangingPunct="1"/>
            <a:r>
              <a:rPr lang="es-MX" sz="6600" b="1" dirty="0" smtClean="0">
                <a:latin typeface="Calibri" panose="020F0502020204030204" pitchFamily="34" charset="0"/>
                <a:cs typeface="Arial" pitchFamily="34" charset="0"/>
              </a:rPr>
              <a:t>DIABETES</a:t>
            </a:r>
          </a:p>
        </p:txBody>
      </p:sp>
      <p:pic>
        <p:nvPicPr>
          <p:cNvPr id="2052" name="Picture 4"/>
          <p:cNvPicPr>
            <a:picLocks noChangeAspect="1" noChangeArrowheads="1"/>
          </p:cNvPicPr>
          <p:nvPr/>
        </p:nvPicPr>
        <p:blipFill>
          <a:blip r:embed="rId2" cstate="print"/>
          <a:srcRect/>
          <a:stretch>
            <a:fillRect/>
          </a:stretch>
        </p:blipFill>
        <p:spPr bwMode="auto">
          <a:xfrm>
            <a:off x="63500" y="908720"/>
            <a:ext cx="9067800" cy="5949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764704"/>
            <a:ext cx="8229600" cy="5328592"/>
          </a:xfrm>
        </p:spPr>
        <p:txBody>
          <a:bodyPr/>
          <a:lstStyle/>
          <a:p>
            <a:r>
              <a:rPr lang="es-MX" sz="3000" b="1" u="sng" dirty="0" smtClean="0"/>
              <a:t>Alfa. </a:t>
            </a:r>
            <a:r>
              <a:rPr lang="es-MX" sz="3000" b="1" dirty="0" smtClean="0"/>
              <a:t>Estas células secretan el glucagon. La secreción de esta hormona es estimulada por la ingesta de proteínas, el ejercicio y la hipoglucemia mientras que la ingesta de hidratos de carbono, la somatostatina y la hiperglucemia la inhiben. El glucagon aumenta la glucemia porque estimula la formación de glucosa en el hígado a partir del glucógeno hepático. Por esta razón decimos que el glucagon es una hormona antagónica a la insulina.</a:t>
            </a:r>
          </a:p>
          <a:p>
            <a:endParaRPr lang="es-MX" sz="3000" dirty="0"/>
          </a:p>
        </p:txBody>
      </p:sp>
    </p:spTree>
    <p:extLst>
      <p:ext uri="{BB962C8B-B14F-4D97-AF65-F5344CB8AC3E}">
        <p14:creationId xmlns="" xmlns:p14="http://schemas.microsoft.com/office/powerpoint/2010/main" val="3079280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688632"/>
          </a:xfrm>
        </p:spPr>
        <p:txBody>
          <a:bodyPr/>
          <a:lstStyle/>
          <a:p>
            <a:r>
              <a:rPr lang="es-MX" sz="3000" b="1" u="sng" dirty="0" smtClean="0"/>
              <a:t>Beta. </a:t>
            </a:r>
            <a:r>
              <a:rPr lang="es-MX" sz="3000" b="1" dirty="0" smtClean="0"/>
              <a:t>Estas células son las responsables de fabricar insulina, la hormona que permite el paso de la glucosa de la sangre al interior de la célula, estimula la formación de glucógeno en el hígado (gluconeogénesis) e impide la glucogenólisis: proceso metabólico, en el cual el glucógeno que es un polisacárido, almacenado principalmente en el hígado, sea degradado en azúcares simples, como la glucosa.</a:t>
            </a:r>
          </a:p>
        </p:txBody>
      </p:sp>
    </p:spTree>
    <p:extLst>
      <p:ext uri="{BB962C8B-B14F-4D97-AF65-F5344CB8AC3E}">
        <p14:creationId xmlns="" xmlns:p14="http://schemas.microsoft.com/office/powerpoint/2010/main" val="2065763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lstStyle/>
          <a:p>
            <a:r>
              <a:rPr lang="es-MX" sz="2500" b="1" i="1" u="sng" dirty="0" smtClean="0"/>
              <a:t>Delta. </a:t>
            </a:r>
            <a:r>
              <a:rPr lang="es-MX" sz="2500" b="1" i="1" dirty="0" smtClean="0"/>
              <a:t>Estas células aparecen en muy poca proporción y aún no se sabe a ciencia cierta cual es su función, sin embargo se ha comprobado que contienen somatostatina, la cual inhibe la liberación de insulina y otras hormonas.</a:t>
            </a:r>
          </a:p>
          <a:p>
            <a:endParaRPr lang="es-MX" sz="2500" b="1" i="1" dirty="0" smtClean="0"/>
          </a:p>
          <a:p>
            <a:r>
              <a:rPr lang="es-MX" sz="2500" b="1" i="1" u="sng" dirty="0" err="1" smtClean="0"/>
              <a:t>Epsilon</a:t>
            </a:r>
            <a:r>
              <a:rPr lang="es-MX" sz="2500" b="1" i="1" u="sng" dirty="0" smtClean="0"/>
              <a:t>. </a:t>
            </a:r>
            <a:r>
              <a:rPr lang="es-MX" sz="2500" b="1" i="1" dirty="0" smtClean="0"/>
              <a:t>Estas células hacen que el estómago produzca y libere la hormona Grelina.</a:t>
            </a:r>
          </a:p>
          <a:p>
            <a:endParaRPr lang="es-MX" sz="2500" b="1" i="1" dirty="0" smtClean="0"/>
          </a:p>
          <a:p>
            <a:r>
              <a:rPr lang="es-MX" sz="2500" b="1" i="1" u="sng" dirty="0" smtClean="0"/>
              <a:t>Célula F</a:t>
            </a:r>
            <a:r>
              <a:rPr lang="es-MX" sz="2500" b="1" i="1" dirty="0" smtClean="0"/>
              <a:t>. Estas células producen y liberan Polipéptido Pancreático.</a:t>
            </a:r>
          </a:p>
          <a:p>
            <a:endParaRPr lang="es-MX" sz="2500" b="1" dirty="0"/>
          </a:p>
        </p:txBody>
      </p:sp>
    </p:spTree>
    <p:extLst>
      <p:ext uri="{BB962C8B-B14F-4D97-AF65-F5344CB8AC3E}">
        <p14:creationId xmlns="" xmlns:p14="http://schemas.microsoft.com/office/powerpoint/2010/main" val="2439762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1586439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Título"/>
          <p:cNvSpPr>
            <a:spLocks noGrp="1"/>
          </p:cNvSpPr>
          <p:nvPr>
            <p:ph type="ctrTitle"/>
          </p:nvPr>
        </p:nvSpPr>
        <p:spPr>
          <a:xfrm>
            <a:off x="107504" y="692697"/>
            <a:ext cx="8928992" cy="1008112"/>
          </a:xfrm>
        </p:spPr>
        <p:txBody>
          <a:bodyPr/>
          <a:lstStyle/>
          <a:p>
            <a:pPr eaLnBrk="1" hangingPunct="1"/>
            <a:r>
              <a:rPr lang="es-MX" i="1" dirty="0" smtClean="0">
                <a:latin typeface="Arial" pitchFamily="34" charset="0"/>
                <a:cs typeface="Arial" pitchFamily="34" charset="0"/>
              </a:rPr>
              <a:t>DIABETES MELLITUS TIPO 1</a:t>
            </a:r>
          </a:p>
        </p:txBody>
      </p:sp>
      <p:pic>
        <p:nvPicPr>
          <p:cNvPr id="3076" name="Picture 2"/>
          <p:cNvPicPr>
            <a:picLocks noChangeAspect="1" noChangeArrowheads="1"/>
          </p:cNvPicPr>
          <p:nvPr/>
        </p:nvPicPr>
        <p:blipFill>
          <a:blip r:embed="rId2" cstate="print"/>
          <a:srcRect/>
          <a:stretch>
            <a:fillRect/>
          </a:stretch>
        </p:blipFill>
        <p:spPr bwMode="auto">
          <a:xfrm>
            <a:off x="1357290" y="2000240"/>
            <a:ext cx="6786610" cy="4214842"/>
          </a:xfrm>
          <a:prstGeom prst="rect">
            <a:avLst/>
          </a:prstGeom>
          <a:noFill/>
          <a:ln w="9525">
            <a:noFill/>
            <a:miter lim="800000"/>
            <a:headEnd/>
            <a:tailEnd/>
          </a:ln>
          <a:effectLst/>
        </p:spPr>
      </p:pic>
    </p:spTree>
    <p:extLst>
      <p:ext uri="{BB962C8B-B14F-4D97-AF65-F5344CB8AC3E}">
        <p14:creationId xmlns="" xmlns:p14="http://schemas.microsoft.com/office/powerpoint/2010/main" val="2201567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79512" y="692696"/>
            <a:ext cx="8784976" cy="1008112"/>
          </a:xfrm>
        </p:spPr>
        <p:txBody>
          <a:bodyPr/>
          <a:lstStyle/>
          <a:p>
            <a:pPr eaLnBrk="1" hangingPunct="1"/>
            <a:r>
              <a:rPr lang="es-MX" i="1" dirty="0" smtClean="0">
                <a:latin typeface="Arial" pitchFamily="34" charset="0"/>
                <a:cs typeface="Arial" pitchFamily="34" charset="0"/>
              </a:rPr>
              <a:t>DIABETES TIPO 1</a:t>
            </a:r>
          </a:p>
        </p:txBody>
      </p:sp>
      <p:sp>
        <p:nvSpPr>
          <p:cNvPr id="3" name="2 Marcador de contenido"/>
          <p:cNvSpPr>
            <a:spLocks noGrp="1"/>
          </p:cNvSpPr>
          <p:nvPr>
            <p:ph idx="1"/>
          </p:nvPr>
        </p:nvSpPr>
        <p:spPr>
          <a:xfrm>
            <a:off x="457200" y="1700808"/>
            <a:ext cx="8229600" cy="4425355"/>
          </a:xfrm>
        </p:spPr>
        <p:txBody>
          <a:bodyPr rtlCol="0">
            <a:normAutofit lnSpcReduction="10000"/>
          </a:bodyPr>
          <a:lstStyle/>
          <a:p>
            <a:pPr eaLnBrk="1" fontAlgn="auto" hangingPunct="1">
              <a:spcAft>
                <a:spcPts val="0"/>
              </a:spcAft>
              <a:buFont typeface="Arial" pitchFamily="34" charset="0"/>
              <a:buChar char="•"/>
              <a:defRPr/>
            </a:pPr>
            <a:r>
              <a:rPr lang="es-MX" i="1" dirty="0" smtClean="0">
                <a:latin typeface="Arial" pitchFamily="34" charset="0"/>
                <a:cs typeface="Arial" pitchFamily="34" charset="0"/>
              </a:rPr>
              <a:t>Se caracteriza por la destrucción de las células beta del páncreas, seguida por una deficiencia absoluta de insulina.</a:t>
            </a:r>
          </a:p>
          <a:p>
            <a:pPr eaLnBrk="1" fontAlgn="auto" hangingPunct="1">
              <a:spcAft>
                <a:spcPts val="0"/>
              </a:spcAft>
              <a:buFont typeface="Arial" pitchFamily="34" charset="0"/>
              <a:buChar char="•"/>
              <a:defRPr/>
            </a:pPr>
            <a:r>
              <a:rPr lang="es-MX" i="1" dirty="0" smtClean="0">
                <a:latin typeface="Arial" pitchFamily="34" charset="0"/>
                <a:cs typeface="Arial" pitchFamily="34" charset="0"/>
              </a:rPr>
              <a:t>La destrucción de células beta del páncreas es casi siempre más rápida en niños que en adultos.</a:t>
            </a:r>
          </a:p>
          <a:p>
            <a:pPr eaLnBrk="1" fontAlgn="auto" hangingPunct="1">
              <a:spcAft>
                <a:spcPts val="0"/>
              </a:spcAft>
              <a:buFont typeface="Arial" pitchFamily="34" charset="0"/>
              <a:buChar char="•"/>
              <a:defRPr/>
            </a:pPr>
            <a:r>
              <a:rPr lang="es-MX" i="1" dirty="0" smtClean="0">
                <a:latin typeface="Arial" pitchFamily="34" charset="0"/>
                <a:cs typeface="Arial" pitchFamily="34" charset="0"/>
              </a:rPr>
              <a:t>Las manifestaciones clínicas van predichas por un periodo asintomático que puede se de meses o años.</a:t>
            </a:r>
            <a:endParaRPr lang="es-MX" i="1" dirty="0">
              <a:latin typeface="Arial" pitchFamily="34" charset="0"/>
              <a:cs typeface="Arial" pitchFamily="34" charset="0"/>
            </a:endParaRPr>
          </a:p>
        </p:txBody>
      </p:sp>
    </p:spTree>
    <p:extLst>
      <p:ext uri="{BB962C8B-B14F-4D97-AF65-F5344CB8AC3E}">
        <p14:creationId xmlns="" xmlns:p14="http://schemas.microsoft.com/office/powerpoint/2010/main" val="3839049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Marcador de contenido"/>
          <p:cNvSpPr>
            <a:spLocks noGrp="1"/>
          </p:cNvSpPr>
          <p:nvPr>
            <p:ph idx="1"/>
          </p:nvPr>
        </p:nvSpPr>
        <p:spPr>
          <a:xfrm>
            <a:off x="468313" y="692696"/>
            <a:ext cx="8229600" cy="5450947"/>
          </a:xfrm>
        </p:spPr>
        <p:txBody>
          <a:bodyPr/>
          <a:lstStyle/>
          <a:p>
            <a:pPr eaLnBrk="1" hangingPunct="1"/>
            <a:r>
              <a:rPr lang="es-MX" sz="3600" i="1" dirty="0" smtClean="0">
                <a:latin typeface="Arial" pitchFamily="34" charset="0"/>
                <a:cs typeface="Arial" pitchFamily="34" charset="0"/>
              </a:rPr>
              <a:t>La diabetes tipo 1 representa el 10% de todos los casos en México.</a:t>
            </a:r>
          </a:p>
          <a:p>
            <a:pPr eaLnBrk="1" hangingPunct="1"/>
            <a:r>
              <a:rPr lang="es-MX" sz="3600" i="1" dirty="0" smtClean="0">
                <a:latin typeface="Arial" pitchFamily="34" charset="0"/>
                <a:cs typeface="Arial" pitchFamily="34" charset="0"/>
              </a:rPr>
              <a:t>Las personas con diabetes tipo 1 dependen de insulina exógena.</a:t>
            </a:r>
          </a:p>
          <a:p>
            <a:pPr eaLnBrk="1" hangingPunct="1"/>
            <a:r>
              <a:rPr lang="es-MX" sz="3600" i="1" dirty="0" smtClean="0">
                <a:latin typeface="Arial" pitchFamily="34" charset="0"/>
                <a:cs typeface="Arial" pitchFamily="34" charset="0"/>
              </a:rPr>
              <a:t>La mayoría de las personas son diagnosticadas antes de los 30 años de edad, con una frecuencia máxima de los 10-14 años en infantes.</a:t>
            </a:r>
          </a:p>
        </p:txBody>
      </p:sp>
    </p:spTree>
    <p:extLst>
      <p:ext uri="{BB962C8B-B14F-4D97-AF65-F5344CB8AC3E}">
        <p14:creationId xmlns="" xmlns:p14="http://schemas.microsoft.com/office/powerpoint/2010/main" val="354199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457200" y="692696"/>
            <a:ext cx="8229600" cy="1008112"/>
          </a:xfrm>
        </p:spPr>
        <p:txBody>
          <a:bodyPr/>
          <a:lstStyle/>
          <a:p>
            <a:pPr eaLnBrk="1" hangingPunct="1"/>
            <a:r>
              <a:rPr lang="es-MX" sz="3600" i="1" dirty="0" smtClean="0">
                <a:latin typeface="Arial" pitchFamily="34" charset="0"/>
                <a:cs typeface="Arial" pitchFamily="34" charset="0"/>
              </a:rPr>
              <a:t>ETIOLOGÍA </a:t>
            </a:r>
          </a:p>
        </p:txBody>
      </p:sp>
      <p:sp>
        <p:nvSpPr>
          <p:cNvPr id="6147" name="2 Marcador de contenido"/>
          <p:cNvSpPr>
            <a:spLocks noGrp="1"/>
          </p:cNvSpPr>
          <p:nvPr>
            <p:ph idx="1"/>
          </p:nvPr>
        </p:nvSpPr>
        <p:spPr>
          <a:xfrm>
            <a:off x="179512" y="1700808"/>
            <a:ext cx="8784975" cy="4968552"/>
          </a:xfrm>
        </p:spPr>
        <p:txBody>
          <a:bodyPr/>
          <a:lstStyle/>
          <a:p>
            <a:pPr eaLnBrk="1" hangingPunct="1"/>
            <a:r>
              <a:rPr lang="es-MX" sz="2500" b="1" i="1" dirty="0" smtClean="0">
                <a:latin typeface="Arial" pitchFamily="34" charset="0"/>
                <a:cs typeface="Arial" pitchFamily="34" charset="0"/>
              </a:rPr>
              <a:t>Hasta hoy, se desconocen las causas exactas que dan origen a una diabetes tipo 1. Se sabe que existen una serie de factores combinados entre sí: </a:t>
            </a:r>
          </a:p>
          <a:p>
            <a:pPr eaLnBrk="1" hangingPunct="1"/>
            <a:r>
              <a:rPr lang="es-MX" sz="2500" b="1" i="1" u="sng" dirty="0" smtClean="0">
                <a:latin typeface="Arial" pitchFamily="34" charset="0"/>
                <a:cs typeface="Arial" pitchFamily="34" charset="0"/>
              </a:rPr>
              <a:t>Factor genético</a:t>
            </a:r>
            <a:r>
              <a:rPr lang="es-MX" sz="2500" b="1" i="1" dirty="0" smtClean="0">
                <a:latin typeface="Arial" pitchFamily="34" charset="0"/>
                <a:cs typeface="Arial" pitchFamily="34" charset="0"/>
              </a:rPr>
              <a:t>. Se hereda la predisposición a tener diabetes, no la diabetes en sí. Sólo el 13% de los niños y adolescentes con diabetes tienen un padre o hermano con esta enfermedad</a:t>
            </a:r>
            <a:r>
              <a:rPr lang="es-MX" sz="2500" b="1" dirty="0" smtClean="0"/>
              <a:t>. </a:t>
            </a:r>
          </a:p>
        </p:txBody>
      </p:sp>
    </p:spTree>
    <p:extLst>
      <p:ext uri="{BB962C8B-B14F-4D97-AF65-F5344CB8AC3E}">
        <p14:creationId xmlns="" xmlns:p14="http://schemas.microsoft.com/office/powerpoint/2010/main" val="739710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6146" name="1 Título"/>
          <p:cNvSpPr>
            <a:spLocks noGrp="1"/>
          </p:cNvSpPr>
          <p:nvPr>
            <p:ph type="title"/>
          </p:nvPr>
        </p:nvSpPr>
        <p:spPr>
          <a:xfrm>
            <a:off x="4139952" y="188640"/>
            <a:ext cx="4896544" cy="1008112"/>
          </a:xfrm>
        </p:spPr>
        <p:txBody>
          <a:bodyPr/>
          <a:lstStyle/>
          <a:p>
            <a:pPr eaLnBrk="1" hangingPunct="1"/>
            <a:r>
              <a:rPr lang="es-MX" sz="3600" i="1" dirty="0" smtClean="0">
                <a:solidFill>
                  <a:schemeClr val="bg1">
                    <a:lumMod val="95000"/>
                  </a:schemeClr>
                </a:solidFill>
                <a:latin typeface="Arial" pitchFamily="34" charset="0"/>
                <a:cs typeface="Arial" pitchFamily="34" charset="0"/>
              </a:rPr>
              <a:t>ETIOLOGÍA </a:t>
            </a:r>
          </a:p>
        </p:txBody>
      </p:sp>
    </p:spTree>
    <p:extLst>
      <p:ext uri="{BB962C8B-B14F-4D97-AF65-F5344CB8AC3E}">
        <p14:creationId xmlns="" xmlns:p14="http://schemas.microsoft.com/office/powerpoint/2010/main" val="739710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692696"/>
            <a:ext cx="8229600" cy="6048672"/>
          </a:xfrm>
        </p:spPr>
        <p:txBody>
          <a:bodyPr rtlCol="0">
            <a:normAutofit fontScale="92500" lnSpcReduction="10000"/>
          </a:bodyPr>
          <a:lstStyle/>
          <a:p>
            <a:pPr eaLnBrk="1" fontAlgn="auto" hangingPunct="1">
              <a:spcAft>
                <a:spcPts val="0"/>
              </a:spcAft>
              <a:buFont typeface="Arial" pitchFamily="34" charset="0"/>
              <a:buChar char="•"/>
              <a:defRPr/>
            </a:pPr>
            <a:r>
              <a:rPr lang="es-MX" b="1" i="1" u="sng" dirty="0" smtClean="0">
                <a:latin typeface="Arial" pitchFamily="34" charset="0"/>
                <a:cs typeface="Arial" pitchFamily="34" charset="0"/>
              </a:rPr>
              <a:t>Autoinmunidad. </a:t>
            </a:r>
            <a:r>
              <a:rPr lang="es-MX" b="1" i="1" dirty="0" smtClean="0">
                <a:latin typeface="Arial" pitchFamily="34" charset="0"/>
                <a:cs typeface="Arial" pitchFamily="34" charset="0"/>
              </a:rPr>
              <a:t>Normalmente, el sistema inmune protege nuestro cuerpo, pero en enfermedades como la diabetes se vuelve contra nuestro cuerpo. En este caso, se produce una reacción contra las células productoras de insulina. </a:t>
            </a:r>
          </a:p>
          <a:p>
            <a:pPr eaLnBrk="1" fontAlgn="auto" hangingPunct="1">
              <a:spcAft>
                <a:spcPts val="0"/>
              </a:spcAft>
              <a:buFont typeface="Arial" pitchFamily="34" charset="0"/>
              <a:buNone/>
              <a:defRPr/>
            </a:pPr>
            <a:endParaRPr lang="es-MX" b="1" i="1" dirty="0" smtClean="0">
              <a:latin typeface="Arial" pitchFamily="34" charset="0"/>
              <a:cs typeface="Arial" pitchFamily="34" charset="0"/>
            </a:endParaRPr>
          </a:p>
          <a:p>
            <a:pPr eaLnBrk="1" fontAlgn="auto" hangingPunct="1">
              <a:spcAft>
                <a:spcPts val="0"/>
              </a:spcAft>
              <a:buFont typeface="Arial" pitchFamily="34" charset="0"/>
              <a:buChar char="•"/>
              <a:defRPr/>
            </a:pPr>
            <a:r>
              <a:rPr lang="es-MX" b="1" i="1" u="sng" dirty="0" smtClean="0">
                <a:latin typeface="Arial" pitchFamily="34" charset="0"/>
                <a:cs typeface="Arial" pitchFamily="34" charset="0"/>
              </a:rPr>
              <a:t>Daño ambiental. </a:t>
            </a:r>
            <a:r>
              <a:rPr lang="es-MX" b="1" i="1" dirty="0" smtClean="0">
                <a:latin typeface="Arial" pitchFamily="34" charset="0"/>
                <a:cs typeface="Arial" pitchFamily="34" charset="0"/>
              </a:rPr>
              <a:t>Este factor puede ser un virus (enterovirus, rubeola, CMV, etc.), toxinas (compuestos N-nitroso, </a:t>
            </a:r>
            <a:r>
              <a:rPr lang="es-MX" b="1" i="1" dirty="0" err="1" smtClean="0">
                <a:latin typeface="Arial" pitchFamily="34" charset="0"/>
                <a:cs typeface="Arial" pitchFamily="34" charset="0"/>
              </a:rPr>
              <a:t>aloxano</a:t>
            </a:r>
            <a:r>
              <a:rPr lang="es-MX" b="1" i="1" dirty="0" smtClean="0">
                <a:latin typeface="Arial" pitchFamily="34" charset="0"/>
                <a:cs typeface="Arial" pitchFamily="34" charset="0"/>
              </a:rPr>
              <a:t>, STZ), algo en la comida, o algo que todavía desconocemos. Es el puente entre el factor genético y la autoinmunidad. </a:t>
            </a:r>
          </a:p>
        </p:txBody>
      </p:sp>
      <p:pic>
        <p:nvPicPr>
          <p:cNvPr id="7171" name="Picture 2" descr="http://t1.gstatic.com/images?q=tbn:ANd9GcQd6WATWLVkVgR_h2cizJini3PwfcOuT6SCVK_o__TwiXO3fu-6"/>
          <p:cNvPicPr>
            <a:picLocks noChangeAspect="1" noChangeArrowheads="1"/>
          </p:cNvPicPr>
          <p:nvPr/>
        </p:nvPicPr>
        <p:blipFill>
          <a:blip r:embed="rId2" cstate="print"/>
          <a:srcRect/>
          <a:stretch>
            <a:fillRect/>
          </a:stretch>
        </p:blipFill>
        <p:spPr bwMode="auto">
          <a:xfrm>
            <a:off x="6300192" y="5049503"/>
            <a:ext cx="1944216" cy="1475841"/>
          </a:xfrm>
          <a:prstGeom prst="rect">
            <a:avLst/>
          </a:prstGeom>
          <a:noFill/>
          <a:ln w="9525">
            <a:noFill/>
            <a:miter lim="800000"/>
            <a:headEnd/>
            <a:tailEnd/>
          </a:ln>
        </p:spPr>
      </p:pic>
    </p:spTree>
    <p:extLst>
      <p:ext uri="{BB962C8B-B14F-4D97-AF65-F5344CB8AC3E}">
        <p14:creationId xmlns="" xmlns:p14="http://schemas.microsoft.com/office/powerpoint/2010/main" val="1483221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1071546"/>
            <a:ext cx="7686700" cy="4643470"/>
          </a:xfrm>
        </p:spPr>
        <p:txBody>
          <a:bodyPr/>
          <a:lstStyle/>
          <a:p>
            <a:r>
              <a:rPr lang="es-MX" sz="4800" dirty="0" smtClean="0">
                <a:latin typeface="Arial" pitchFamily="34" charset="0"/>
                <a:cs typeface="Arial" pitchFamily="34" charset="0"/>
              </a:rPr>
              <a:t>DEPARTAMENTO </a:t>
            </a:r>
            <a:br>
              <a:rPr lang="es-MX" sz="4800" dirty="0" smtClean="0">
                <a:latin typeface="Arial" pitchFamily="34" charset="0"/>
                <a:cs typeface="Arial" pitchFamily="34" charset="0"/>
              </a:rPr>
            </a:br>
            <a:r>
              <a:rPr lang="es-MX" sz="4800" dirty="0">
                <a:latin typeface="Arial" pitchFamily="34" charset="0"/>
                <a:cs typeface="Arial" pitchFamily="34" charset="0"/>
              </a:rPr>
              <a:t/>
            </a:r>
            <a:br>
              <a:rPr lang="es-MX" sz="4800" dirty="0">
                <a:latin typeface="Arial" pitchFamily="34" charset="0"/>
                <a:cs typeface="Arial" pitchFamily="34" charset="0"/>
              </a:rPr>
            </a:br>
            <a:r>
              <a:rPr lang="es-MX" sz="4800" dirty="0" smtClean="0">
                <a:latin typeface="Arial" pitchFamily="34" charset="0"/>
                <a:cs typeface="Arial" pitchFamily="34" charset="0"/>
              </a:rPr>
              <a:t>MEDICO </a:t>
            </a:r>
          </a:p>
        </p:txBody>
      </p:sp>
      <p:sp>
        <p:nvSpPr>
          <p:cNvPr id="3" name="2 CuadroTexto"/>
          <p:cNvSpPr txBox="1"/>
          <p:nvPr/>
        </p:nvSpPr>
        <p:spPr>
          <a:xfrm>
            <a:off x="539552" y="357166"/>
            <a:ext cx="8064896" cy="1200329"/>
          </a:xfrm>
          <a:prstGeom prst="rect">
            <a:avLst/>
          </a:prstGeom>
          <a:noFill/>
        </p:spPr>
        <p:txBody>
          <a:bodyPr wrap="square" rtlCol="0">
            <a:spAutoFit/>
          </a:bodyPr>
          <a:lstStyle/>
          <a:p>
            <a:pPr algn="ctr"/>
            <a:endParaRPr lang="es-MX" sz="3600" b="1" dirty="0" smtClean="0">
              <a:latin typeface="+mn-lt"/>
            </a:endParaRPr>
          </a:p>
          <a:p>
            <a:endParaRPr lang="es-MX" dirty="0" smtClean="0">
              <a:latin typeface="+mn-lt"/>
            </a:endParaRPr>
          </a:p>
          <a:p>
            <a:endParaRPr lang="es-MX" dirty="0">
              <a:latin typeface="+mn-lt"/>
            </a:endParaRPr>
          </a:p>
        </p:txBody>
      </p:sp>
    </p:spTree>
    <p:extLst>
      <p:ext uri="{BB962C8B-B14F-4D97-AF65-F5344CB8AC3E}">
        <p14:creationId xmlns="" xmlns:p14="http://schemas.microsoft.com/office/powerpoint/2010/main" val="1130943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Marcador de contenido"/>
          <p:cNvSpPr>
            <a:spLocks noGrp="1"/>
          </p:cNvSpPr>
          <p:nvPr>
            <p:ph idx="1"/>
          </p:nvPr>
        </p:nvSpPr>
        <p:spPr>
          <a:xfrm>
            <a:off x="468313" y="692696"/>
            <a:ext cx="8229600" cy="4309517"/>
          </a:xfrm>
        </p:spPr>
        <p:txBody>
          <a:bodyPr/>
          <a:lstStyle/>
          <a:p>
            <a:pPr eaLnBrk="1" hangingPunct="1">
              <a:buFont typeface="Arial" charset="0"/>
              <a:buNone/>
            </a:pPr>
            <a:r>
              <a:rPr lang="es-MX" sz="2400" b="1" i="1" dirty="0" smtClean="0"/>
              <a:t>La forma de desarrollar la enfermedad sería la siguiente: </a:t>
            </a:r>
          </a:p>
          <a:p>
            <a:pPr eaLnBrk="1" hangingPunct="1"/>
            <a:r>
              <a:rPr lang="es-MX" sz="2400" b="1" i="1" dirty="0" smtClean="0"/>
              <a:t>Una persona hereda la predisposición a padecer diabetes.</a:t>
            </a:r>
          </a:p>
          <a:p>
            <a:pPr eaLnBrk="1" hangingPunct="1"/>
            <a:r>
              <a:rPr lang="es-MX" sz="2400" b="1" i="1" dirty="0" smtClean="0"/>
              <a:t>Esta tendencia puede permitir a un virus o a otro factor lesivo dañar a las células beta.</a:t>
            </a:r>
          </a:p>
          <a:p>
            <a:pPr eaLnBrk="1" hangingPunct="1"/>
            <a:r>
              <a:rPr lang="es-MX" sz="2400" b="1" i="1" dirty="0" smtClean="0"/>
              <a:t>Las células beta dañadas al cambiar no son reconocidas y el cuerpo reacciona produciendo anticuerpos contra parte de esas células.</a:t>
            </a:r>
          </a:p>
          <a:p>
            <a:pPr eaLnBrk="1" hangingPunct="1"/>
            <a:r>
              <a:rPr lang="es-MX" sz="2400" b="1" i="1" dirty="0" smtClean="0"/>
              <a:t>Se activan los glóbulos blancos que se dirigen al páncreas y lesionan más células beta.</a:t>
            </a:r>
          </a:p>
          <a:p>
            <a:pPr eaLnBrk="1" hangingPunct="1"/>
            <a:r>
              <a:rPr lang="es-MX" sz="2400" b="1" i="1" dirty="0" smtClean="0"/>
              <a:t>Sabemos que la mayoría de las personas que desarrollan diabetes no lo hacen de un día para otro. Se trata de un proceso que puede durar años, incluso iniciarse desde el nacimiento.</a:t>
            </a:r>
          </a:p>
        </p:txBody>
      </p:sp>
    </p:spTree>
    <p:extLst>
      <p:ext uri="{BB962C8B-B14F-4D97-AF65-F5344CB8AC3E}">
        <p14:creationId xmlns="" xmlns:p14="http://schemas.microsoft.com/office/powerpoint/2010/main" val="3792535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107504" y="692696"/>
            <a:ext cx="8928992" cy="1008112"/>
          </a:xfrm>
        </p:spPr>
        <p:txBody>
          <a:bodyPr/>
          <a:lstStyle/>
          <a:p>
            <a:pPr eaLnBrk="1" hangingPunct="1"/>
            <a:r>
              <a:rPr lang="es-MX" i="1" dirty="0" smtClean="0">
                <a:latin typeface="Arial" pitchFamily="34" charset="0"/>
                <a:cs typeface="Arial" pitchFamily="34" charset="0"/>
              </a:rPr>
              <a:t>EPIDEMIOLOGÍA </a:t>
            </a:r>
          </a:p>
        </p:txBody>
      </p:sp>
      <p:sp>
        <p:nvSpPr>
          <p:cNvPr id="3" name="2 Marcador de contenido"/>
          <p:cNvSpPr>
            <a:spLocks noGrp="1"/>
          </p:cNvSpPr>
          <p:nvPr>
            <p:ph idx="1"/>
          </p:nvPr>
        </p:nvSpPr>
        <p:spPr>
          <a:xfrm>
            <a:off x="468313" y="1844824"/>
            <a:ext cx="5903912" cy="4752826"/>
          </a:xfrm>
        </p:spPr>
        <p:txBody>
          <a:bodyPr rtlCol="0">
            <a:normAutofit fontScale="92500" lnSpcReduction="20000"/>
          </a:bodyPr>
          <a:lstStyle/>
          <a:p>
            <a:pPr algn="just" eaLnBrk="1" fontAlgn="auto" hangingPunct="1">
              <a:spcAft>
                <a:spcPts val="0"/>
              </a:spcAft>
              <a:buFont typeface="Arial" pitchFamily="34" charset="0"/>
              <a:buChar char="•"/>
              <a:defRPr/>
            </a:pPr>
            <a:r>
              <a:rPr lang="es-MX" sz="2000" b="1" i="1" dirty="0"/>
              <a:t>La diabetes mellitus tipo 1 es una enfermedad que cada vez se </a:t>
            </a:r>
            <a:r>
              <a:rPr lang="es-MX" sz="2000" b="1" i="1" dirty="0" smtClean="0"/>
              <a:t>presenta con </a:t>
            </a:r>
            <a:r>
              <a:rPr lang="es-MX" sz="2000" b="1" i="1" dirty="0"/>
              <a:t>más frecuencia. En los últimos años se han realizado </a:t>
            </a:r>
            <a:r>
              <a:rPr lang="es-MX" sz="2000" b="1" i="1" dirty="0" smtClean="0"/>
              <a:t>estudios epidemiológicos </a:t>
            </a:r>
            <a:r>
              <a:rPr lang="es-MX" sz="2000" b="1" i="1" dirty="0"/>
              <a:t>que muestran un aumento del número de casos cercano </a:t>
            </a:r>
            <a:r>
              <a:rPr lang="es-MX" sz="2000" b="1" i="1" dirty="0" smtClean="0"/>
              <a:t>al 5</a:t>
            </a:r>
            <a:r>
              <a:rPr lang="es-MX" sz="2000" b="1" i="1" dirty="0"/>
              <a:t>% anual. Esto quiere decir probablemente que los factores ambientales </a:t>
            </a:r>
            <a:r>
              <a:rPr lang="es-MX" sz="2000" b="1" i="1" dirty="0" smtClean="0"/>
              <a:t>que junto </a:t>
            </a:r>
            <a:r>
              <a:rPr lang="es-MX" sz="2000" b="1" i="1" dirty="0"/>
              <a:t>con los genéticos determinan la aparición de la enfermedad, </a:t>
            </a:r>
            <a:r>
              <a:rPr lang="es-MX" sz="2000" b="1" i="1" dirty="0" smtClean="0"/>
              <a:t>están produciendo </a:t>
            </a:r>
            <a:r>
              <a:rPr lang="es-MX" sz="2000" b="1" i="1" dirty="0"/>
              <a:t>una mayor influencia. Su análisis podría permitir </a:t>
            </a:r>
            <a:r>
              <a:rPr lang="es-MX" sz="2000" b="1" i="1" dirty="0" smtClean="0"/>
              <a:t>detectar precozmente </a:t>
            </a:r>
            <a:r>
              <a:rPr lang="es-MX" sz="2000" b="1" i="1" dirty="0"/>
              <a:t>y quizá prevenir algunos casos de diabetes</a:t>
            </a:r>
            <a:r>
              <a:rPr lang="es-MX" sz="2000" b="1" i="1" dirty="0" smtClean="0"/>
              <a:t>.</a:t>
            </a:r>
          </a:p>
          <a:p>
            <a:pPr algn="just" eaLnBrk="1" fontAlgn="auto" hangingPunct="1">
              <a:spcAft>
                <a:spcPts val="0"/>
              </a:spcAft>
              <a:buFont typeface="Arial" pitchFamily="34" charset="0"/>
              <a:buNone/>
              <a:defRPr/>
            </a:pPr>
            <a:endParaRPr lang="es-MX" sz="2000" b="1" i="1" dirty="0" smtClean="0"/>
          </a:p>
          <a:p>
            <a:pPr algn="just" eaLnBrk="1" fontAlgn="auto" hangingPunct="1">
              <a:spcAft>
                <a:spcPts val="0"/>
              </a:spcAft>
              <a:buFont typeface="Arial" pitchFamily="34" charset="0"/>
              <a:buChar char="•"/>
              <a:defRPr/>
            </a:pPr>
            <a:r>
              <a:rPr lang="es-MX" sz="2000" b="1" i="1" dirty="0" smtClean="0"/>
              <a:t>De conformidad con la información de la Encuesta Nacional de Salud y Nutrición 2006 (ENSANUT), la prevalencia de diabetes aumentó en 14 por ciento, lo que representa un total de 8 millones de personas con diabetes en toda la República Mexicana.</a:t>
            </a:r>
          </a:p>
          <a:p>
            <a:pPr algn="just" eaLnBrk="1" fontAlgn="auto" hangingPunct="1">
              <a:spcAft>
                <a:spcPts val="0"/>
              </a:spcAft>
              <a:buFont typeface="Arial" pitchFamily="34" charset="0"/>
              <a:buNone/>
              <a:defRPr/>
            </a:pPr>
            <a:endParaRPr lang="es-MX" sz="2000" b="1" i="1" dirty="0" smtClean="0"/>
          </a:p>
        </p:txBody>
      </p:sp>
      <p:pic>
        <p:nvPicPr>
          <p:cNvPr id="9220" name="Picture 2"/>
          <p:cNvPicPr>
            <a:picLocks noChangeAspect="1" noChangeArrowheads="1"/>
          </p:cNvPicPr>
          <p:nvPr/>
        </p:nvPicPr>
        <p:blipFill>
          <a:blip r:embed="rId2" cstate="print"/>
          <a:srcRect/>
          <a:stretch>
            <a:fillRect/>
          </a:stretch>
        </p:blipFill>
        <p:spPr bwMode="auto">
          <a:xfrm>
            <a:off x="6516688" y="3213100"/>
            <a:ext cx="2627312" cy="1914525"/>
          </a:xfrm>
          <a:prstGeom prst="rect">
            <a:avLst/>
          </a:prstGeom>
          <a:noFill/>
          <a:ln w="9525">
            <a:noFill/>
            <a:miter lim="800000"/>
            <a:headEnd/>
            <a:tailEnd/>
          </a:ln>
        </p:spPr>
      </p:pic>
    </p:spTree>
    <p:extLst>
      <p:ext uri="{BB962C8B-B14F-4D97-AF65-F5344CB8AC3E}">
        <p14:creationId xmlns="" xmlns:p14="http://schemas.microsoft.com/office/powerpoint/2010/main" val="3771061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692695"/>
            <a:ext cx="8229600" cy="6048673"/>
          </a:xfrm>
        </p:spPr>
        <p:txBody>
          <a:bodyPr rtlCol="0">
            <a:normAutofit fontScale="92500"/>
          </a:bodyPr>
          <a:lstStyle/>
          <a:p>
            <a:pPr eaLnBrk="1" fontAlgn="auto" hangingPunct="1">
              <a:spcAft>
                <a:spcPts val="0"/>
              </a:spcAft>
              <a:buFont typeface="Arial" pitchFamily="34" charset="0"/>
              <a:buChar char="•"/>
              <a:defRPr/>
            </a:pPr>
            <a:r>
              <a:rPr lang="es-MX" b="1" i="1" dirty="0" smtClean="0"/>
              <a:t>Población total en México 106,7 millones de habitantes.</a:t>
            </a:r>
          </a:p>
          <a:p>
            <a:pPr eaLnBrk="1" fontAlgn="auto" hangingPunct="1">
              <a:spcAft>
                <a:spcPts val="0"/>
              </a:spcAft>
              <a:buFont typeface="Arial" pitchFamily="34" charset="0"/>
              <a:buChar char="•"/>
              <a:defRPr/>
            </a:pPr>
            <a:r>
              <a:rPr lang="es-MX" b="1" i="1" dirty="0" smtClean="0"/>
              <a:t>Personas con diabetes entre 6.6 y 10 millones (20-79 años), 2009</a:t>
            </a:r>
          </a:p>
          <a:p>
            <a:pPr eaLnBrk="1" fontAlgn="auto" hangingPunct="1">
              <a:spcAft>
                <a:spcPts val="0"/>
              </a:spcAft>
              <a:buFont typeface="Arial" pitchFamily="34" charset="0"/>
              <a:buChar char="•"/>
              <a:defRPr/>
            </a:pPr>
            <a:r>
              <a:rPr lang="es-MX" b="1" i="1" dirty="0" smtClean="0"/>
              <a:t>Incidencia de diabetes tipo 1 de 0-14 años, 2009 (1.5 por cada 100,000 niños)</a:t>
            </a:r>
          </a:p>
          <a:p>
            <a:pPr eaLnBrk="1" fontAlgn="auto" hangingPunct="1">
              <a:spcAft>
                <a:spcPts val="0"/>
              </a:spcAft>
              <a:buFont typeface="Arial" pitchFamily="34" charset="0"/>
              <a:buChar char="•"/>
              <a:defRPr/>
            </a:pPr>
            <a:r>
              <a:rPr lang="es-MX" b="1" i="1" dirty="0" smtClean="0"/>
              <a:t>Muertes a causa de diabetes (hombres de 20 a 79 años) 24 mil 994 en el año 2009.</a:t>
            </a:r>
          </a:p>
          <a:p>
            <a:pPr eaLnBrk="1" fontAlgn="auto" hangingPunct="1">
              <a:spcAft>
                <a:spcPts val="0"/>
              </a:spcAft>
              <a:buFont typeface="Arial" pitchFamily="34" charset="0"/>
              <a:buChar char="•"/>
              <a:defRPr/>
            </a:pPr>
            <a:r>
              <a:rPr lang="es-MX" b="1" i="1" dirty="0" smtClean="0"/>
              <a:t>Fallecimientos femeninos a causa de diabetes (20 a 79 años), 29 mil 898 en el año 2009</a:t>
            </a:r>
          </a:p>
          <a:p>
            <a:pPr eaLnBrk="1" fontAlgn="auto" hangingPunct="1">
              <a:spcAft>
                <a:spcPts val="0"/>
              </a:spcAft>
              <a:buFont typeface="Arial" pitchFamily="34" charset="0"/>
              <a:buChar char="•"/>
              <a:defRPr/>
            </a:pPr>
            <a:endParaRPr lang="es-MX" b="1" dirty="0"/>
          </a:p>
        </p:txBody>
      </p:sp>
    </p:spTree>
    <p:extLst>
      <p:ext uri="{BB962C8B-B14F-4D97-AF65-F5344CB8AC3E}">
        <p14:creationId xmlns="" xmlns:p14="http://schemas.microsoft.com/office/powerpoint/2010/main" val="2393175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p:cNvPicPr>
            <a:picLocks noChangeAspect="1" noChangeArrowheads="1"/>
          </p:cNvPicPr>
          <p:nvPr/>
        </p:nvPicPr>
        <p:blipFill>
          <a:blip r:embed="rId2" cstate="print"/>
          <a:srcRect/>
          <a:stretch>
            <a:fillRect/>
          </a:stretch>
        </p:blipFill>
        <p:spPr bwMode="auto">
          <a:xfrm>
            <a:off x="-6602" y="0"/>
            <a:ext cx="9150602" cy="3068960"/>
          </a:xfrm>
          <a:prstGeom prst="rect">
            <a:avLst/>
          </a:prstGeom>
          <a:noFill/>
          <a:ln w="9525">
            <a:noFill/>
            <a:miter lim="800000"/>
            <a:headEnd/>
            <a:tailEnd/>
          </a:ln>
        </p:spPr>
      </p:pic>
      <p:pic>
        <p:nvPicPr>
          <p:cNvPr id="11268" name="Picture 3"/>
          <p:cNvPicPr>
            <a:picLocks noChangeAspect="1" noChangeArrowheads="1"/>
          </p:cNvPicPr>
          <p:nvPr/>
        </p:nvPicPr>
        <p:blipFill>
          <a:blip r:embed="rId3" cstate="print"/>
          <a:srcRect/>
          <a:stretch>
            <a:fillRect/>
          </a:stretch>
        </p:blipFill>
        <p:spPr bwMode="auto">
          <a:xfrm>
            <a:off x="-6602" y="3068960"/>
            <a:ext cx="9150602" cy="3652237"/>
          </a:xfrm>
          <a:prstGeom prst="rect">
            <a:avLst/>
          </a:prstGeom>
          <a:noFill/>
          <a:ln w="9525">
            <a:noFill/>
            <a:miter lim="800000"/>
            <a:headEnd/>
            <a:tailEnd/>
          </a:ln>
        </p:spPr>
      </p:pic>
    </p:spTree>
    <p:extLst>
      <p:ext uri="{BB962C8B-B14F-4D97-AF65-F5344CB8AC3E}">
        <p14:creationId xmlns="" xmlns:p14="http://schemas.microsoft.com/office/powerpoint/2010/main" val="4200297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Marcador de contenido"/>
          <p:cNvSpPr>
            <a:spLocks noGrp="1"/>
          </p:cNvSpPr>
          <p:nvPr>
            <p:ph idx="1"/>
          </p:nvPr>
        </p:nvSpPr>
        <p:spPr>
          <a:xfrm>
            <a:off x="457200" y="692695"/>
            <a:ext cx="8229600" cy="5433467"/>
          </a:xfrm>
        </p:spPr>
        <p:txBody>
          <a:bodyPr/>
          <a:lstStyle/>
          <a:p>
            <a:pPr eaLnBrk="1" hangingPunct="1"/>
            <a:r>
              <a:rPr lang="es-MX" sz="1800" b="1" dirty="0" smtClean="0"/>
              <a:t>Como la glucosa es tan importante para que el cuerpo humano pueda realizar sus funciones, éste intenta mantenerla en la sangre en valores próximos a 70-110 mg/dl.</a:t>
            </a:r>
          </a:p>
          <a:p>
            <a:pPr eaLnBrk="1" hangingPunct="1"/>
            <a:r>
              <a:rPr lang="es-MX" sz="1800" b="1" dirty="0" smtClean="0"/>
              <a:t>Después de las comidas los hidratos de carbono son transformados en el tubo digestivo en glucosa que es absorbida al torrente sanguíneo. La glucemia asciende después de las comidas (1-2 horas después) y esto origina la respuesta del páncreas que envía Insulina para introducir la glucosa en las células, permitiendo así tener de nuevo un valor de glucosa en sangre normal (70-110 mg/dl.).</a:t>
            </a:r>
          </a:p>
        </p:txBody>
      </p:sp>
      <p:pic>
        <p:nvPicPr>
          <p:cNvPr id="12291" name="Picture 3"/>
          <p:cNvPicPr>
            <a:picLocks noChangeAspect="1" noChangeArrowheads="1"/>
          </p:cNvPicPr>
          <p:nvPr/>
        </p:nvPicPr>
        <p:blipFill>
          <a:blip r:embed="rId2" cstate="print"/>
          <a:srcRect/>
          <a:stretch>
            <a:fillRect/>
          </a:stretch>
        </p:blipFill>
        <p:spPr bwMode="auto">
          <a:xfrm>
            <a:off x="539750" y="3789040"/>
            <a:ext cx="8016875" cy="2927226"/>
          </a:xfrm>
          <a:prstGeom prst="rect">
            <a:avLst/>
          </a:prstGeom>
          <a:noFill/>
          <a:ln w="9525">
            <a:noFill/>
            <a:miter lim="800000"/>
            <a:headEnd/>
            <a:tailEnd/>
          </a:ln>
        </p:spPr>
      </p:pic>
    </p:spTree>
    <p:extLst>
      <p:ext uri="{BB962C8B-B14F-4D97-AF65-F5344CB8AC3E}">
        <p14:creationId xmlns="" xmlns:p14="http://schemas.microsoft.com/office/powerpoint/2010/main" val="162457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Marcador de contenido"/>
          <p:cNvSpPr>
            <a:spLocks noGrp="1"/>
          </p:cNvSpPr>
          <p:nvPr>
            <p:ph idx="1"/>
          </p:nvPr>
        </p:nvSpPr>
        <p:spPr>
          <a:xfrm>
            <a:off x="539750" y="620713"/>
            <a:ext cx="8229600" cy="4525962"/>
          </a:xfrm>
        </p:spPr>
        <p:txBody>
          <a:bodyPr/>
          <a:lstStyle/>
          <a:p>
            <a:pPr eaLnBrk="1" hangingPunct="1"/>
            <a:r>
              <a:rPr lang="es-MX" sz="2500" b="1" dirty="0" smtClean="0"/>
              <a:t>En el ayuno, la glucosa sanguínea comienza a descender, el cerebro envía órdenes a ciertas glándulas del organismo para que liberen sustancias hormonales (Glucagon, Adrenalina, Cortisona y Hormona del Crecimiento) que consiguen, al actuar sobre el hígado y los músculos, liberar la glucosa almacenada en ellos y aumentarla en la sangre.</a:t>
            </a:r>
          </a:p>
        </p:txBody>
      </p:sp>
      <p:pic>
        <p:nvPicPr>
          <p:cNvPr id="13315" name="Picture 2"/>
          <p:cNvPicPr>
            <a:picLocks noChangeAspect="1" noChangeArrowheads="1"/>
          </p:cNvPicPr>
          <p:nvPr/>
        </p:nvPicPr>
        <p:blipFill>
          <a:blip r:embed="rId2" cstate="print"/>
          <a:srcRect/>
          <a:stretch>
            <a:fillRect/>
          </a:stretch>
        </p:blipFill>
        <p:spPr bwMode="auto">
          <a:xfrm>
            <a:off x="971600" y="3860801"/>
            <a:ext cx="7272808" cy="2695580"/>
          </a:xfrm>
          <a:prstGeom prst="rect">
            <a:avLst/>
          </a:prstGeom>
          <a:noFill/>
          <a:ln w="9525">
            <a:noFill/>
            <a:miter lim="800000"/>
            <a:headEnd/>
            <a:tailEnd/>
          </a:ln>
        </p:spPr>
      </p:pic>
    </p:spTree>
    <p:extLst>
      <p:ext uri="{BB962C8B-B14F-4D97-AF65-F5344CB8AC3E}">
        <p14:creationId xmlns="" xmlns:p14="http://schemas.microsoft.com/office/powerpoint/2010/main" val="34438244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Marcador de contenido"/>
          <p:cNvSpPr>
            <a:spLocks noGrp="1"/>
          </p:cNvSpPr>
          <p:nvPr>
            <p:ph idx="1"/>
          </p:nvPr>
        </p:nvSpPr>
        <p:spPr>
          <a:xfrm>
            <a:off x="468313" y="692695"/>
            <a:ext cx="8229600" cy="4238079"/>
          </a:xfrm>
        </p:spPr>
        <p:txBody>
          <a:bodyPr/>
          <a:lstStyle/>
          <a:p>
            <a:pPr eaLnBrk="1" hangingPunct="1"/>
            <a:r>
              <a:rPr lang="es-MX" sz="2500" b="1" i="1" dirty="0" smtClean="0"/>
              <a:t>Cuando la glucosa sanguínea es baja y el almacenamiento de glucosa en hígado y músculos también es bajo, entonces la mayoría de la energía procede de la degradación de la grasa. Esto sucede en el ayuno prolongado y por eso se adelgaza durante la privación de comida</a:t>
            </a:r>
            <a:r>
              <a:rPr lang="es-MX" sz="2500" b="1" dirty="0" smtClean="0"/>
              <a:t>.</a:t>
            </a:r>
          </a:p>
        </p:txBody>
      </p:sp>
      <p:pic>
        <p:nvPicPr>
          <p:cNvPr id="14339" name="Picture 2"/>
          <p:cNvPicPr>
            <a:picLocks noChangeAspect="1" noChangeArrowheads="1"/>
          </p:cNvPicPr>
          <p:nvPr/>
        </p:nvPicPr>
        <p:blipFill>
          <a:blip r:embed="rId2" cstate="print"/>
          <a:srcRect/>
          <a:stretch>
            <a:fillRect/>
          </a:stretch>
        </p:blipFill>
        <p:spPr bwMode="auto">
          <a:xfrm>
            <a:off x="1321506" y="3501008"/>
            <a:ext cx="6113462" cy="3024187"/>
          </a:xfrm>
          <a:prstGeom prst="rect">
            <a:avLst/>
          </a:prstGeom>
          <a:noFill/>
          <a:ln w="9525">
            <a:noFill/>
            <a:miter lim="800000"/>
            <a:headEnd/>
            <a:tailEnd/>
          </a:ln>
        </p:spPr>
      </p:pic>
    </p:spTree>
    <p:extLst>
      <p:ext uri="{BB962C8B-B14F-4D97-AF65-F5344CB8AC3E}">
        <p14:creationId xmlns="" xmlns:p14="http://schemas.microsoft.com/office/powerpoint/2010/main" val="2633350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Marcador de contenido"/>
          <p:cNvSpPr>
            <a:spLocks noGrp="1"/>
          </p:cNvSpPr>
          <p:nvPr>
            <p:ph idx="1"/>
          </p:nvPr>
        </p:nvSpPr>
        <p:spPr>
          <a:xfrm>
            <a:off x="457200" y="692150"/>
            <a:ext cx="8229600" cy="5434013"/>
          </a:xfrm>
        </p:spPr>
        <p:txBody>
          <a:bodyPr/>
          <a:lstStyle/>
          <a:p>
            <a:pPr eaLnBrk="1" hangingPunct="1"/>
            <a:r>
              <a:rPr lang="es-MX" i="1" dirty="0" smtClean="0">
                <a:latin typeface="Arial" pitchFamily="34" charset="0"/>
                <a:cs typeface="Arial" pitchFamily="34" charset="0"/>
              </a:rPr>
              <a:t>Cuando la grasa se usa como principal fuente de energía, el hígado la convierte en cuerpos cetónicos, entre los que se encuentra la acetona, y van a la sangre y de ahí son eliminados por al orina y por el aliento</a:t>
            </a:r>
            <a:r>
              <a:rPr lang="es-MX" b="1" dirty="0" smtClean="0"/>
              <a:t>.</a:t>
            </a:r>
          </a:p>
        </p:txBody>
      </p:sp>
      <p:pic>
        <p:nvPicPr>
          <p:cNvPr id="15363" name="Picture 2"/>
          <p:cNvPicPr>
            <a:picLocks noChangeAspect="1" noChangeArrowheads="1"/>
          </p:cNvPicPr>
          <p:nvPr/>
        </p:nvPicPr>
        <p:blipFill>
          <a:blip r:embed="rId2" cstate="print"/>
          <a:srcRect/>
          <a:stretch>
            <a:fillRect/>
          </a:stretch>
        </p:blipFill>
        <p:spPr bwMode="auto">
          <a:xfrm>
            <a:off x="2051050" y="3702050"/>
            <a:ext cx="4608513" cy="2744788"/>
          </a:xfrm>
          <a:prstGeom prst="rect">
            <a:avLst/>
          </a:prstGeom>
          <a:noFill/>
          <a:ln w="9525">
            <a:noFill/>
            <a:miter lim="800000"/>
            <a:headEnd/>
            <a:tailEnd/>
          </a:ln>
        </p:spPr>
      </p:pic>
    </p:spTree>
    <p:extLst>
      <p:ext uri="{BB962C8B-B14F-4D97-AF65-F5344CB8AC3E}">
        <p14:creationId xmlns="" xmlns:p14="http://schemas.microsoft.com/office/powerpoint/2010/main" val="2040977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457200" y="692696"/>
            <a:ext cx="8229600" cy="1008112"/>
          </a:xfrm>
        </p:spPr>
        <p:txBody>
          <a:bodyPr/>
          <a:lstStyle/>
          <a:p>
            <a:pPr eaLnBrk="1" hangingPunct="1"/>
            <a:r>
              <a:rPr lang="es-MX" i="1" dirty="0" smtClean="0">
                <a:latin typeface="Arial" pitchFamily="34" charset="0"/>
                <a:cs typeface="Arial" pitchFamily="34" charset="0"/>
              </a:rPr>
              <a:t>INSULINA </a:t>
            </a:r>
          </a:p>
        </p:txBody>
      </p:sp>
      <p:sp>
        <p:nvSpPr>
          <p:cNvPr id="16387" name="2 Marcador de contenido"/>
          <p:cNvSpPr>
            <a:spLocks noGrp="1"/>
          </p:cNvSpPr>
          <p:nvPr>
            <p:ph idx="1"/>
          </p:nvPr>
        </p:nvSpPr>
        <p:spPr>
          <a:xfrm>
            <a:off x="457200" y="1772816"/>
            <a:ext cx="8229600" cy="4353347"/>
          </a:xfrm>
        </p:spPr>
        <p:txBody>
          <a:bodyPr/>
          <a:lstStyle/>
          <a:p>
            <a:pPr eaLnBrk="1" hangingPunct="1"/>
            <a:r>
              <a:rPr lang="es-MX" sz="2400" b="1" i="1" dirty="0" smtClean="0"/>
              <a:t>LA GLUCOSA NO PUEDE ENTRAR EN LAS CÉLULAS SI NO EXISTE LA INSULINA.</a:t>
            </a:r>
          </a:p>
          <a:p>
            <a:pPr eaLnBrk="1" hangingPunct="1">
              <a:buFont typeface="Arial" charset="0"/>
              <a:buNone/>
            </a:pPr>
            <a:endParaRPr lang="es-MX" dirty="0" smtClean="0"/>
          </a:p>
        </p:txBody>
      </p:sp>
      <p:pic>
        <p:nvPicPr>
          <p:cNvPr id="16388" name="Picture 3"/>
          <p:cNvPicPr>
            <a:picLocks noChangeAspect="1" noChangeArrowheads="1"/>
          </p:cNvPicPr>
          <p:nvPr/>
        </p:nvPicPr>
        <p:blipFill>
          <a:blip r:embed="rId2" cstate="print"/>
          <a:srcRect/>
          <a:stretch>
            <a:fillRect/>
          </a:stretch>
        </p:blipFill>
        <p:spPr bwMode="auto">
          <a:xfrm>
            <a:off x="1042988" y="2708275"/>
            <a:ext cx="6265862" cy="1993900"/>
          </a:xfrm>
          <a:prstGeom prst="rect">
            <a:avLst/>
          </a:prstGeom>
          <a:noFill/>
          <a:ln w="9525">
            <a:noFill/>
            <a:miter lim="800000"/>
            <a:headEnd/>
            <a:tailEnd/>
          </a:ln>
        </p:spPr>
      </p:pic>
      <p:pic>
        <p:nvPicPr>
          <p:cNvPr id="16389" name="Picture 4"/>
          <p:cNvPicPr>
            <a:picLocks noChangeAspect="1" noChangeArrowheads="1"/>
          </p:cNvPicPr>
          <p:nvPr/>
        </p:nvPicPr>
        <p:blipFill>
          <a:blip r:embed="rId3" cstate="print"/>
          <a:srcRect/>
          <a:stretch>
            <a:fillRect/>
          </a:stretch>
        </p:blipFill>
        <p:spPr bwMode="auto">
          <a:xfrm>
            <a:off x="1547813" y="4941888"/>
            <a:ext cx="6399212" cy="1916112"/>
          </a:xfrm>
          <a:prstGeom prst="rect">
            <a:avLst/>
          </a:prstGeom>
          <a:noFill/>
          <a:ln w="9525">
            <a:noFill/>
            <a:miter lim="800000"/>
            <a:headEnd/>
            <a:tailEnd/>
          </a:ln>
        </p:spPr>
      </p:pic>
    </p:spTree>
    <p:extLst>
      <p:ext uri="{BB962C8B-B14F-4D97-AF65-F5344CB8AC3E}">
        <p14:creationId xmlns="" xmlns:p14="http://schemas.microsoft.com/office/powerpoint/2010/main" val="25615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457200" y="692696"/>
            <a:ext cx="8229600" cy="724942"/>
          </a:xfrm>
        </p:spPr>
        <p:txBody>
          <a:bodyPr/>
          <a:lstStyle/>
          <a:p>
            <a:pPr eaLnBrk="1" hangingPunct="1"/>
            <a:r>
              <a:rPr lang="es-MX" sz="4000" i="1" dirty="0" smtClean="0">
                <a:latin typeface="Arial" pitchFamily="34" charset="0"/>
                <a:cs typeface="Arial" pitchFamily="34" charset="0"/>
              </a:rPr>
              <a:t>GLUCOSA EN EL RIÑÓN</a:t>
            </a:r>
          </a:p>
        </p:txBody>
      </p:sp>
      <p:sp>
        <p:nvSpPr>
          <p:cNvPr id="17411" name="2 Marcador de contenido"/>
          <p:cNvSpPr>
            <a:spLocks noGrp="1"/>
          </p:cNvSpPr>
          <p:nvPr>
            <p:ph idx="1"/>
          </p:nvPr>
        </p:nvSpPr>
        <p:spPr>
          <a:xfrm>
            <a:off x="457200" y="1772816"/>
            <a:ext cx="8229600" cy="4094584"/>
          </a:xfrm>
        </p:spPr>
        <p:txBody>
          <a:bodyPr/>
          <a:lstStyle/>
          <a:p>
            <a:pPr eaLnBrk="1" hangingPunct="1"/>
            <a:r>
              <a:rPr lang="es-MX" sz="2500" b="1" i="1" dirty="0" smtClean="0"/>
              <a:t>Si la glucemia es normal, el riñón no deja eliminar glucosa por la orina, pero cuando la glucemia está aumentada, como ocurre en la diabetes, aparece glucosa en la orina y es un reflejo de los niveles que había en la sangre cuando se filtró.</a:t>
            </a:r>
          </a:p>
          <a:p>
            <a:pPr eaLnBrk="1" hangingPunct="1"/>
            <a:r>
              <a:rPr lang="es-MX" sz="2500" b="1" i="1" dirty="0" smtClean="0"/>
              <a:t>Esto ocurre cuando la glucemia supera los 160-180 mg/dl., a lo que se le llama “umbral” del riñón para la glucosa.</a:t>
            </a:r>
          </a:p>
        </p:txBody>
      </p:sp>
      <p:pic>
        <p:nvPicPr>
          <p:cNvPr id="17412" name="Picture 2"/>
          <p:cNvPicPr>
            <a:picLocks noChangeAspect="1" noChangeArrowheads="1"/>
          </p:cNvPicPr>
          <p:nvPr/>
        </p:nvPicPr>
        <p:blipFill>
          <a:blip r:embed="rId2" cstate="print"/>
          <a:srcRect/>
          <a:stretch>
            <a:fillRect/>
          </a:stretch>
        </p:blipFill>
        <p:spPr bwMode="auto">
          <a:xfrm>
            <a:off x="1835150" y="4941168"/>
            <a:ext cx="6156325" cy="1656482"/>
          </a:xfrm>
          <a:prstGeom prst="rect">
            <a:avLst/>
          </a:prstGeom>
          <a:noFill/>
          <a:ln w="9525">
            <a:noFill/>
            <a:miter lim="800000"/>
            <a:headEnd/>
            <a:tailEnd/>
          </a:ln>
        </p:spPr>
      </p:pic>
    </p:spTree>
    <p:extLst>
      <p:ext uri="{BB962C8B-B14F-4D97-AF65-F5344CB8AC3E}">
        <p14:creationId xmlns="" xmlns:p14="http://schemas.microsoft.com/office/powerpoint/2010/main" val="1857919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71472" y="4429132"/>
            <a:ext cx="7772400" cy="1362075"/>
          </a:xfrm>
        </p:spPr>
        <p:txBody>
          <a:bodyPr/>
          <a:lstStyle/>
          <a:p>
            <a:r>
              <a:rPr lang="es-MX" b="0" i="1" dirty="0" smtClean="0">
                <a:latin typeface="Arial" pitchFamily="34" charset="0"/>
                <a:cs typeface="Arial" pitchFamily="34" charset="0"/>
              </a:rPr>
              <a:t>ANATOMIA GENERAL DEL PANCREAS</a:t>
            </a:r>
            <a:endParaRPr lang="es-MX" b="0" i="1" dirty="0">
              <a:latin typeface="Arial" pitchFamily="34" charset="0"/>
              <a:cs typeface="Arial" pitchFamily="34" charset="0"/>
            </a:endParaRPr>
          </a:p>
        </p:txBody>
      </p:sp>
      <p:pic>
        <p:nvPicPr>
          <p:cNvPr id="1026" name="Picture 2" descr="http://t1.gstatic.com/images?q=tbn:ANd9GcSvtzIZ0NvT6k8J-sfiIMAJwZWkCoC6InAWsjQDYsnMWmuVknFCfQ"/>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067944" y="1111838"/>
            <a:ext cx="3888085" cy="29652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35425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323528" y="1124744"/>
            <a:ext cx="8280474" cy="4752528"/>
          </a:xfrm>
          <a:prstGeom prst="rect">
            <a:avLst/>
          </a:prstGeom>
          <a:noFill/>
          <a:ln w="9525">
            <a:noFill/>
            <a:miter lim="800000"/>
            <a:headEnd/>
            <a:tailEnd/>
          </a:ln>
        </p:spPr>
      </p:pic>
    </p:spTree>
    <p:extLst>
      <p:ext uri="{BB962C8B-B14F-4D97-AF65-F5344CB8AC3E}">
        <p14:creationId xmlns="" xmlns:p14="http://schemas.microsoft.com/office/powerpoint/2010/main" val="422227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457200" y="692696"/>
            <a:ext cx="8229600" cy="724942"/>
          </a:xfrm>
        </p:spPr>
        <p:txBody>
          <a:bodyPr/>
          <a:lstStyle/>
          <a:p>
            <a:pPr eaLnBrk="1" hangingPunct="1"/>
            <a:r>
              <a:rPr lang="es-MX" dirty="0" smtClean="0"/>
              <a:t>MANIFESTACIONES DE LA DIABETES</a:t>
            </a:r>
          </a:p>
        </p:txBody>
      </p:sp>
      <p:sp>
        <p:nvSpPr>
          <p:cNvPr id="19459" name="2 Marcador de contenido"/>
          <p:cNvSpPr>
            <a:spLocks noGrp="1"/>
          </p:cNvSpPr>
          <p:nvPr>
            <p:ph idx="1"/>
          </p:nvPr>
        </p:nvSpPr>
        <p:spPr/>
        <p:txBody>
          <a:bodyPr/>
          <a:lstStyle/>
          <a:p>
            <a:pPr eaLnBrk="1" hangingPunct="1"/>
            <a:r>
              <a:rPr lang="es-MX" b="1" dirty="0" smtClean="0"/>
              <a:t>Hiperglucemia</a:t>
            </a:r>
          </a:p>
          <a:p>
            <a:pPr eaLnBrk="1" hangingPunct="1"/>
            <a:endParaRPr lang="es-MX" dirty="0" smtClean="0"/>
          </a:p>
          <a:p>
            <a:pPr eaLnBrk="1" hangingPunct="1"/>
            <a:endParaRPr lang="es-MX" dirty="0" smtClean="0"/>
          </a:p>
          <a:p>
            <a:pPr eaLnBrk="1" hangingPunct="1">
              <a:buFont typeface="Arial" charset="0"/>
              <a:buNone/>
            </a:pPr>
            <a:endParaRPr lang="es-MX" dirty="0" smtClean="0"/>
          </a:p>
          <a:p>
            <a:pPr eaLnBrk="1" hangingPunct="1"/>
            <a:r>
              <a:rPr lang="es-MX" b="1" dirty="0" smtClean="0"/>
              <a:t>Glucosuria </a:t>
            </a:r>
          </a:p>
          <a:p>
            <a:pPr eaLnBrk="1" hangingPunct="1"/>
            <a:endParaRPr lang="es-MX" dirty="0" smtClean="0"/>
          </a:p>
        </p:txBody>
      </p:sp>
      <p:pic>
        <p:nvPicPr>
          <p:cNvPr id="19460" name="Picture 2"/>
          <p:cNvPicPr>
            <a:picLocks noChangeAspect="1" noChangeArrowheads="1"/>
          </p:cNvPicPr>
          <p:nvPr/>
        </p:nvPicPr>
        <p:blipFill>
          <a:blip r:embed="rId2" cstate="print"/>
          <a:srcRect/>
          <a:stretch>
            <a:fillRect/>
          </a:stretch>
        </p:blipFill>
        <p:spPr bwMode="auto">
          <a:xfrm>
            <a:off x="1187450" y="2154238"/>
            <a:ext cx="6337300" cy="1855787"/>
          </a:xfrm>
          <a:prstGeom prst="rect">
            <a:avLst/>
          </a:prstGeom>
          <a:noFill/>
          <a:ln w="9525">
            <a:noFill/>
            <a:miter lim="800000"/>
            <a:headEnd/>
            <a:tailEnd/>
          </a:ln>
        </p:spPr>
      </p:pic>
      <p:pic>
        <p:nvPicPr>
          <p:cNvPr id="19461" name="Picture 3"/>
          <p:cNvPicPr>
            <a:picLocks noChangeAspect="1" noChangeArrowheads="1"/>
          </p:cNvPicPr>
          <p:nvPr/>
        </p:nvPicPr>
        <p:blipFill>
          <a:blip r:embed="rId3" cstate="print"/>
          <a:srcRect/>
          <a:stretch>
            <a:fillRect/>
          </a:stretch>
        </p:blipFill>
        <p:spPr bwMode="auto">
          <a:xfrm>
            <a:off x="2051050" y="4652963"/>
            <a:ext cx="3241675" cy="1944687"/>
          </a:xfrm>
          <a:prstGeom prst="rect">
            <a:avLst/>
          </a:prstGeom>
          <a:noFill/>
          <a:ln w="9525">
            <a:noFill/>
            <a:miter lim="800000"/>
            <a:headEnd/>
            <a:tailEnd/>
          </a:ln>
        </p:spPr>
      </p:pic>
    </p:spTree>
    <p:extLst>
      <p:ext uri="{BB962C8B-B14F-4D97-AF65-F5344CB8AC3E}">
        <p14:creationId xmlns="" xmlns:p14="http://schemas.microsoft.com/office/powerpoint/2010/main" val="1346093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Marcador de contenido"/>
          <p:cNvSpPr>
            <a:spLocks noGrp="1"/>
          </p:cNvSpPr>
          <p:nvPr>
            <p:ph idx="1"/>
          </p:nvPr>
        </p:nvSpPr>
        <p:spPr>
          <a:xfrm>
            <a:off x="457200" y="1412776"/>
            <a:ext cx="8229600" cy="4713386"/>
          </a:xfrm>
        </p:spPr>
        <p:txBody>
          <a:bodyPr/>
          <a:lstStyle/>
          <a:p>
            <a:pPr eaLnBrk="1" hangingPunct="1"/>
            <a:r>
              <a:rPr lang="es-MX" b="1" dirty="0" smtClean="0"/>
              <a:t>Poliuria </a:t>
            </a:r>
          </a:p>
          <a:p>
            <a:pPr eaLnBrk="1" hangingPunct="1"/>
            <a:r>
              <a:rPr lang="es-MX" b="1" dirty="0" smtClean="0"/>
              <a:t>Polidipsia </a:t>
            </a:r>
          </a:p>
          <a:p>
            <a:pPr eaLnBrk="1" hangingPunct="1"/>
            <a:r>
              <a:rPr lang="es-MX" b="1" dirty="0" smtClean="0"/>
              <a:t>Polifagia</a:t>
            </a:r>
          </a:p>
          <a:p>
            <a:pPr eaLnBrk="1" hangingPunct="1"/>
            <a:r>
              <a:rPr lang="es-MX" b="1" dirty="0" err="1" smtClean="0"/>
              <a:t>Cetonuria</a:t>
            </a:r>
            <a:endParaRPr lang="es-MX" b="1" dirty="0" smtClean="0"/>
          </a:p>
        </p:txBody>
      </p:sp>
      <p:pic>
        <p:nvPicPr>
          <p:cNvPr id="20483" name="Picture 2"/>
          <p:cNvPicPr>
            <a:picLocks noChangeAspect="1" noChangeArrowheads="1"/>
          </p:cNvPicPr>
          <p:nvPr/>
        </p:nvPicPr>
        <p:blipFill>
          <a:blip r:embed="rId2" cstate="print"/>
          <a:srcRect/>
          <a:stretch>
            <a:fillRect/>
          </a:stretch>
        </p:blipFill>
        <p:spPr bwMode="auto">
          <a:xfrm>
            <a:off x="4067943" y="980728"/>
            <a:ext cx="4793545" cy="4946322"/>
          </a:xfrm>
          <a:prstGeom prst="rect">
            <a:avLst/>
          </a:prstGeom>
          <a:noFill/>
          <a:ln w="9525">
            <a:noFill/>
            <a:miter lim="800000"/>
            <a:headEnd/>
            <a:tailEnd/>
          </a:ln>
        </p:spPr>
      </p:pic>
    </p:spTree>
    <p:extLst>
      <p:ext uri="{BB962C8B-B14F-4D97-AF65-F5344CB8AC3E}">
        <p14:creationId xmlns="" xmlns:p14="http://schemas.microsoft.com/office/powerpoint/2010/main" val="40264012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176512" y="980728"/>
            <a:ext cx="6286544" cy="5184775"/>
          </a:xfrm>
          <a:prstGeom prst="rect">
            <a:avLst/>
          </a:prstGeom>
          <a:noFill/>
          <a:ln w="9525">
            <a:noFill/>
            <a:miter lim="800000"/>
            <a:headEnd/>
            <a:tailEnd/>
          </a:ln>
        </p:spPr>
      </p:pic>
    </p:spTree>
    <p:extLst>
      <p:ext uri="{BB962C8B-B14F-4D97-AF65-F5344CB8AC3E}">
        <p14:creationId xmlns="" xmlns:p14="http://schemas.microsoft.com/office/powerpoint/2010/main" val="37674120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457200" y="692696"/>
            <a:ext cx="8229600" cy="1080120"/>
          </a:xfrm>
        </p:spPr>
        <p:txBody>
          <a:bodyPr/>
          <a:lstStyle/>
          <a:p>
            <a:pPr eaLnBrk="1" hangingPunct="1"/>
            <a:r>
              <a:rPr lang="es-MX" sz="3600" i="1" dirty="0" smtClean="0">
                <a:latin typeface="Arial" pitchFamily="34" charset="0"/>
                <a:cs typeface="Arial" pitchFamily="34" charset="0"/>
              </a:rPr>
              <a:t>LUNA DE MIEL O PERIODO DE REMISIÓN</a:t>
            </a:r>
          </a:p>
        </p:txBody>
      </p:sp>
      <p:sp>
        <p:nvSpPr>
          <p:cNvPr id="3" name="2 Marcador de contenido"/>
          <p:cNvSpPr>
            <a:spLocks noGrp="1"/>
          </p:cNvSpPr>
          <p:nvPr>
            <p:ph idx="1"/>
          </p:nvPr>
        </p:nvSpPr>
        <p:spPr>
          <a:xfrm>
            <a:off x="457200" y="2060848"/>
            <a:ext cx="5843588" cy="4536504"/>
          </a:xfrm>
        </p:spPr>
        <p:txBody>
          <a:bodyPr rtlCol="0">
            <a:normAutofit fontScale="85000" lnSpcReduction="10000"/>
          </a:bodyPr>
          <a:lstStyle/>
          <a:p>
            <a:pPr eaLnBrk="1" fontAlgn="auto" hangingPunct="1">
              <a:spcAft>
                <a:spcPts val="0"/>
              </a:spcAft>
              <a:buFont typeface="Arial" pitchFamily="34" charset="0"/>
              <a:buChar char="•"/>
              <a:defRPr/>
            </a:pPr>
            <a:r>
              <a:rPr lang="es-MX" sz="2500" b="1" i="1" dirty="0"/>
              <a:t>Habitualmente, al principio, el páncreas no </a:t>
            </a:r>
            <a:r>
              <a:rPr lang="es-MX" sz="2500" b="1" i="1" dirty="0" smtClean="0"/>
              <a:t>fabrica en </a:t>
            </a:r>
            <a:r>
              <a:rPr lang="es-MX" sz="2500" b="1" i="1" dirty="0"/>
              <a:t>el momento adecuado suficiente cantidad de </a:t>
            </a:r>
            <a:r>
              <a:rPr lang="es-MX" sz="2500" b="1" i="1" dirty="0" smtClean="0"/>
              <a:t>insulina, las </a:t>
            </a:r>
            <a:r>
              <a:rPr lang="es-MX" sz="2500" b="1" i="1" dirty="0"/>
              <a:t>necesidades se complementarán con la </a:t>
            </a:r>
            <a:r>
              <a:rPr lang="es-MX" sz="2500" b="1" i="1" dirty="0" smtClean="0"/>
              <a:t>administración de </a:t>
            </a:r>
            <a:r>
              <a:rPr lang="es-MX" sz="2500" b="1" i="1" dirty="0"/>
              <a:t>insulina en inyección.</a:t>
            </a:r>
          </a:p>
          <a:p>
            <a:pPr eaLnBrk="1" fontAlgn="auto" hangingPunct="1">
              <a:spcAft>
                <a:spcPts val="0"/>
              </a:spcAft>
              <a:buFont typeface="Arial" pitchFamily="34" charset="0"/>
              <a:buChar char="•"/>
              <a:defRPr/>
            </a:pPr>
            <a:r>
              <a:rPr lang="es-MX" sz="2500" b="1" i="1" dirty="0"/>
              <a:t>Poco después, el páncreas se recupera y </a:t>
            </a:r>
            <a:r>
              <a:rPr lang="es-MX" sz="2500" b="1" i="1" dirty="0" smtClean="0"/>
              <a:t>fabrica más </a:t>
            </a:r>
            <a:r>
              <a:rPr lang="es-MX" sz="2500" b="1" i="1" dirty="0"/>
              <a:t>cantidad y la insulina que hay que suplementar </a:t>
            </a:r>
            <a:r>
              <a:rPr lang="es-MX" sz="2500" b="1" i="1" dirty="0" smtClean="0"/>
              <a:t>será cada </a:t>
            </a:r>
            <a:r>
              <a:rPr lang="es-MX" sz="2500" b="1" i="1" dirty="0"/>
              <a:t>vez menor. A esto se le llama período de “Luna </a:t>
            </a:r>
            <a:r>
              <a:rPr lang="es-MX" sz="2500" b="1" i="1" dirty="0" smtClean="0"/>
              <a:t>de miel</a:t>
            </a:r>
            <a:r>
              <a:rPr lang="es-MX" sz="2500" b="1" i="1" dirty="0"/>
              <a:t>” de la diabetes en el niño. Este período termina </a:t>
            </a:r>
            <a:r>
              <a:rPr lang="es-MX" sz="2500" b="1" i="1" dirty="0" smtClean="0"/>
              <a:t>a los </a:t>
            </a:r>
            <a:r>
              <a:rPr lang="es-MX" sz="2500" b="1" i="1" dirty="0"/>
              <a:t>pocos meses y las necesidades de </a:t>
            </a:r>
            <a:r>
              <a:rPr lang="es-MX" sz="2500" b="1" i="1" dirty="0" smtClean="0"/>
              <a:t>insulina suplementaria </a:t>
            </a:r>
            <a:r>
              <a:rPr lang="es-MX" sz="2500" b="1" i="1" dirty="0"/>
              <a:t>aumentan</a:t>
            </a:r>
            <a:r>
              <a:rPr lang="es-MX" sz="2500" b="1" dirty="0"/>
              <a:t>.</a:t>
            </a:r>
          </a:p>
        </p:txBody>
      </p:sp>
      <p:pic>
        <p:nvPicPr>
          <p:cNvPr id="22532" name="Picture 2"/>
          <p:cNvPicPr>
            <a:picLocks noChangeAspect="1" noChangeArrowheads="1"/>
          </p:cNvPicPr>
          <p:nvPr/>
        </p:nvPicPr>
        <p:blipFill>
          <a:blip r:embed="rId2" cstate="print"/>
          <a:srcRect/>
          <a:stretch>
            <a:fillRect/>
          </a:stretch>
        </p:blipFill>
        <p:spPr bwMode="auto">
          <a:xfrm>
            <a:off x="6569075" y="1628775"/>
            <a:ext cx="1890713" cy="4630738"/>
          </a:xfrm>
          <a:prstGeom prst="rect">
            <a:avLst/>
          </a:prstGeom>
          <a:noFill/>
          <a:ln w="9525">
            <a:noFill/>
            <a:miter lim="800000"/>
            <a:headEnd/>
            <a:tailEnd/>
          </a:ln>
        </p:spPr>
      </p:pic>
    </p:spTree>
    <p:extLst>
      <p:ext uri="{BB962C8B-B14F-4D97-AF65-F5344CB8AC3E}">
        <p14:creationId xmlns="" xmlns:p14="http://schemas.microsoft.com/office/powerpoint/2010/main" val="3397778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408113" y="628650"/>
            <a:ext cx="6188075" cy="5537200"/>
          </a:xfrm>
          <a:prstGeom prst="rect">
            <a:avLst/>
          </a:prstGeom>
          <a:noFill/>
          <a:ln w="9525">
            <a:noFill/>
            <a:miter lim="800000"/>
            <a:headEnd/>
            <a:tailEnd/>
          </a:ln>
        </p:spPr>
      </p:pic>
    </p:spTree>
    <p:extLst>
      <p:ext uri="{BB962C8B-B14F-4D97-AF65-F5344CB8AC3E}">
        <p14:creationId xmlns="" xmlns:p14="http://schemas.microsoft.com/office/powerpoint/2010/main" val="5873966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457200" y="692696"/>
            <a:ext cx="8229600" cy="1296144"/>
          </a:xfrm>
        </p:spPr>
        <p:txBody>
          <a:bodyPr/>
          <a:lstStyle/>
          <a:p>
            <a:pPr eaLnBrk="1" hangingPunct="1"/>
            <a:r>
              <a:rPr lang="es-MX" sz="4000" i="1" dirty="0" smtClean="0">
                <a:latin typeface="Arial" pitchFamily="34" charset="0"/>
                <a:cs typeface="Arial" pitchFamily="34" charset="0"/>
              </a:rPr>
              <a:t>CLASES DE INSULINA Y PERFIL DE ACCIÓN</a:t>
            </a:r>
          </a:p>
        </p:txBody>
      </p:sp>
      <p:sp>
        <p:nvSpPr>
          <p:cNvPr id="24579" name="2 Marcador de contenido"/>
          <p:cNvSpPr>
            <a:spLocks noGrp="1"/>
          </p:cNvSpPr>
          <p:nvPr>
            <p:ph idx="1"/>
          </p:nvPr>
        </p:nvSpPr>
        <p:spPr>
          <a:xfrm>
            <a:off x="457200" y="2060848"/>
            <a:ext cx="8229600" cy="4065315"/>
          </a:xfrm>
        </p:spPr>
        <p:txBody>
          <a:bodyPr/>
          <a:lstStyle/>
          <a:p>
            <a:pPr eaLnBrk="1" hangingPunct="1"/>
            <a:r>
              <a:rPr lang="es-MX" sz="2500" b="1" i="1" dirty="0" smtClean="0"/>
              <a:t>La insulina que dejamos depositada debajo de la piel va a ir pasando a la sangre de una forma más o menos fija. A esta forma de actuar la insulina tendremos que adaptar el horario, tipo de comidas, ejercicio físico, descanso, etc... </a:t>
            </a:r>
          </a:p>
          <a:p>
            <a:pPr eaLnBrk="1" hangingPunct="1"/>
            <a:r>
              <a:rPr lang="es-MX" sz="2500" b="1" i="1" dirty="0" smtClean="0"/>
              <a:t>Por eso es muy importante que el diabético conozca cómo actúa la insulina que se administra.</a:t>
            </a:r>
          </a:p>
        </p:txBody>
      </p:sp>
      <p:pic>
        <p:nvPicPr>
          <p:cNvPr id="24580" name="Picture 3"/>
          <p:cNvPicPr>
            <a:picLocks noChangeAspect="1" noChangeArrowheads="1"/>
          </p:cNvPicPr>
          <p:nvPr/>
        </p:nvPicPr>
        <p:blipFill>
          <a:blip r:embed="rId2" cstate="print"/>
          <a:srcRect/>
          <a:stretch>
            <a:fillRect/>
          </a:stretch>
        </p:blipFill>
        <p:spPr bwMode="auto">
          <a:xfrm>
            <a:off x="3054350" y="5013176"/>
            <a:ext cx="3751263" cy="1584474"/>
          </a:xfrm>
          <a:prstGeom prst="rect">
            <a:avLst/>
          </a:prstGeom>
          <a:noFill/>
          <a:ln w="9525">
            <a:noFill/>
            <a:miter lim="800000"/>
            <a:headEnd/>
            <a:tailEnd/>
          </a:ln>
        </p:spPr>
      </p:pic>
    </p:spTree>
    <p:extLst>
      <p:ext uri="{BB962C8B-B14F-4D97-AF65-F5344CB8AC3E}">
        <p14:creationId xmlns="" xmlns:p14="http://schemas.microsoft.com/office/powerpoint/2010/main" val="3027905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Marcador de contenido"/>
          <p:cNvSpPr>
            <a:spLocks noGrp="1"/>
          </p:cNvSpPr>
          <p:nvPr>
            <p:ph idx="1"/>
          </p:nvPr>
        </p:nvSpPr>
        <p:spPr>
          <a:xfrm>
            <a:off x="457200" y="764705"/>
            <a:ext cx="8229600" cy="5361458"/>
          </a:xfrm>
        </p:spPr>
        <p:txBody>
          <a:bodyPr/>
          <a:lstStyle/>
          <a:p>
            <a:pPr eaLnBrk="1" hangingPunct="1"/>
            <a:r>
              <a:rPr lang="es-MX" sz="2500" b="1" i="1" dirty="0" smtClean="0"/>
              <a:t>Existen en el comercio farmacéutico varios tipos de insulina que difieren sobre todo por su PERFIL DE ACCIÓN. Este perfil consta de: </a:t>
            </a:r>
          </a:p>
          <a:p>
            <a:pPr lvl="1" eaLnBrk="1" hangingPunct="1"/>
            <a:r>
              <a:rPr lang="es-MX" sz="2500" b="1" i="1" u="sng" dirty="0" smtClean="0"/>
              <a:t>Inicio del efecto.</a:t>
            </a:r>
            <a:r>
              <a:rPr lang="es-MX" sz="2500" b="1" i="1" dirty="0" smtClean="0"/>
              <a:t> Es el momento en que comienza a actuar la insulina administrada. </a:t>
            </a:r>
          </a:p>
          <a:p>
            <a:pPr lvl="1" eaLnBrk="1" hangingPunct="1"/>
            <a:r>
              <a:rPr lang="es-MX" sz="2500" b="1" i="1" u="sng" dirty="0" smtClean="0"/>
              <a:t>Máximo efecto. </a:t>
            </a:r>
            <a:r>
              <a:rPr lang="es-MX" sz="2500" b="1" i="1" dirty="0" smtClean="0"/>
              <a:t>Son las horas en las que existe más insulina en la sangre. </a:t>
            </a:r>
          </a:p>
          <a:p>
            <a:pPr lvl="1" eaLnBrk="1" hangingPunct="1"/>
            <a:r>
              <a:rPr lang="es-MX" sz="2500" b="1" i="1" u="sng" dirty="0" smtClean="0"/>
              <a:t>Duración del efecto. </a:t>
            </a:r>
            <a:r>
              <a:rPr lang="es-MX" sz="2500" b="1" i="1" dirty="0" smtClean="0"/>
              <a:t>Es el tiempo en que la insulina es capaz de controlar la glucemia. </a:t>
            </a:r>
          </a:p>
          <a:p>
            <a:pPr eaLnBrk="1" hangingPunct="1"/>
            <a:endParaRPr lang="es-MX" sz="2500" i="1" dirty="0" smtClean="0"/>
          </a:p>
        </p:txBody>
      </p:sp>
      <p:pic>
        <p:nvPicPr>
          <p:cNvPr id="25603" name="Picture 2"/>
          <p:cNvPicPr>
            <a:picLocks noChangeAspect="1" noChangeArrowheads="1"/>
          </p:cNvPicPr>
          <p:nvPr/>
        </p:nvPicPr>
        <p:blipFill>
          <a:blip r:embed="rId2" cstate="print"/>
          <a:srcRect/>
          <a:stretch>
            <a:fillRect/>
          </a:stretch>
        </p:blipFill>
        <p:spPr bwMode="auto">
          <a:xfrm>
            <a:off x="5497246" y="4653136"/>
            <a:ext cx="3646754" cy="2204864"/>
          </a:xfrm>
          <a:prstGeom prst="rect">
            <a:avLst/>
          </a:prstGeom>
          <a:noFill/>
          <a:ln w="9525">
            <a:noFill/>
            <a:miter lim="800000"/>
            <a:headEnd/>
            <a:tailEnd/>
          </a:ln>
        </p:spPr>
      </p:pic>
    </p:spTree>
    <p:extLst>
      <p:ext uri="{BB962C8B-B14F-4D97-AF65-F5344CB8AC3E}">
        <p14:creationId xmlns="" xmlns:p14="http://schemas.microsoft.com/office/powerpoint/2010/main" val="4284801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Marcador de contenido"/>
          <p:cNvSpPr>
            <a:spLocks noGrp="1"/>
          </p:cNvSpPr>
          <p:nvPr>
            <p:ph idx="1"/>
          </p:nvPr>
        </p:nvSpPr>
        <p:spPr>
          <a:xfrm>
            <a:off x="457200" y="764703"/>
            <a:ext cx="8229600" cy="5361459"/>
          </a:xfrm>
        </p:spPr>
        <p:txBody>
          <a:bodyPr/>
          <a:lstStyle/>
          <a:p>
            <a:pPr eaLnBrk="1" hangingPunct="1"/>
            <a:r>
              <a:rPr lang="es-MX" b="1" i="1" dirty="0" smtClean="0"/>
              <a:t>Según esto, pueden distinguirse: </a:t>
            </a:r>
          </a:p>
          <a:p>
            <a:pPr lvl="1" eaLnBrk="1" hangingPunct="1">
              <a:buFont typeface="Arial" charset="0"/>
              <a:buNone/>
            </a:pPr>
            <a:r>
              <a:rPr lang="es-MX" b="1" i="1" dirty="0" smtClean="0"/>
              <a:t>1. INSULINA de ACCIÓN RÁPIDA </a:t>
            </a:r>
          </a:p>
          <a:p>
            <a:pPr lvl="3" eaLnBrk="1" hangingPunct="1"/>
            <a:r>
              <a:rPr lang="es-MX" b="1" i="1" dirty="0" smtClean="0"/>
              <a:t>REGULAR, soluble </a:t>
            </a:r>
          </a:p>
          <a:p>
            <a:pPr lvl="3" eaLnBrk="1" hangingPunct="1"/>
            <a:r>
              <a:rPr lang="es-MX" b="1" i="1" dirty="0" smtClean="0"/>
              <a:t>ANÁLOGOS de acción rápida </a:t>
            </a:r>
          </a:p>
          <a:p>
            <a:pPr lvl="1" eaLnBrk="1" hangingPunct="1">
              <a:buFont typeface="Arial" charset="0"/>
              <a:buNone/>
            </a:pPr>
            <a:r>
              <a:rPr lang="es-MX" b="1" i="1" dirty="0" smtClean="0"/>
              <a:t>2. INSULINA de ACCIÓN INTERMEDIA (NPH con protamina o LENTA en suspensión con zinc) </a:t>
            </a:r>
          </a:p>
          <a:p>
            <a:pPr lvl="1" eaLnBrk="1" hangingPunct="1">
              <a:buFont typeface="Arial" charset="0"/>
              <a:buNone/>
            </a:pPr>
            <a:r>
              <a:rPr lang="es-MX" b="1" i="1" dirty="0" smtClean="0"/>
              <a:t>3. INSULINA de ACCIÓN PROLONGADA </a:t>
            </a:r>
          </a:p>
          <a:p>
            <a:pPr eaLnBrk="1" hangingPunct="1">
              <a:buFont typeface="Arial" charset="0"/>
              <a:buNone/>
            </a:pPr>
            <a:endParaRPr lang="es-MX" b="1" i="1" dirty="0" smtClean="0"/>
          </a:p>
        </p:txBody>
      </p:sp>
      <p:sp>
        <p:nvSpPr>
          <p:cNvPr id="26627" name="AutoShape 2" descr="data:image/jpeg;base64,/9j/4AAQSkZJRgABAQAAAQABAAD/2wCEAAkGBhQSDxISEhAQDxAQEBUUFhAWEBUPFBASFBUVFBUUFRUXHCYeFxojGRQUHzAgIycpLCwsFR4xNTAqNScrLCkBCQoKDgwOGQ8PFywdHRwpKSkpKSkpKSksKSopKSkpKSkpLCkpLCkpLCwpKSkpKSkpKSkpKSkpKSksMCkuKSwpLP/AABEIAOEA4QMBIgACEQEDEQH/xAAbAAACAgMBAAAAAAAAAAAAAAACAwQFAAEGB//EAD8QAAIBAgQCBwUGAwcFAAAAAAECAAMRBAUhMRJBBhMiUWFxgTJSkaGxFCNCwdHwFXLxByRikqKy4TM0c4Kj/8QAGQEAAwEBAQAAAAAAAAAAAAAAAAEDAgQF/8QAJREBAQACAgICAQQDAAAAAAAAAAECEQMhBBIxUUEUIjJhE3GR/9oADAMBAAIRAxEAPwD0FmgF5jGCZ2OdhaCWmEwSYEwtAZpsmCYE1xRbNDiyYyaYwLwiYEBoJgQiYF4DQDAhmATEZbRbRjRZiMsxbCNIi2gRTCKYRxgMIBHYRbLHsIDCIIzLFMsksItlgEV1iWSS2WKYQOIjJFuklMsWywaRepEySOCZAPW2MEwmiiY9htjBvNFoJaMqIwWMHigsYMtkwTB4oJaAYTBvNM0AtAMJgmCWgF4HoRMAzXHAZoj0xjIWNzSlS/6lRUNr2J1ttew13kstON/tCwVZkSomED01BBxC0rtob8LMu6+Yh1+RU+p05wo2d21tcUz+cE9NMP2dalmF/Y2F7a66agzy18e/MbeFrcuUFK9RrIt2J2UaknT9Jn3wjXpXtVPEK1rMp4l4gAwJKnS+h75jTjuiHRbE4eslasgpI9J7KSCxBK20BNtr6zr2Me9xmzQGgtNlotjBkJi2hXgNAAaKMa0U0GtFsYDQyYDRbEDMmTIbN6u0UTGMYqMwEwCYTQWjhBJgkzC0FmjZrLxZabZosmAjGMAmaZoPFFT0wtBJgs0AtEYrwC00WgFoE2WjsbjAMC63F7sbX5HaRjLLo7lxq1wOHiVdWv7IHK8zlNw8b28CzN/vG85rIx/eEPcwnt3S3LKBrtfD0dNNKaj12nMmmlG706NMEBrDgXe3lJXFv2jocRiQ9OlZgeGmAba28JFvImXZqlemGQjYBl91ufxjy0rhqTpi91jGAxmExZM0WmExbGbLRbNENMYwLzGaAzxGFjBJmFoJaAZeZB4puAesvEmOaKIhK0UYtoxotoyLMW0NotjGQGgEw2izABZovihMYsmAaLwS80xgXgGFoJMxjBvBlNy3LHrvwp4cTckHeZ0mPxa4WiKVLQke1btOfxMZJyagtDDDYM9yx8v0nJdIc1+9NjY9oAj3TYH6SW91TWptVYnEM7FmNyTvK+rS5b3+V5JNcW3iWqA6kma2y5zGYN8MeOihBDAkhietDHUOpPjpaX+BzAVU4hoQSGHusuhBvJLYUOoH4uVmsb8vnKh8LWoVyavCRUsGI14mOzAW7t/KY3qhZs0FjMcwGMoGiYBM0xiyYARiyZpmgEwDcWZhaATADvMgXmQD2BhFPHvEsJlshoto5hFsI4RDRZEc0U01siSYBhkRbQ2NFsYDQ2imhsgkwGmzFtDYYzQaZuw8x9ZpjBp+0PMfWGw3mmdOKhCuVsToRxLfa9vylNmeOq1mVi4BUW0WwI8Yebn75v5j9YhJKYz5G1dWxNQA9h2t3XYfSbwlSox0p1B5i15bIZNw51m9BHyzAYpnHCjkAi3Ey01Fu/S58p32H6Ml8OxxTipU4Rwlez1Ysb7Cx1ty5SFkQ1E6rGPbD1f/ABv/ALTJWN4zp5E8WTNsYDNLJhYwCZswHgYSYF4RizANQCZuCTAN3m4EyAeztFNHMIphJqEsIpo5othNEQwimEewimENkQwimEeyzdKgCGZmCIguzHWw8B3xXKYzdOS26iEwi2ElfZy6LUpEMjC/C3Zb05SO6kGxBB7iLTOPLjl8VrPjyx+YQwmqdEsbKLmxPdYAXJJ5AAQ2EW7WVvFSD4i2x8JS/Cc+S6yAWsyPcA9lg1r8j3Hwi0PaHmPrLY4FBgQ6qAxqi9rCwIbQAbbCVaL2h5j6zONtnZ2SXpVZwv3reZkZZPzdb1W8zIYSanwxfkaGTcPvISiTcNuIw63JBtOlxy3w1W25pt9JzmRcp1FZrUj5H6GSyWw+HjTGKJj3TfzMUySkSKJgFowpBKRgpjAJjChgGnAFEzV4zq4vggGXm5rq5kA9paKaMYxbGTVCEJ0AJMTW7OpBte3ENQD42lXn2dtQKqunWghm/Eq3sSPGT8mxdHqwtFwwA17V2udyRvOXPyNZ+s/Dqw8feHtfy239JHONVqiUqSrVO9WoTog90eMnVaCn/Ce8fmNpylfJMVh2eph36xWNyBudb6qd/ST5ubKyTHr7U4fHkt26OrlwueFjY/hbUDyO4nO9JesXg7LcAJ4vdbW4BI5RuU9MCx4atF0YGxYDT1G4nQU8SrjssGHd+okMuX3x9NunHg9MvexRYDpcjEIylDt2RxL/AMS4aorDkw7t5Bx3RyjUPEAaT++ml/Mc5U4jL8VR7SEVlHNfaAHepkLlnh+NuiYcWfxdLmrgF/CSv+pf1kDH4ZkpuWGgXcdrv0kTCdKTqaiXCm3c3F5SRmuYpWw56s2uwFyLcJ8fQmdXD5FvVcnkeLMf3a/4mJiQcI6c6bUwddmsSw/1iVq7jzE1k+DqWakyuW6/iJCkcKvYXcnbaIx+MSlXFNW64hwCbcIGvf8AiluDyZMbMq5ubx7ll+zuRHzAds+Z+sjhZJzI9s+Z+sjiduF6cOU1aNacm4WjrIqNJ2FOomtsunyYWl3mFS1AnusfnKbKBtLLPP8AtKvgn5iSz+FsHmjAQGAgtUgGpLIjIEEqIs1YBrQBvAJo0xEtiIJxJgDmpCD1IiTiTB+1n9iASOoE3I32wzIB7A0rMfmiISpcBwL8O5+EsmldmmTUq4tUW55MNGXyMgvLquLzzFtW4Ki8Tr2hxFer2OotKmjVamwcanmFZgR4+MvczyzE4a3C/wBpojZGsGF/Hn6yAmPo1uzw9VW9x7r8P2Z5PkcXJjlctb/09rx+fiyxmO9Wfa8wXTIADjBI79iJf4bNEqW4XBJ2W9j8JwmJwZC9rteO9vI85Ap9i7kgsiHhKtZgdh+xOfDks63t1Z8Mvetf3HpmJwav7Si/vDRh6ykxmT1UPFSbjt+H2X/Qygy3plUp2D/fINNT2h6851GE6aYfqmddaliERl2bx5f0lbjhl3ekZnycfU7VtDpQ1PSvTIPER3EAfWXWCzalVtwOL92xE4nOMa1Y3eo7Py1sBfawH0lGMU1JlufhpqDb6zOGVs6bywxy/Gq9N6TYWgtFWqp1lWp7Kr2G8y39ZyWX5SagrIKZsArizk2PEAb271J+EQ+as9iWZjYDUk2HgJ1+X41aWDpKrdSXHG7WH3p4jYP4CV4JcuT605vJx/x8Ord7by2mKWDrFb1cRwaDiZ2ANgb8R1sLn0nHCr2vXfnvOupKtSonVuAwPt0uFGUNoxBHOxM4vMLUsSabE9krr391/G0p5PF8WJ+FySzLBLxlTtmDxTK69o84JnqYfxjx+T+VMDyywR1HnKxJY4Lf1mmHX5QdpYZ+f7nW/kP5SvyUaCTOlNXhwVT/ABAL/mImati8wZYvhkspBNOVRQys0Vkvq4JQQCGacHq5NIE0FHIQCCaUzqZMNrweMQCL1PhMkrjEyAesMYotCYwTIrI+Ko8Szms36O06o7S+RAsR5HlOqMTUpTOmnnNXCYjD6L9/S24W9oDwbn6xFDFUalxbgqHdHBB9Bv8AC877E4IHlOdzXo4lQaqL8iBYjyPKR5PHwz/quni8nk4/i7n04nHv1bEWsL6E7HyOxmqmLHDT0/HuCVIP5yzxmV1qYI0r0/db2h+R9dfGc1mQUeyrC26Hdfjr9fOQy8eyujHycc3RjEEAHi+A/OVGb4o1Kp4ns9yxJvqzG5v3d/rIVHMrCxYnw4b/ADgPWV6pKs2trXBuxtqOEX5zGHFca6uTnxsmql4XMHptqQbW5g/Od9UxXHgKL82pk78+NhPO/wCGO7X6sqDbccHy3nb4amUy2gh3UMP/AKOfzl+Pj1duDyeb3x9ZU/orW++3+coemOXGpmdU9bwgvT7O3ujUnQS36Mm1YfvnC6Q5XxY2o/iPoJazblwyuPcJzXB1KVRlYbXsR2gfIjQ6SCmKBNriTekGYg0SGY0iSPvUAupUW1B0YW8jPOK1Qsx1eqANXWoy76AlWHZ8pSZdaQvb0Jao95T5GWmX1QbfWed9HsPTDq9UKFFj26ug1tbhPtG1zbbaek5a2EZmJTDvchUCuxuAdGNNCFBI3sJr2L1dTlLjQXA9RJfSfDcWFcE7LxWt7utzGYLLaCoHOHRNdzQK2/8AZ2G/hOQ/tE6SVKSCgiNTWqpbW4LLceyNwum5317pnbbnzWg9dKHD49mNrXN5ZU6DkgHS5AtrfXbQayu0lvlFIVKwVgWQAlgNNAOZ7r2nQtkdGobCmUPepsPnOayylUpdtbBnHBqARY66D0v6He1p2fR92dCKiguBe4AW/mBoIvY5Nuazboy1LVG60Wvw2sw9OctMlyRlpXtwsVuSeZ3tLunQGrO12Q8tdDpYyUHC3Itw628PCG616uTzrJOsps6i1VVLDlxqouyn0BI8pxJqz03FYoDjYnsqpa5uNLH9QJ5uaM1GaT10yM6qZGT2BjFwzAJkVQXg3m2gE6wDRWIrYcGOLQS0DVWJy8GUOadHkf2kBPfqCJ1zNImIpAiBPN6/Q5S2tRyunY5aS3yLo7TptcL685f1MGL7Q6VK3KKzZ7Jq5bT928g5oLKEAAAQEKORLtf5S5ZpV5w104TxcOp7JQG+gseIEEW5Qs6G0fIhasv75y3zXSs3mPoJFyzpbQoKo+wh6o0D9nf46fOVmI6RVMRXepVVUYtbhUWVQNgICk50t1K6EGcRjsvsSVJF+7S48e+dZmeLlU92vZSbc7aDzPKb6SUeV13pVBZiRzUgEEdxuDPRuj3SBk1QJT4rXtY3te26gCxJnO4bJST2gNz2bG9xa4NuYvtqZ0+Awa0lv1PGR3jQXO/CO01tOYuDcd0Wo07HBZ3Wq2FMqCAO1w9YwHfxHQSvx3Rug7NUr1qld21YI3E7eBqHRRvoBpYxmDpsRZ/Z5UwAiW104RvofkDvrJdGiEW1725m1z4m258ee8w1pzLZHTLlaVJaSCw4Bd2IOqksdWv+uxEmJkQFrlVWxupFzra1gPnffQ7jWyrYo8jwDbQakSsr5gq7sL+Op+EowtFWnbh4eMXB12uDcG3nrJuGxfDysB3Wtb8pyD53rp+/SJq5mzd58/0gNu2OLVwwXhvta4v3zKTkED5eA5zg/trHeSP41UCFesYra1ib6ee8YtD0hxhLMQzcIc9jlod5z4xd4/E4rQyqvrHCqw66akLrJkeye1EwCZsnWCxklQtAM3eCTGANAaETBYwBZgNDYxTGGgWwiiIxjFMYaLYWlZme1pYnw1+cP+BvU9oikvedT6ARyFe3INTu3fLjA9GKjXduCkpO7MAfPhGsv8NgKGHuQGqva3GxtbyHKLbEBm1PCCbG2up2+c362pZZzFUZz0YpDDnhYmswPDUvYEjkFOh9d5590Yzt6WMRK93plwh5BGY2Dr3A7EDQ3no2NrFkIFiUPZJ1ItrtPNulOBc45lQElyNuXaUj4GSs0pLK9Yr5VTVuMkrYcJC6hhfs3HeNbHuM3TqgeyoXxOp+Mg4jPFCBCbsFUE/y85WVs6HfHBfl0wxoG5JMB8y32HnOU/jB/wCZGr5i3NvSK2NLnH5nr7R9NJT1MaO6RlqF1YgaAgep1+kFaDEMb2CgXO1r7bSWXNJ0pjxXLs04o93ymxjIhMQF/G/p/WNOMJBtw1LcmXXX998x+o/pu+PftnXzf2maagrAcPZqe77Sk+DHUSsbEfv9Z045zL4QyxuN1Ta9S8iF4NSvI7VZphL62akPrJkBt74YDTGgcUwoxjAJmcUAvANGCxmmaAoJNgCT3QAWaLYycmW33NpIp0EXlcw2FXTwjNsp8zpJVLKANXa/lJj1TbTT5RR8T8TaAEvAnsqPhcyuxNZibbx9fHqvP58I/Wc9mXSVVvw/L9ZvFPObibWW3tMB5yFicfRRTdi53so2I2vecrjekZJNjpKermhYnW8pbUJjHT18/sDw8KnUg+1ONr5m32g1C7M5OrE7/pCuzSO2XEtcya06XD5iSBreMw3E3fAwWDFhedBl+HAmG9k4bLCd46rlVhtLzD0h3TMSmkzprbleM0jqpZD7QG47mXxGvxkWpmgJKUiGLDUMRT/zBuctcwWc/isKre0A3mLzOXFMmseS4hrYCtyZPIAm3qIWFwDDtM/oOyPUmQGy1BsOHyZl+hgPgk5i/mzN9TMfp79q/qJ9LStndKkdG62pyRDe55AnYSrwxbhu27En4kk/Mza0FXZQPIWmmeX4+OYTpz58lzEzRTNNXgykTb4puDMj0HvxMAmaZoDGSVYzQGaYWiyYBtmhYapZvSLvAaoFFzygFqSfPSA1ULuf35znMX0kIFlF/UygxmfO25IHdeF1C3t2GLz5E5i/xlBj+k5O1h4nU/Gc5UxLt7IPnMpZWzasfSLf0NfZmLzpmvqSZV1VqOdB8ZfUMoUcpKGFAjlpWRzdLIifaMkjJwOUu+ri3WPbOlScGBEPR1lnVEiOIzaoraW+CaVSSfhakQXtFpqu+kjUqs1WqxGrceZR1zLfGtKeuY4SK5iHjXimmmQMYsmExgNAAMyYZq81A3MmrzIw93aaM0zTRMiqEwCZjNAZ4BstI2L1UjvjOKA0CqgfAkmaXKhzF5dOkU0CQVwQHKH1do8mLMDLIi2MaxiiYEBoh45oioYEjVZFcSVUkRxNAKmSqDSHHU2iC1p1YNWrIq1YL1IgTinlZWkvENINaMEVIljGvEsZpkDRZhmAY4AtBhGDNBkyZeZA9PdGgzcyRULaKeZMgAwDMmQIt4lpkyBFGAfzm5kAS0CZMgCniH/OZMgSPU5yK8yZNAqMSZMiB0BpkyIIlWRKsyZNBGaJeZMjZAYtpuZHAGCZkyaOBmTJkDf/2Q=="/>
          <p:cNvSpPr>
            <a:spLocks noChangeAspect="1" noChangeArrowheads="1"/>
          </p:cNvSpPr>
          <p:nvPr/>
        </p:nvSpPr>
        <p:spPr bwMode="auto">
          <a:xfrm>
            <a:off x="63500" y="-157163"/>
            <a:ext cx="304800" cy="304801"/>
          </a:xfrm>
          <a:prstGeom prst="rect">
            <a:avLst/>
          </a:prstGeom>
          <a:noFill/>
          <a:ln w="9525">
            <a:noFill/>
            <a:miter lim="800000"/>
            <a:headEnd/>
            <a:tailEnd/>
          </a:ln>
        </p:spPr>
        <p:txBody>
          <a:bodyPr/>
          <a:lstStyle/>
          <a:p>
            <a:endParaRPr lang="es-MX" dirty="0">
              <a:latin typeface="Calibri" pitchFamily="34" charset="0"/>
            </a:endParaRPr>
          </a:p>
        </p:txBody>
      </p:sp>
      <p:pic>
        <p:nvPicPr>
          <p:cNvPr id="26628" name="Picture 4" descr="http://t3.gstatic.com/images?q=tbn:ANd9GcSyRV74_Z7nt7LLLNujemsloJvXghxvyg46ExWafzGiaDVMqzCS"/>
          <p:cNvPicPr>
            <a:picLocks noChangeAspect="1" noChangeArrowheads="1"/>
          </p:cNvPicPr>
          <p:nvPr/>
        </p:nvPicPr>
        <p:blipFill>
          <a:blip r:embed="rId2" cstate="print"/>
          <a:srcRect/>
          <a:stretch>
            <a:fillRect/>
          </a:stretch>
        </p:blipFill>
        <p:spPr bwMode="auto">
          <a:xfrm>
            <a:off x="3203575" y="4653136"/>
            <a:ext cx="2359025" cy="1927052"/>
          </a:xfrm>
          <a:prstGeom prst="rect">
            <a:avLst/>
          </a:prstGeom>
          <a:noFill/>
          <a:ln w="9525">
            <a:noFill/>
            <a:miter lim="800000"/>
            <a:headEnd/>
            <a:tailEnd/>
          </a:ln>
        </p:spPr>
      </p:pic>
    </p:spTree>
    <p:extLst>
      <p:ext uri="{BB962C8B-B14F-4D97-AF65-F5344CB8AC3E}">
        <p14:creationId xmlns="" xmlns:p14="http://schemas.microsoft.com/office/powerpoint/2010/main" val="4142248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3074" name="Picture 2"/>
          <p:cNvPicPr>
            <a:picLocks noChangeAspect="1" noChangeArrowheads="1"/>
          </p:cNvPicPr>
          <p:nvPr/>
        </p:nvPicPr>
        <p:blipFill>
          <a:blip r:embed="rId2" cstate="print"/>
          <a:srcRect l="15868" t="18585" r="18426" b="12201"/>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1435644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784976" cy="1008112"/>
          </a:xfrm>
        </p:spPr>
        <p:txBody>
          <a:bodyPr/>
          <a:lstStyle/>
          <a:p>
            <a:pPr fontAlgn="auto">
              <a:spcAft>
                <a:spcPts val="0"/>
              </a:spcAft>
              <a:defRPr/>
            </a:pPr>
            <a:r>
              <a:rPr lang="en-US" sz="4000" dirty="0" smtClean="0">
                <a:latin typeface="Arial" panose="020B0604020202020204" pitchFamily="34" charset="0"/>
                <a:cs typeface="Arial" panose="020B0604020202020204" pitchFamily="34" charset="0"/>
              </a:rPr>
              <a:t>ANATOMÍA GENERAL DEL PÁNCREAS</a:t>
            </a:r>
            <a:endParaRPr lang="en-US" sz="4000"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sz="quarter" idx="1"/>
            <p:extLst>
              <p:ext uri="{D42A27DB-BD31-4B8C-83A1-F6EECF244321}">
                <p14:modId xmlns="" xmlns:p14="http://schemas.microsoft.com/office/powerpoint/2010/main" val="3026333073"/>
              </p:ext>
            </p:extLst>
          </p:nvPr>
        </p:nvGraphicFramePr>
        <p:xfrm>
          <a:off x="251520" y="1628800"/>
          <a:ext cx="8712968" cy="5043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7092091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p:txBody>
          <a:bodyPr/>
          <a:lstStyle/>
          <a:p>
            <a:pPr eaLnBrk="1" hangingPunct="1"/>
            <a:r>
              <a:rPr lang="es-MX" dirty="0" smtClean="0">
                <a:latin typeface="Arial" pitchFamily="34" charset="0"/>
                <a:cs typeface="Arial" pitchFamily="34" charset="0"/>
              </a:rPr>
              <a:t>Zonas de inyección</a:t>
            </a:r>
          </a:p>
        </p:txBody>
      </p:sp>
      <p:pic>
        <p:nvPicPr>
          <p:cNvPr id="31747" name="Picture 2"/>
          <p:cNvPicPr>
            <a:picLocks noChangeAspect="1" noChangeArrowheads="1"/>
          </p:cNvPicPr>
          <p:nvPr/>
        </p:nvPicPr>
        <p:blipFill>
          <a:blip r:embed="rId2" cstate="print"/>
          <a:srcRect/>
          <a:stretch>
            <a:fillRect/>
          </a:stretch>
        </p:blipFill>
        <p:spPr bwMode="auto">
          <a:xfrm>
            <a:off x="323850" y="1412875"/>
            <a:ext cx="5095875" cy="3490913"/>
          </a:xfrm>
          <a:prstGeom prst="rect">
            <a:avLst/>
          </a:prstGeom>
          <a:noFill/>
          <a:ln w="9525">
            <a:noFill/>
            <a:miter lim="800000"/>
            <a:headEnd/>
            <a:tailEnd/>
          </a:ln>
        </p:spPr>
      </p:pic>
      <p:pic>
        <p:nvPicPr>
          <p:cNvPr id="31748" name="Picture 3"/>
          <p:cNvPicPr>
            <a:picLocks noChangeAspect="1" noChangeArrowheads="1"/>
          </p:cNvPicPr>
          <p:nvPr/>
        </p:nvPicPr>
        <p:blipFill>
          <a:blip r:embed="rId3" cstate="print"/>
          <a:srcRect/>
          <a:stretch>
            <a:fillRect/>
          </a:stretch>
        </p:blipFill>
        <p:spPr bwMode="auto">
          <a:xfrm>
            <a:off x="3340100" y="4149725"/>
            <a:ext cx="5803900" cy="2365375"/>
          </a:xfrm>
          <a:prstGeom prst="rect">
            <a:avLst/>
          </a:prstGeom>
          <a:noFill/>
          <a:ln w="9525">
            <a:noFill/>
            <a:miter lim="800000"/>
            <a:headEnd/>
            <a:tailEnd/>
          </a:ln>
        </p:spPr>
      </p:pic>
    </p:spTree>
    <p:extLst>
      <p:ext uri="{BB962C8B-B14F-4D97-AF65-F5344CB8AC3E}">
        <p14:creationId xmlns="" xmlns:p14="http://schemas.microsoft.com/office/powerpoint/2010/main" val="15830161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442119" y="699087"/>
            <a:ext cx="8229600" cy="1143000"/>
          </a:xfrm>
        </p:spPr>
        <p:txBody>
          <a:bodyPr/>
          <a:lstStyle/>
          <a:p>
            <a:pPr eaLnBrk="1" hangingPunct="1"/>
            <a:r>
              <a:rPr lang="es-MX" dirty="0" smtClean="0">
                <a:latin typeface="Arial" pitchFamily="34" charset="0"/>
                <a:cs typeface="Arial" pitchFamily="34" charset="0"/>
              </a:rPr>
              <a:t>AUTOCONTROL </a:t>
            </a:r>
          </a:p>
        </p:txBody>
      </p:sp>
      <p:pic>
        <p:nvPicPr>
          <p:cNvPr id="32771" name="Picture 2"/>
          <p:cNvPicPr>
            <a:picLocks noChangeAspect="1" noChangeArrowheads="1"/>
          </p:cNvPicPr>
          <p:nvPr/>
        </p:nvPicPr>
        <p:blipFill>
          <a:blip r:embed="rId2" cstate="print"/>
          <a:srcRect/>
          <a:stretch>
            <a:fillRect/>
          </a:stretch>
        </p:blipFill>
        <p:spPr bwMode="auto">
          <a:xfrm>
            <a:off x="1085850" y="2204864"/>
            <a:ext cx="6942138" cy="3763963"/>
          </a:xfrm>
          <a:prstGeom prst="rect">
            <a:avLst/>
          </a:prstGeom>
          <a:noFill/>
          <a:ln w="9525">
            <a:noFill/>
            <a:miter lim="800000"/>
            <a:headEnd/>
            <a:tailEnd/>
          </a:ln>
        </p:spPr>
      </p:pic>
    </p:spTree>
    <p:extLst>
      <p:ext uri="{BB962C8B-B14F-4D97-AF65-F5344CB8AC3E}">
        <p14:creationId xmlns="" xmlns:p14="http://schemas.microsoft.com/office/powerpoint/2010/main" val="6814023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143000"/>
          </a:xfrm>
        </p:spPr>
        <p:txBody>
          <a:bodyPr/>
          <a:lstStyle/>
          <a:p>
            <a:r>
              <a:rPr lang="es-MX" dirty="0" smtClean="0">
                <a:latin typeface="Arial" pitchFamily="34" charset="0"/>
                <a:cs typeface="Arial" pitchFamily="34" charset="0"/>
              </a:rPr>
              <a:t>Distribución de alimentos según el tipo de insulina</a:t>
            </a:r>
            <a:endParaRPr lang="es-MX" dirty="0">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3979692476"/>
              </p:ext>
            </p:extLst>
          </p:nvPr>
        </p:nvGraphicFramePr>
        <p:xfrm>
          <a:off x="107504" y="2420888"/>
          <a:ext cx="8892479" cy="2880320"/>
        </p:xfrm>
        <a:graphic>
          <a:graphicData uri="http://schemas.openxmlformats.org/drawingml/2006/table">
            <a:tbl>
              <a:tblPr firstRow="1" bandRow="1">
                <a:tableStyleId>{7DF18680-E054-41AD-8BC1-D1AEF772440D}</a:tableStyleId>
              </a:tblPr>
              <a:tblGrid>
                <a:gridCol w="1365037"/>
                <a:gridCol w="1260492"/>
                <a:gridCol w="1260492"/>
                <a:gridCol w="1330520"/>
                <a:gridCol w="1260492"/>
                <a:gridCol w="1145092"/>
                <a:gridCol w="1270354"/>
              </a:tblGrid>
              <a:tr h="609459">
                <a:tc>
                  <a:txBody>
                    <a:bodyPr/>
                    <a:lstStyle/>
                    <a:p>
                      <a:pPr algn="ctr"/>
                      <a:r>
                        <a:rPr lang="es-MX" sz="1600" dirty="0" smtClean="0"/>
                        <a:t>Insulina </a:t>
                      </a:r>
                      <a:endParaRPr lang="es-MX" sz="1600" dirty="0"/>
                    </a:p>
                  </a:txBody>
                  <a:tcPr anchor="ctr"/>
                </a:tc>
                <a:tc>
                  <a:txBody>
                    <a:bodyPr/>
                    <a:lstStyle/>
                    <a:p>
                      <a:pPr algn="ctr"/>
                      <a:r>
                        <a:rPr lang="es-MX" sz="1600" dirty="0" smtClean="0"/>
                        <a:t>Desayuno</a:t>
                      </a:r>
                      <a:endParaRPr lang="es-MX" sz="1600" dirty="0"/>
                    </a:p>
                  </a:txBody>
                  <a:tcPr anchor="ctr"/>
                </a:tc>
                <a:tc>
                  <a:txBody>
                    <a:bodyPr/>
                    <a:lstStyle/>
                    <a:p>
                      <a:pPr algn="ctr"/>
                      <a:r>
                        <a:rPr lang="es-MX" sz="1600" dirty="0" smtClean="0"/>
                        <a:t>Colación</a:t>
                      </a:r>
                      <a:endParaRPr lang="es-MX" sz="1600" dirty="0"/>
                    </a:p>
                  </a:txBody>
                  <a:tcPr anchor="ctr"/>
                </a:tc>
                <a:tc>
                  <a:txBody>
                    <a:bodyPr/>
                    <a:lstStyle/>
                    <a:p>
                      <a:pPr algn="ctr"/>
                      <a:r>
                        <a:rPr lang="es-MX" sz="1600" dirty="0" smtClean="0"/>
                        <a:t>Comida</a:t>
                      </a:r>
                      <a:endParaRPr lang="es-MX" sz="1600" dirty="0"/>
                    </a:p>
                  </a:txBody>
                  <a:tcPr anchor="ctr"/>
                </a:tc>
                <a:tc>
                  <a:txBody>
                    <a:bodyPr/>
                    <a:lstStyle/>
                    <a:p>
                      <a:pPr algn="ctr"/>
                      <a:r>
                        <a:rPr lang="es-MX" sz="1600" dirty="0" smtClean="0"/>
                        <a:t>Colación</a:t>
                      </a:r>
                      <a:endParaRPr lang="es-MX" sz="1600" dirty="0"/>
                    </a:p>
                  </a:txBody>
                  <a:tcPr anchor="ctr"/>
                </a:tc>
                <a:tc>
                  <a:txBody>
                    <a:bodyPr/>
                    <a:lstStyle/>
                    <a:p>
                      <a:pPr algn="ctr"/>
                      <a:r>
                        <a:rPr lang="es-MX" sz="1600" dirty="0" smtClean="0"/>
                        <a:t>Cena</a:t>
                      </a:r>
                      <a:endParaRPr lang="es-MX" sz="1600" dirty="0"/>
                    </a:p>
                  </a:txBody>
                  <a:tcPr anchor="ctr"/>
                </a:tc>
                <a:tc>
                  <a:txBody>
                    <a:bodyPr/>
                    <a:lstStyle/>
                    <a:p>
                      <a:pPr algn="ctr"/>
                      <a:r>
                        <a:rPr lang="es-MX" sz="1600" dirty="0" smtClean="0"/>
                        <a:t>Colación</a:t>
                      </a:r>
                      <a:endParaRPr lang="es-MX" sz="1600" dirty="0"/>
                    </a:p>
                  </a:txBody>
                  <a:tcPr anchor="ctr"/>
                </a:tc>
              </a:tr>
              <a:tr h="609459">
                <a:tc>
                  <a:txBody>
                    <a:bodyPr/>
                    <a:lstStyle/>
                    <a:p>
                      <a:pPr algn="ctr"/>
                      <a:r>
                        <a:rPr lang="es-MX" sz="1600" b="1" dirty="0" smtClean="0"/>
                        <a:t>Rápida</a:t>
                      </a:r>
                      <a:endParaRPr lang="es-MX" sz="1600" b="1" dirty="0"/>
                    </a:p>
                  </a:txBody>
                  <a:tcPr anchor="ctr"/>
                </a:tc>
                <a:tc>
                  <a:txBody>
                    <a:bodyPr/>
                    <a:lstStyle/>
                    <a:p>
                      <a:pPr algn="ctr"/>
                      <a:r>
                        <a:rPr lang="es-MX" sz="1600" dirty="0" smtClean="0"/>
                        <a:t>25%</a:t>
                      </a:r>
                      <a:endParaRPr lang="es-MX" sz="1600" dirty="0"/>
                    </a:p>
                  </a:txBody>
                  <a:tcPr anchor="ctr"/>
                </a:tc>
                <a:tc>
                  <a:txBody>
                    <a:bodyPr/>
                    <a:lstStyle/>
                    <a:p>
                      <a:pPr algn="ctr"/>
                      <a:r>
                        <a:rPr lang="es-MX" sz="1600" dirty="0" smtClean="0"/>
                        <a:t>10%</a:t>
                      </a:r>
                      <a:endParaRPr lang="es-MX" sz="1600" dirty="0"/>
                    </a:p>
                  </a:txBody>
                  <a:tcPr anchor="ctr"/>
                </a:tc>
                <a:tc>
                  <a:txBody>
                    <a:bodyPr/>
                    <a:lstStyle/>
                    <a:p>
                      <a:pPr algn="ctr"/>
                      <a:r>
                        <a:rPr lang="es-MX" sz="1600" dirty="0" smtClean="0"/>
                        <a:t>30%</a:t>
                      </a:r>
                      <a:endParaRPr lang="es-MX" sz="1600" dirty="0"/>
                    </a:p>
                  </a:txBody>
                  <a:tcPr anchor="ctr"/>
                </a:tc>
                <a:tc>
                  <a:txBody>
                    <a:bodyPr/>
                    <a:lstStyle/>
                    <a:p>
                      <a:pPr algn="ctr"/>
                      <a:r>
                        <a:rPr lang="es-MX" sz="1600" dirty="0" smtClean="0"/>
                        <a:t>-</a:t>
                      </a:r>
                      <a:endParaRPr lang="es-MX" sz="1600" dirty="0"/>
                    </a:p>
                  </a:txBody>
                  <a:tcPr anchor="ctr"/>
                </a:tc>
                <a:tc>
                  <a:txBody>
                    <a:bodyPr/>
                    <a:lstStyle/>
                    <a:p>
                      <a:pPr algn="ctr"/>
                      <a:r>
                        <a:rPr lang="es-MX" sz="1600" dirty="0" smtClean="0"/>
                        <a:t>25%</a:t>
                      </a:r>
                      <a:endParaRPr lang="es-MX" sz="1600" dirty="0"/>
                    </a:p>
                  </a:txBody>
                  <a:tcPr anchor="ctr"/>
                </a:tc>
                <a:tc>
                  <a:txBody>
                    <a:bodyPr/>
                    <a:lstStyle/>
                    <a:p>
                      <a:pPr algn="ctr"/>
                      <a:r>
                        <a:rPr lang="es-MX" sz="1600" dirty="0" smtClean="0"/>
                        <a:t>10%</a:t>
                      </a:r>
                      <a:endParaRPr lang="es-MX" sz="1600" dirty="0"/>
                    </a:p>
                  </a:txBody>
                  <a:tcPr anchor="ctr"/>
                </a:tc>
              </a:tr>
              <a:tr h="1051943">
                <a:tc>
                  <a:txBody>
                    <a:bodyPr/>
                    <a:lstStyle/>
                    <a:p>
                      <a:pPr algn="ctr"/>
                      <a:r>
                        <a:rPr lang="es-MX" sz="1600" b="1" dirty="0" smtClean="0"/>
                        <a:t>Intermedia</a:t>
                      </a:r>
                      <a:endParaRPr lang="es-MX" sz="1600" b="1" dirty="0"/>
                    </a:p>
                  </a:txBody>
                  <a:tcPr anchor="ctr"/>
                </a:tc>
                <a:tc>
                  <a:txBody>
                    <a:bodyPr/>
                    <a:lstStyle/>
                    <a:p>
                      <a:pPr algn="ctr"/>
                      <a:r>
                        <a:rPr lang="es-MX" sz="1600" dirty="0" smtClean="0"/>
                        <a:t>20%</a:t>
                      </a:r>
                      <a:endParaRPr lang="es-MX" sz="1600" dirty="0"/>
                    </a:p>
                  </a:txBody>
                  <a:tcPr anchor="ctr"/>
                </a:tc>
                <a:tc>
                  <a:txBody>
                    <a:bodyPr/>
                    <a:lstStyle/>
                    <a:p>
                      <a:pPr algn="ctr"/>
                      <a:r>
                        <a:rPr lang="es-MX" sz="1600" dirty="0" smtClean="0"/>
                        <a:t>-</a:t>
                      </a:r>
                      <a:endParaRPr lang="es-MX" sz="1600" dirty="0"/>
                    </a:p>
                  </a:txBody>
                  <a:tcPr anchor="ctr"/>
                </a:tc>
                <a:tc>
                  <a:txBody>
                    <a:bodyPr/>
                    <a:lstStyle/>
                    <a:p>
                      <a:pPr algn="ctr"/>
                      <a:r>
                        <a:rPr lang="es-MX" sz="1600" dirty="0" smtClean="0"/>
                        <a:t>30%</a:t>
                      </a:r>
                      <a:endParaRPr lang="es-MX" sz="1600" dirty="0"/>
                    </a:p>
                  </a:txBody>
                  <a:tcPr anchor="ctr"/>
                </a:tc>
                <a:tc>
                  <a:txBody>
                    <a:bodyPr/>
                    <a:lstStyle/>
                    <a:p>
                      <a:pPr algn="ctr"/>
                      <a:r>
                        <a:rPr lang="es-MX" sz="1600" dirty="0" smtClean="0"/>
                        <a:t>10%</a:t>
                      </a:r>
                      <a:endParaRPr lang="es-MX" sz="1600" dirty="0"/>
                    </a:p>
                  </a:txBody>
                  <a:tcPr anchor="ctr"/>
                </a:tc>
                <a:tc>
                  <a:txBody>
                    <a:bodyPr/>
                    <a:lstStyle/>
                    <a:p>
                      <a:pPr algn="ctr"/>
                      <a:r>
                        <a:rPr lang="es-MX" sz="1600" dirty="0" smtClean="0"/>
                        <a:t>30%</a:t>
                      </a:r>
                      <a:endParaRPr lang="es-MX" sz="1600" dirty="0"/>
                    </a:p>
                  </a:txBody>
                  <a:tcPr anchor="ctr"/>
                </a:tc>
                <a:tc>
                  <a:txBody>
                    <a:bodyPr/>
                    <a:lstStyle/>
                    <a:p>
                      <a:pPr algn="ctr"/>
                      <a:r>
                        <a:rPr lang="es-MX" sz="1600" dirty="0" smtClean="0"/>
                        <a:t>10%</a:t>
                      </a:r>
                      <a:endParaRPr lang="es-MX" sz="1600" dirty="0"/>
                    </a:p>
                  </a:txBody>
                  <a:tcPr anchor="ctr"/>
                </a:tc>
              </a:tr>
              <a:tr h="609459">
                <a:tc>
                  <a:txBody>
                    <a:bodyPr/>
                    <a:lstStyle/>
                    <a:p>
                      <a:pPr algn="ctr"/>
                      <a:r>
                        <a:rPr lang="es-MX" sz="1600" b="1" dirty="0" smtClean="0"/>
                        <a:t>Lenta</a:t>
                      </a:r>
                      <a:endParaRPr lang="es-MX" sz="1600" b="1" dirty="0"/>
                    </a:p>
                  </a:txBody>
                  <a:tcPr anchor="ctr"/>
                </a:tc>
                <a:tc>
                  <a:txBody>
                    <a:bodyPr/>
                    <a:lstStyle/>
                    <a:p>
                      <a:pPr algn="ctr"/>
                      <a:r>
                        <a:rPr lang="es-MX" sz="1600" dirty="0" smtClean="0"/>
                        <a:t>20%</a:t>
                      </a:r>
                      <a:endParaRPr lang="es-MX" sz="1600" dirty="0"/>
                    </a:p>
                  </a:txBody>
                  <a:tcPr anchor="ctr"/>
                </a:tc>
                <a:tc>
                  <a:txBody>
                    <a:bodyPr/>
                    <a:lstStyle/>
                    <a:p>
                      <a:pPr algn="ctr"/>
                      <a:r>
                        <a:rPr lang="es-MX" sz="1600" dirty="0" smtClean="0"/>
                        <a:t>-</a:t>
                      </a:r>
                      <a:endParaRPr lang="es-MX" sz="1600" dirty="0"/>
                    </a:p>
                  </a:txBody>
                  <a:tcPr anchor="ctr"/>
                </a:tc>
                <a:tc>
                  <a:txBody>
                    <a:bodyPr/>
                    <a:lstStyle/>
                    <a:p>
                      <a:pPr algn="ctr"/>
                      <a:r>
                        <a:rPr lang="es-MX" sz="1600" dirty="0" smtClean="0"/>
                        <a:t>25%</a:t>
                      </a:r>
                      <a:endParaRPr lang="es-MX" sz="1600" dirty="0"/>
                    </a:p>
                  </a:txBody>
                  <a:tcPr anchor="ctr"/>
                </a:tc>
                <a:tc>
                  <a:txBody>
                    <a:bodyPr/>
                    <a:lstStyle/>
                    <a:p>
                      <a:pPr algn="ctr"/>
                      <a:r>
                        <a:rPr lang="es-MX" sz="1600" dirty="0" smtClean="0"/>
                        <a:t>-</a:t>
                      </a:r>
                      <a:endParaRPr lang="es-MX" sz="1600" dirty="0"/>
                    </a:p>
                  </a:txBody>
                  <a:tcPr anchor="ctr"/>
                </a:tc>
                <a:tc>
                  <a:txBody>
                    <a:bodyPr/>
                    <a:lstStyle/>
                    <a:p>
                      <a:pPr algn="ctr"/>
                      <a:r>
                        <a:rPr lang="es-MX" sz="1600" dirty="0" smtClean="0"/>
                        <a:t>35%</a:t>
                      </a:r>
                      <a:endParaRPr lang="es-MX" sz="1600" dirty="0"/>
                    </a:p>
                  </a:txBody>
                  <a:tcPr anchor="ctr"/>
                </a:tc>
                <a:tc>
                  <a:txBody>
                    <a:bodyPr/>
                    <a:lstStyle/>
                    <a:p>
                      <a:pPr algn="ctr"/>
                      <a:r>
                        <a:rPr lang="es-MX" sz="1600" dirty="0" smtClean="0"/>
                        <a:t>20%</a:t>
                      </a:r>
                      <a:endParaRPr lang="es-MX" sz="1600" dirty="0"/>
                    </a:p>
                  </a:txBody>
                  <a:tcPr anchor="ctr"/>
                </a:tc>
              </a:tr>
            </a:tbl>
          </a:graphicData>
        </a:graphic>
      </p:graphicFrame>
    </p:spTree>
    <p:extLst>
      <p:ext uri="{BB962C8B-B14F-4D97-AF65-F5344CB8AC3E}">
        <p14:creationId xmlns="" xmlns:p14="http://schemas.microsoft.com/office/powerpoint/2010/main" val="2272147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a:xfrm>
            <a:off x="457200" y="692696"/>
            <a:ext cx="8229600" cy="724942"/>
          </a:xfrm>
        </p:spPr>
        <p:txBody>
          <a:bodyPr>
            <a:normAutofit/>
          </a:bodyPr>
          <a:lstStyle/>
          <a:p>
            <a:pPr eaLnBrk="1" hangingPunct="1"/>
            <a:r>
              <a:rPr lang="es-MX" sz="4000" i="1" dirty="0" smtClean="0">
                <a:latin typeface="Arial" pitchFamily="34" charset="0"/>
                <a:cs typeface="Arial" pitchFamily="34" charset="0"/>
              </a:rPr>
              <a:t>RÉGIMEN ALIMENTICIO</a:t>
            </a:r>
          </a:p>
        </p:txBody>
      </p:sp>
      <p:sp>
        <p:nvSpPr>
          <p:cNvPr id="3" name="2 Marcador de contenido"/>
          <p:cNvSpPr>
            <a:spLocks noGrp="1"/>
          </p:cNvSpPr>
          <p:nvPr>
            <p:ph idx="1"/>
          </p:nvPr>
        </p:nvSpPr>
        <p:spPr>
          <a:xfrm>
            <a:off x="457200" y="1772816"/>
            <a:ext cx="8229600" cy="5085184"/>
          </a:xfrm>
        </p:spPr>
        <p:txBody>
          <a:bodyPr rtlCol="0">
            <a:normAutofit fontScale="70000" lnSpcReduction="20000"/>
          </a:bodyPr>
          <a:lstStyle/>
          <a:p>
            <a:pPr eaLnBrk="1" fontAlgn="auto" hangingPunct="1">
              <a:spcAft>
                <a:spcPts val="0"/>
              </a:spcAft>
              <a:buFont typeface="Arial" pitchFamily="34" charset="0"/>
              <a:buNone/>
              <a:defRPr/>
            </a:pPr>
            <a:r>
              <a:rPr lang="es-MX" dirty="0" smtClean="0"/>
              <a:t>1</a:t>
            </a:r>
            <a:r>
              <a:rPr lang="es-MX" dirty="0"/>
              <a:t>. </a:t>
            </a:r>
            <a:r>
              <a:rPr lang="es-MX" b="1" i="1" dirty="0">
                <a:latin typeface="Arial" pitchFamily="34" charset="0"/>
                <a:cs typeface="Arial" pitchFamily="34" charset="0"/>
              </a:rPr>
              <a:t>ASEGURAR UN EQUILIBRIO NUTRICIONAL CORRECTO </a:t>
            </a:r>
            <a:r>
              <a:rPr lang="es-MX" i="1" dirty="0">
                <a:latin typeface="Arial" pitchFamily="34" charset="0"/>
                <a:cs typeface="Arial" pitchFamily="34" charset="0"/>
              </a:rPr>
              <a:t>(para mantener el peso y favorecer un crecimiento normal). Para ello deberá recibir la cantidad de calorías, hidratos de carbono, proteínas, grasas, vitaminas y minerales adecuados para su edad. </a:t>
            </a:r>
            <a:endParaRPr lang="es-MX" i="1" dirty="0" smtClean="0">
              <a:latin typeface="Arial" pitchFamily="34" charset="0"/>
              <a:cs typeface="Arial" pitchFamily="34" charset="0"/>
            </a:endParaRPr>
          </a:p>
          <a:p>
            <a:pPr eaLnBrk="1" fontAlgn="auto" hangingPunct="1">
              <a:spcAft>
                <a:spcPts val="0"/>
              </a:spcAft>
              <a:buFont typeface="Arial" pitchFamily="34" charset="0"/>
              <a:buNone/>
              <a:defRPr/>
            </a:pPr>
            <a:r>
              <a:rPr lang="es-MX" i="1" dirty="0" smtClean="0">
                <a:latin typeface="Arial" pitchFamily="34" charset="0"/>
                <a:cs typeface="Arial" pitchFamily="34" charset="0"/>
              </a:rPr>
              <a:t>2. </a:t>
            </a:r>
            <a:r>
              <a:rPr lang="es-MX" b="1" i="1" dirty="0" smtClean="0">
                <a:latin typeface="Arial" pitchFamily="34" charset="0"/>
                <a:cs typeface="Arial" pitchFamily="34" charset="0"/>
              </a:rPr>
              <a:t>EVITAR TANTO LA HIPOGLUCEMIA COMO LA HIPERGLUCEMIA. </a:t>
            </a:r>
            <a:r>
              <a:rPr lang="es-MX" i="1" dirty="0" smtClean="0">
                <a:latin typeface="Arial" pitchFamily="34" charset="0"/>
                <a:cs typeface="Arial" pitchFamily="34" charset="0"/>
              </a:rPr>
              <a:t>Las comidas, el régimen de administración de insulina y el ejercicio deben de estar adaptados entre ellos. </a:t>
            </a:r>
          </a:p>
          <a:p>
            <a:pPr eaLnBrk="1" fontAlgn="auto" hangingPunct="1">
              <a:spcAft>
                <a:spcPts val="0"/>
              </a:spcAft>
              <a:buFont typeface="Arial" pitchFamily="34" charset="0"/>
              <a:buNone/>
              <a:defRPr/>
            </a:pPr>
            <a:r>
              <a:rPr lang="es-MX" i="1" dirty="0" smtClean="0">
                <a:latin typeface="Arial" pitchFamily="34" charset="0"/>
                <a:cs typeface="Arial" pitchFamily="34" charset="0"/>
              </a:rPr>
              <a:t>3</a:t>
            </a:r>
            <a:r>
              <a:rPr lang="es-MX" i="1" dirty="0">
                <a:latin typeface="Arial" pitchFamily="34" charset="0"/>
                <a:cs typeface="Arial" pitchFamily="34" charset="0"/>
              </a:rPr>
              <a:t>. </a:t>
            </a:r>
            <a:r>
              <a:rPr lang="es-MX" b="1" i="1" dirty="0">
                <a:latin typeface="Arial" pitchFamily="34" charset="0"/>
                <a:cs typeface="Arial" pitchFamily="34" charset="0"/>
              </a:rPr>
              <a:t>PRESERVAR LA DIMENSION SOCIAL, CULTURAL, EDUCATIVA Y PLACENTERA DE LA COMIDA. </a:t>
            </a:r>
            <a:r>
              <a:rPr lang="es-MX" i="1" dirty="0">
                <a:latin typeface="Arial" pitchFamily="34" charset="0"/>
                <a:cs typeface="Arial" pitchFamily="34" charset="0"/>
              </a:rPr>
              <a:t>Adaptando la dieta a las costumbres de la familia y de la sociedad en la que vive. </a:t>
            </a:r>
          </a:p>
          <a:p>
            <a:pPr eaLnBrk="1" fontAlgn="auto" hangingPunct="1">
              <a:spcAft>
                <a:spcPts val="0"/>
              </a:spcAft>
              <a:buFont typeface="Arial" pitchFamily="34" charset="0"/>
              <a:buNone/>
              <a:defRPr/>
            </a:pPr>
            <a:r>
              <a:rPr lang="es-MX" i="1" dirty="0">
                <a:latin typeface="Arial" pitchFamily="34" charset="0"/>
                <a:cs typeface="Arial" pitchFamily="34" charset="0"/>
              </a:rPr>
              <a:t>4. </a:t>
            </a:r>
            <a:r>
              <a:rPr lang="es-MX" b="1" i="1" dirty="0">
                <a:latin typeface="Arial" pitchFamily="34" charset="0"/>
                <a:cs typeface="Arial" pitchFamily="34" charset="0"/>
              </a:rPr>
              <a:t>CORREGIR SI ES QUE LOS HAY LOS ERRORES DIETÉTICOS FAMILIARES. </a:t>
            </a:r>
            <a:r>
              <a:rPr lang="es-MX" i="1" dirty="0">
                <a:latin typeface="Arial" pitchFamily="34" charset="0"/>
                <a:cs typeface="Arial" pitchFamily="34" charset="0"/>
              </a:rPr>
              <a:t>(Excesivas grasas, defecto de fibras, abuso de comidas prefabricadas...) </a:t>
            </a:r>
          </a:p>
        </p:txBody>
      </p:sp>
    </p:spTree>
    <p:extLst>
      <p:ext uri="{BB962C8B-B14F-4D97-AF65-F5344CB8AC3E}">
        <p14:creationId xmlns="" xmlns:p14="http://schemas.microsoft.com/office/powerpoint/2010/main" val="878131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744538" y="908050"/>
            <a:ext cx="7643812" cy="5084763"/>
          </a:xfrm>
          <a:prstGeom prst="rect">
            <a:avLst/>
          </a:prstGeom>
          <a:noFill/>
          <a:ln w="9525">
            <a:noFill/>
            <a:miter lim="800000"/>
            <a:headEnd/>
            <a:tailEnd/>
          </a:ln>
        </p:spPr>
      </p:pic>
    </p:spTree>
    <p:extLst>
      <p:ext uri="{BB962C8B-B14F-4D97-AF65-F5344CB8AC3E}">
        <p14:creationId xmlns="" xmlns:p14="http://schemas.microsoft.com/office/powerpoint/2010/main" val="13686679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Marcador de contenido"/>
          <p:cNvSpPr>
            <a:spLocks noGrp="1"/>
          </p:cNvSpPr>
          <p:nvPr>
            <p:ph idx="1"/>
          </p:nvPr>
        </p:nvSpPr>
        <p:spPr>
          <a:xfrm>
            <a:off x="457200" y="1628775"/>
            <a:ext cx="8229600" cy="4205288"/>
          </a:xfrm>
        </p:spPr>
        <p:txBody>
          <a:bodyPr/>
          <a:lstStyle/>
          <a:p>
            <a:pPr algn="just" eaLnBrk="1" hangingPunct="1">
              <a:buFont typeface="Arial" charset="0"/>
              <a:buNone/>
            </a:pPr>
            <a:r>
              <a:rPr lang="es-MX" sz="2200" b="1" i="1" dirty="0" smtClean="0">
                <a:latin typeface="Arial" pitchFamily="34" charset="0"/>
                <a:cs typeface="Arial" pitchFamily="34" charset="0"/>
              </a:rPr>
              <a:t>Recordemos que las calorías a administrar, según la edad, serán: </a:t>
            </a:r>
          </a:p>
          <a:p>
            <a:pPr algn="just" eaLnBrk="1" hangingPunct="1"/>
            <a:r>
              <a:rPr lang="es-MX" sz="2200" b="1" i="1" dirty="0" smtClean="0">
                <a:latin typeface="Arial" pitchFamily="34" charset="0"/>
                <a:cs typeface="Arial" pitchFamily="34" charset="0"/>
              </a:rPr>
              <a:t>1.000 calorías de base, más 100 calorías por año de edad, hasta la pubertad. Ellas provendrán del contenido en la alimentación de: </a:t>
            </a:r>
          </a:p>
          <a:p>
            <a:pPr algn="just" eaLnBrk="1" hangingPunct="1"/>
            <a:r>
              <a:rPr lang="es-MX" sz="2200" b="1" i="1" dirty="0" smtClean="0">
                <a:latin typeface="Arial" pitchFamily="34" charset="0"/>
                <a:cs typeface="Arial" pitchFamily="34" charset="0"/>
              </a:rPr>
              <a:t>Hidratos de carbonos: que deben aportar del 50 al 60% del total de las calorías. </a:t>
            </a:r>
          </a:p>
          <a:p>
            <a:pPr algn="just" eaLnBrk="1" hangingPunct="1"/>
            <a:r>
              <a:rPr lang="es-MX" sz="2200" b="1" i="1" dirty="0" smtClean="0">
                <a:latin typeface="Arial" pitchFamily="34" charset="0"/>
                <a:cs typeface="Arial" pitchFamily="34" charset="0"/>
              </a:rPr>
              <a:t>Grasas: que deben aportar del 30 al 35% del total de las calorías ¡y con menos de 300 mg. de colesterol al día! </a:t>
            </a:r>
          </a:p>
          <a:p>
            <a:pPr algn="just" eaLnBrk="1" hangingPunct="1"/>
            <a:r>
              <a:rPr lang="es-MX" sz="2200" b="1" i="1" dirty="0" smtClean="0">
                <a:latin typeface="Arial" pitchFamily="34" charset="0"/>
                <a:cs typeface="Arial" pitchFamily="34" charset="0"/>
              </a:rPr>
              <a:t>Proteínas: que deben aportar del 10 al 15% del total de las calorías. </a:t>
            </a:r>
          </a:p>
        </p:txBody>
      </p:sp>
      <p:pic>
        <p:nvPicPr>
          <p:cNvPr id="36867" name="Picture 2"/>
          <p:cNvPicPr>
            <a:picLocks noChangeAspect="1" noChangeArrowheads="1"/>
          </p:cNvPicPr>
          <p:nvPr/>
        </p:nvPicPr>
        <p:blipFill>
          <a:blip r:embed="rId2" cstate="print"/>
          <a:srcRect/>
          <a:stretch>
            <a:fillRect/>
          </a:stretch>
        </p:blipFill>
        <p:spPr bwMode="auto">
          <a:xfrm>
            <a:off x="3563938" y="0"/>
            <a:ext cx="5580062" cy="1627188"/>
          </a:xfrm>
          <a:prstGeom prst="rect">
            <a:avLst/>
          </a:prstGeom>
          <a:noFill/>
          <a:ln w="9525">
            <a:noFill/>
            <a:miter lim="800000"/>
            <a:headEnd/>
            <a:tailEnd/>
          </a:ln>
        </p:spPr>
      </p:pic>
      <p:pic>
        <p:nvPicPr>
          <p:cNvPr id="36868" name="Picture 3"/>
          <p:cNvPicPr>
            <a:picLocks noChangeAspect="1" noChangeArrowheads="1"/>
          </p:cNvPicPr>
          <p:nvPr/>
        </p:nvPicPr>
        <p:blipFill>
          <a:blip r:embed="rId3" cstate="print"/>
          <a:srcRect/>
          <a:stretch>
            <a:fillRect/>
          </a:stretch>
        </p:blipFill>
        <p:spPr bwMode="auto">
          <a:xfrm>
            <a:off x="4570413" y="5300663"/>
            <a:ext cx="4573587" cy="1584325"/>
          </a:xfrm>
          <a:prstGeom prst="rect">
            <a:avLst/>
          </a:prstGeom>
          <a:noFill/>
          <a:ln w="9525">
            <a:noFill/>
            <a:miter lim="800000"/>
            <a:headEnd/>
            <a:tailEnd/>
          </a:ln>
        </p:spPr>
      </p:pic>
      <p:pic>
        <p:nvPicPr>
          <p:cNvPr id="36869" name="Picture 2"/>
          <p:cNvPicPr>
            <a:picLocks noChangeAspect="1" noChangeArrowheads="1"/>
          </p:cNvPicPr>
          <p:nvPr/>
        </p:nvPicPr>
        <p:blipFill>
          <a:blip r:embed="rId4" cstate="print"/>
          <a:srcRect/>
          <a:stretch>
            <a:fillRect/>
          </a:stretch>
        </p:blipFill>
        <p:spPr bwMode="auto">
          <a:xfrm>
            <a:off x="0" y="0"/>
            <a:ext cx="3419475" cy="1627188"/>
          </a:xfrm>
          <a:prstGeom prst="rect">
            <a:avLst/>
          </a:prstGeom>
          <a:noFill/>
          <a:ln w="9525">
            <a:noFill/>
            <a:miter lim="800000"/>
            <a:headEnd/>
            <a:tailEnd/>
          </a:ln>
        </p:spPr>
      </p:pic>
    </p:spTree>
    <p:extLst>
      <p:ext uri="{BB962C8B-B14F-4D97-AF65-F5344CB8AC3E}">
        <p14:creationId xmlns="" xmlns:p14="http://schemas.microsoft.com/office/powerpoint/2010/main" val="19953792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1124590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a:xfrm>
            <a:off x="467544" y="692696"/>
            <a:ext cx="8229600" cy="1143000"/>
          </a:xfrm>
        </p:spPr>
        <p:txBody>
          <a:bodyPr>
            <a:normAutofit/>
          </a:bodyPr>
          <a:lstStyle/>
          <a:p>
            <a:pPr eaLnBrk="1" hangingPunct="1"/>
            <a:r>
              <a:rPr lang="es-MX" sz="4000" i="1" dirty="0" smtClean="0">
                <a:latin typeface="Arial" pitchFamily="34" charset="0"/>
                <a:cs typeface="Arial" pitchFamily="34" charset="0"/>
              </a:rPr>
              <a:t>EJERCICIO FÍSICO</a:t>
            </a:r>
          </a:p>
        </p:txBody>
      </p:sp>
      <p:sp>
        <p:nvSpPr>
          <p:cNvPr id="40963" name="2 Marcador de contenido"/>
          <p:cNvSpPr>
            <a:spLocks noGrp="1"/>
          </p:cNvSpPr>
          <p:nvPr>
            <p:ph idx="1"/>
          </p:nvPr>
        </p:nvSpPr>
        <p:spPr>
          <a:xfrm>
            <a:off x="457200" y="1772816"/>
            <a:ext cx="8229600" cy="4353347"/>
          </a:xfrm>
        </p:spPr>
        <p:txBody>
          <a:bodyPr>
            <a:normAutofit lnSpcReduction="10000"/>
          </a:bodyPr>
          <a:lstStyle/>
          <a:p>
            <a:pPr eaLnBrk="1" hangingPunct="1">
              <a:buNone/>
            </a:pPr>
            <a:r>
              <a:rPr lang="es-MX" b="1" i="1" dirty="0" smtClean="0">
                <a:latin typeface="Arial" pitchFamily="34" charset="0"/>
                <a:cs typeface="Arial" pitchFamily="34" charset="0"/>
              </a:rPr>
              <a:t>Tratamiento de la diabetes =</a:t>
            </a:r>
          </a:p>
          <a:p>
            <a:pPr eaLnBrk="1" hangingPunct="1"/>
            <a:r>
              <a:rPr lang="es-MX" b="1" i="1" dirty="0" smtClean="0">
                <a:latin typeface="Arial" pitchFamily="34" charset="0"/>
                <a:cs typeface="Arial" pitchFamily="34" charset="0"/>
              </a:rPr>
              <a:t>Ejercicio físico</a:t>
            </a:r>
          </a:p>
          <a:p>
            <a:pPr eaLnBrk="1" hangingPunct="1"/>
            <a:r>
              <a:rPr lang="es-MX" b="1" i="1" dirty="0" smtClean="0">
                <a:latin typeface="Arial" pitchFamily="34" charset="0"/>
                <a:cs typeface="Arial" pitchFamily="34" charset="0"/>
              </a:rPr>
              <a:t>Dieta</a:t>
            </a:r>
          </a:p>
          <a:p>
            <a:pPr eaLnBrk="1" hangingPunct="1"/>
            <a:r>
              <a:rPr lang="es-MX" b="1" i="1" dirty="0" smtClean="0">
                <a:latin typeface="Arial" pitchFamily="34" charset="0"/>
                <a:cs typeface="Arial" pitchFamily="34" charset="0"/>
              </a:rPr>
              <a:t>insulina</a:t>
            </a:r>
          </a:p>
          <a:p>
            <a:pPr eaLnBrk="1" hangingPunct="1"/>
            <a:r>
              <a:rPr lang="es-MX" b="1" i="1" dirty="0" smtClean="0">
                <a:latin typeface="Arial" pitchFamily="34" charset="0"/>
                <a:cs typeface="Arial" pitchFamily="34" charset="0"/>
              </a:rPr>
              <a:t>La actividad física es útil y necesaria para todas las personas, pero sobre todo, para </a:t>
            </a:r>
            <a:r>
              <a:rPr lang="es-MX" b="1" i="1" u="sng" dirty="0" smtClean="0">
                <a:latin typeface="Arial" pitchFamily="34" charset="0"/>
                <a:cs typeface="Arial" pitchFamily="34" charset="0"/>
              </a:rPr>
              <a:t>el niño y el adolescente diabético</a:t>
            </a:r>
            <a:r>
              <a:rPr lang="es-MX" b="1" u="sng" dirty="0" smtClean="0"/>
              <a:t>. </a:t>
            </a:r>
          </a:p>
        </p:txBody>
      </p:sp>
    </p:spTree>
    <p:extLst>
      <p:ext uri="{BB962C8B-B14F-4D97-AF65-F5344CB8AC3E}">
        <p14:creationId xmlns="" xmlns:p14="http://schemas.microsoft.com/office/powerpoint/2010/main" val="12474450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457200" y="692696"/>
            <a:ext cx="8229600" cy="724942"/>
          </a:xfrm>
        </p:spPr>
        <p:txBody>
          <a:bodyPr>
            <a:normAutofit/>
          </a:bodyPr>
          <a:lstStyle/>
          <a:p>
            <a:pPr eaLnBrk="1" hangingPunct="1"/>
            <a:r>
              <a:rPr lang="es-MX" sz="4000" dirty="0" smtClean="0"/>
              <a:t>BENEFICIOS</a:t>
            </a:r>
          </a:p>
        </p:txBody>
      </p:sp>
      <p:sp>
        <p:nvSpPr>
          <p:cNvPr id="3" name="2 Marcador de contenido"/>
          <p:cNvSpPr>
            <a:spLocks noGrp="1"/>
          </p:cNvSpPr>
          <p:nvPr>
            <p:ph idx="1"/>
          </p:nvPr>
        </p:nvSpPr>
        <p:spPr>
          <a:xfrm>
            <a:off x="457200" y="1772816"/>
            <a:ext cx="8229600" cy="4353347"/>
          </a:xfrm>
        </p:spPr>
        <p:txBody>
          <a:bodyPr rtlCol="0">
            <a:normAutofit fontScale="85000" lnSpcReduction="20000"/>
          </a:bodyPr>
          <a:lstStyle/>
          <a:p>
            <a:pPr eaLnBrk="1" fontAlgn="auto" hangingPunct="1">
              <a:spcAft>
                <a:spcPts val="0"/>
              </a:spcAft>
              <a:buFont typeface="Arial" pitchFamily="34" charset="0"/>
              <a:buNone/>
              <a:defRPr/>
            </a:pPr>
            <a:r>
              <a:rPr lang="es-MX" b="1" dirty="0" smtClean="0"/>
              <a:t>1</a:t>
            </a:r>
            <a:r>
              <a:rPr lang="es-MX" b="1" i="1" dirty="0" smtClean="0"/>
              <a:t>. Disminuye los niveles de glucemia durante y después del ejercicio. </a:t>
            </a:r>
          </a:p>
          <a:p>
            <a:pPr eaLnBrk="1" fontAlgn="auto" hangingPunct="1">
              <a:spcAft>
                <a:spcPts val="0"/>
              </a:spcAft>
              <a:buFont typeface="Arial" pitchFamily="34" charset="0"/>
              <a:buNone/>
              <a:defRPr/>
            </a:pPr>
            <a:r>
              <a:rPr lang="es-MX" b="1" i="1" dirty="0" smtClean="0"/>
              <a:t>2. Disminuye los requerimientos de insulina al mejorar la sensibilidad. </a:t>
            </a:r>
          </a:p>
          <a:p>
            <a:pPr eaLnBrk="1" fontAlgn="auto" hangingPunct="1">
              <a:spcAft>
                <a:spcPts val="0"/>
              </a:spcAft>
              <a:buFont typeface="Arial" pitchFamily="34" charset="0"/>
              <a:buNone/>
              <a:defRPr/>
            </a:pPr>
            <a:r>
              <a:rPr lang="es-MX" b="1" i="1" dirty="0" smtClean="0"/>
              <a:t>3. Aumenta el gasto calórico y mejora la imagen corporal. </a:t>
            </a:r>
          </a:p>
          <a:p>
            <a:pPr eaLnBrk="1" fontAlgn="auto" hangingPunct="1">
              <a:spcAft>
                <a:spcPts val="0"/>
              </a:spcAft>
              <a:buFont typeface="Arial" pitchFamily="34" charset="0"/>
              <a:buNone/>
              <a:defRPr/>
            </a:pPr>
            <a:r>
              <a:rPr lang="es-MX" b="1" i="1" dirty="0" smtClean="0"/>
              <a:t>4. Mejora el perfil lipídico. </a:t>
            </a:r>
          </a:p>
          <a:p>
            <a:pPr eaLnBrk="1" fontAlgn="auto" hangingPunct="1">
              <a:spcAft>
                <a:spcPts val="0"/>
              </a:spcAft>
              <a:buFont typeface="Arial" pitchFamily="34" charset="0"/>
              <a:buNone/>
              <a:defRPr/>
            </a:pPr>
            <a:r>
              <a:rPr lang="es-MX" b="1" i="1" dirty="0" smtClean="0"/>
              <a:t>5. Disminuye los factores de riesgo cardiovascular. </a:t>
            </a:r>
          </a:p>
          <a:p>
            <a:pPr eaLnBrk="1" fontAlgn="auto" hangingPunct="1">
              <a:spcAft>
                <a:spcPts val="0"/>
              </a:spcAft>
              <a:buFont typeface="Arial" pitchFamily="34" charset="0"/>
              <a:buNone/>
              <a:defRPr/>
            </a:pPr>
            <a:r>
              <a:rPr lang="es-MX" b="1" i="1" dirty="0" smtClean="0"/>
              <a:t>6. Mejora la sensación de bienestar. Proporciona buen humor. </a:t>
            </a:r>
          </a:p>
          <a:p>
            <a:pPr eaLnBrk="1" fontAlgn="auto" hangingPunct="1">
              <a:spcAft>
                <a:spcPts val="0"/>
              </a:spcAft>
              <a:buFont typeface="Arial" pitchFamily="34" charset="0"/>
              <a:buNone/>
              <a:defRPr/>
            </a:pPr>
            <a:r>
              <a:rPr lang="es-MX" b="1" i="1" dirty="0" smtClean="0"/>
              <a:t>7. Puede favorecer la integración social. </a:t>
            </a:r>
          </a:p>
          <a:p>
            <a:pPr eaLnBrk="1" fontAlgn="auto" hangingPunct="1">
              <a:spcAft>
                <a:spcPts val="0"/>
              </a:spcAft>
              <a:buFont typeface="Arial" pitchFamily="34" charset="0"/>
              <a:buChar char="•"/>
              <a:defRPr/>
            </a:pPr>
            <a:endParaRPr lang="es-MX" b="1" i="1" dirty="0"/>
          </a:p>
        </p:txBody>
      </p:sp>
    </p:spTree>
    <p:extLst>
      <p:ext uri="{BB962C8B-B14F-4D97-AF65-F5344CB8AC3E}">
        <p14:creationId xmlns="" xmlns:p14="http://schemas.microsoft.com/office/powerpoint/2010/main" val="14649397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a:xfrm>
            <a:off x="467544" y="692696"/>
            <a:ext cx="8229600" cy="1143000"/>
          </a:xfrm>
        </p:spPr>
        <p:txBody>
          <a:bodyPr>
            <a:normAutofit fontScale="90000"/>
          </a:bodyPr>
          <a:lstStyle/>
          <a:p>
            <a:pPr eaLnBrk="1" hangingPunct="1"/>
            <a:r>
              <a:rPr lang="es-MX" i="1" dirty="0" smtClean="0">
                <a:latin typeface="Arial" pitchFamily="34" charset="0"/>
                <a:cs typeface="Arial" pitchFamily="34" charset="0"/>
              </a:rPr>
              <a:t>Cambios de la glucosa durante el ejercicio</a:t>
            </a:r>
          </a:p>
        </p:txBody>
      </p:sp>
      <p:sp>
        <p:nvSpPr>
          <p:cNvPr id="3" name="2 Marcador de contenido"/>
          <p:cNvSpPr>
            <a:spLocks noGrp="1"/>
          </p:cNvSpPr>
          <p:nvPr>
            <p:ph idx="1"/>
          </p:nvPr>
        </p:nvSpPr>
        <p:spPr>
          <a:xfrm>
            <a:off x="457200" y="1988840"/>
            <a:ext cx="8229600" cy="4608512"/>
          </a:xfrm>
        </p:spPr>
        <p:txBody>
          <a:bodyPr rtlCol="0">
            <a:normAutofit fontScale="92500" lnSpcReduction="20000"/>
          </a:bodyPr>
          <a:lstStyle/>
          <a:p>
            <a:pPr eaLnBrk="1" fontAlgn="auto" hangingPunct="1">
              <a:spcAft>
                <a:spcPts val="0"/>
              </a:spcAft>
              <a:buNone/>
              <a:defRPr/>
            </a:pPr>
            <a:r>
              <a:rPr lang="es-MX" b="1" i="1" dirty="0" smtClean="0"/>
              <a:t>1ª  fase: </a:t>
            </a:r>
          </a:p>
          <a:p>
            <a:pPr eaLnBrk="1" fontAlgn="auto" hangingPunct="1">
              <a:spcAft>
                <a:spcPts val="0"/>
              </a:spcAft>
              <a:buNone/>
              <a:defRPr/>
            </a:pPr>
            <a:r>
              <a:rPr lang="es-MX" b="1" i="1" dirty="0" smtClean="0"/>
              <a:t>   5-30 minutos de iniciar el ejercicio se utiliza la glucosa que tiene el músculo y la circulante en la sangre. </a:t>
            </a:r>
          </a:p>
          <a:p>
            <a:pPr eaLnBrk="1" fontAlgn="auto" hangingPunct="1">
              <a:spcAft>
                <a:spcPts val="0"/>
              </a:spcAft>
              <a:buNone/>
              <a:defRPr/>
            </a:pPr>
            <a:r>
              <a:rPr lang="es-MX" b="1" i="1" dirty="0" smtClean="0"/>
              <a:t>2ª   fase:</a:t>
            </a:r>
          </a:p>
          <a:p>
            <a:pPr eaLnBrk="1" fontAlgn="auto" hangingPunct="1">
              <a:spcAft>
                <a:spcPts val="0"/>
              </a:spcAft>
              <a:buNone/>
              <a:defRPr/>
            </a:pPr>
            <a:r>
              <a:rPr lang="es-MX" b="1" i="1" dirty="0" smtClean="0"/>
              <a:t>   pasados los 30 minutos se recurre a las reservas de glucosa almacenada en el hígado. </a:t>
            </a:r>
          </a:p>
          <a:p>
            <a:pPr eaLnBrk="1" fontAlgn="auto" hangingPunct="1">
              <a:spcAft>
                <a:spcPts val="0"/>
              </a:spcAft>
              <a:buNone/>
              <a:defRPr/>
            </a:pPr>
            <a:r>
              <a:rPr lang="es-MX" b="1" i="1" dirty="0" smtClean="0"/>
              <a:t>3ª  fase:</a:t>
            </a:r>
          </a:p>
          <a:p>
            <a:pPr eaLnBrk="1" fontAlgn="auto" hangingPunct="1">
              <a:spcAft>
                <a:spcPts val="0"/>
              </a:spcAft>
              <a:buNone/>
              <a:defRPr/>
            </a:pPr>
            <a:r>
              <a:rPr lang="es-MX" b="1" i="1" dirty="0" smtClean="0"/>
              <a:t>   a los 60-90 minutos ya se han agotado las reservas de glucosa y se obtiene la energía de las grasas. </a:t>
            </a:r>
            <a:endParaRPr lang="es-MX" b="1" i="1" dirty="0"/>
          </a:p>
        </p:txBody>
      </p:sp>
    </p:spTree>
    <p:extLst>
      <p:ext uri="{BB962C8B-B14F-4D97-AF65-F5344CB8AC3E}">
        <p14:creationId xmlns="" xmlns:p14="http://schemas.microsoft.com/office/powerpoint/2010/main" val="3683210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47" y="692696"/>
            <a:ext cx="8856984" cy="1008112"/>
          </a:xfrm>
        </p:spPr>
        <p:txBody>
          <a:bodyPr/>
          <a:lstStyle/>
          <a:p>
            <a:pPr fontAlgn="auto">
              <a:spcAft>
                <a:spcPts val="0"/>
              </a:spcAft>
              <a:defRPr/>
            </a:pPr>
            <a:r>
              <a:rPr lang="en-US" sz="4000" dirty="0" smtClean="0">
                <a:latin typeface="Arial" pitchFamily="34" charset="0"/>
                <a:cs typeface="Arial" pitchFamily="34" charset="0"/>
              </a:rPr>
              <a:t>SITUACION Y MEDIOS DE FIJACION</a:t>
            </a:r>
            <a:endParaRPr lang="en-US" sz="4000" dirty="0">
              <a:latin typeface="Arial" pitchFamily="34" charset="0"/>
              <a:cs typeface="Arial" pitchFamily="34" charset="0"/>
            </a:endParaRPr>
          </a:p>
        </p:txBody>
      </p:sp>
      <p:graphicFrame>
        <p:nvGraphicFramePr>
          <p:cNvPr id="6" name="Content Placeholder 5"/>
          <p:cNvGraphicFramePr>
            <a:graphicFrameLocks noGrp="1"/>
          </p:cNvGraphicFramePr>
          <p:nvPr>
            <p:ph sz="quarter" idx="1"/>
            <p:extLst>
              <p:ext uri="{D42A27DB-BD31-4B8C-83A1-F6EECF244321}">
                <p14:modId xmlns="" xmlns:p14="http://schemas.microsoft.com/office/powerpoint/2010/main" val="371103192"/>
              </p:ext>
            </p:extLst>
          </p:nvPr>
        </p:nvGraphicFramePr>
        <p:xfrm>
          <a:off x="152400" y="1916832"/>
          <a:ext cx="8839200" cy="49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2719132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2 Marcador de contenido"/>
          <p:cNvSpPr>
            <a:spLocks noGrp="1"/>
          </p:cNvSpPr>
          <p:nvPr>
            <p:ph idx="1"/>
          </p:nvPr>
        </p:nvSpPr>
        <p:spPr>
          <a:xfrm>
            <a:off x="457200" y="692696"/>
            <a:ext cx="8229600" cy="5433467"/>
          </a:xfrm>
        </p:spPr>
        <p:txBody>
          <a:bodyPr/>
          <a:lstStyle/>
          <a:p>
            <a:pPr eaLnBrk="1" hangingPunct="1"/>
            <a:r>
              <a:rPr lang="es-MX" sz="2800" b="1" dirty="0" smtClean="0"/>
              <a:t>La persona diabética para mantener el </a:t>
            </a:r>
            <a:r>
              <a:rPr lang="es-MX" sz="2800" b="1" u="sng" dirty="0" smtClean="0"/>
              <a:t>equilibrio de la glucosa</a:t>
            </a:r>
            <a:r>
              <a:rPr lang="es-MX" sz="2800" b="1" dirty="0" smtClean="0"/>
              <a:t> debe reducir la dosis de insulina y ajustar la dieta en relación con el esfuerzo físico a realizar, para evitar, una hipoglucemia. </a:t>
            </a:r>
          </a:p>
          <a:p>
            <a:pPr eaLnBrk="1" hangingPunct="1"/>
            <a:r>
              <a:rPr lang="es-MX" sz="2800" b="1" dirty="0" smtClean="0"/>
              <a:t>El exceso de insulina depositada debajo de la piel y activada por el ejercicio muscular provoca una menor salida de glucosa del hígado, facilitando la hipoglucemia. </a:t>
            </a:r>
          </a:p>
        </p:txBody>
      </p:sp>
      <p:pic>
        <p:nvPicPr>
          <p:cNvPr id="44035" name="Picture 2"/>
          <p:cNvPicPr>
            <a:picLocks noChangeAspect="1" noChangeArrowheads="1"/>
          </p:cNvPicPr>
          <p:nvPr/>
        </p:nvPicPr>
        <p:blipFill>
          <a:blip r:embed="rId2" cstate="print"/>
          <a:srcRect/>
          <a:stretch>
            <a:fillRect/>
          </a:stretch>
        </p:blipFill>
        <p:spPr bwMode="auto">
          <a:xfrm>
            <a:off x="1771537" y="4271245"/>
            <a:ext cx="5861050" cy="2390775"/>
          </a:xfrm>
          <a:prstGeom prst="rect">
            <a:avLst/>
          </a:prstGeom>
          <a:noFill/>
          <a:ln w="9525">
            <a:noFill/>
            <a:miter lim="800000"/>
            <a:headEnd/>
            <a:tailEnd/>
          </a:ln>
        </p:spPr>
      </p:pic>
    </p:spTree>
    <p:extLst>
      <p:ext uri="{BB962C8B-B14F-4D97-AF65-F5344CB8AC3E}">
        <p14:creationId xmlns="" xmlns:p14="http://schemas.microsoft.com/office/powerpoint/2010/main" val="31159416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a:xfrm>
            <a:off x="467544" y="692696"/>
            <a:ext cx="8229600" cy="1143000"/>
          </a:xfrm>
        </p:spPr>
        <p:txBody>
          <a:bodyPr/>
          <a:lstStyle/>
          <a:p>
            <a:pPr eaLnBrk="1" hangingPunct="1"/>
            <a:r>
              <a:rPr lang="es-MX" dirty="0" smtClean="0"/>
              <a:t>Adaptaciones de la insulina</a:t>
            </a:r>
          </a:p>
        </p:txBody>
      </p:sp>
      <p:sp>
        <p:nvSpPr>
          <p:cNvPr id="45059" name="2 Marcador de contenido"/>
          <p:cNvSpPr>
            <a:spLocks noGrp="1"/>
          </p:cNvSpPr>
          <p:nvPr>
            <p:ph idx="1"/>
          </p:nvPr>
        </p:nvSpPr>
        <p:spPr>
          <a:xfrm>
            <a:off x="457200" y="1916832"/>
            <a:ext cx="8229600" cy="4209331"/>
          </a:xfrm>
        </p:spPr>
        <p:txBody>
          <a:bodyPr/>
          <a:lstStyle/>
          <a:p>
            <a:pPr eaLnBrk="1" hangingPunct="1"/>
            <a:r>
              <a:rPr lang="es-MX" sz="2500" b="1" u="sng" dirty="0" smtClean="0"/>
              <a:t>Reducir un 20-50% la insulina previa </a:t>
            </a:r>
            <a:r>
              <a:rPr lang="es-MX" sz="2500" b="1" dirty="0" smtClean="0"/>
              <a:t>si se prevé que va a ser un ejercicio intenso,  o</a:t>
            </a:r>
            <a:r>
              <a:rPr lang="es-MX" sz="2500" b="1" u="sng" dirty="0" smtClean="0"/>
              <a:t> reducir </a:t>
            </a:r>
            <a:r>
              <a:rPr lang="es-MX" sz="2500" b="1" dirty="0" smtClean="0"/>
              <a:t>sólo la insulina que tiene la </a:t>
            </a:r>
            <a:r>
              <a:rPr lang="es-MX" sz="2500" b="1" u="sng" dirty="0" smtClean="0"/>
              <a:t>máxima acción durante éste</a:t>
            </a:r>
            <a:r>
              <a:rPr lang="es-MX" sz="2500" b="1" dirty="0" smtClean="0"/>
              <a:t>. </a:t>
            </a:r>
          </a:p>
          <a:p>
            <a:pPr eaLnBrk="1" hangingPunct="1"/>
            <a:r>
              <a:rPr lang="es-MX" sz="2500" b="1" dirty="0" smtClean="0"/>
              <a:t>No realizar ejercicio hasta dejar pasar al menos 60 minutos de la inyección de insulina regular y 30 minutos de la insulina Lispro. </a:t>
            </a:r>
          </a:p>
          <a:p>
            <a:pPr eaLnBrk="1" hangingPunct="1"/>
            <a:r>
              <a:rPr lang="es-MX" sz="2500" b="1" dirty="0" smtClean="0"/>
              <a:t>Valorar la disminución de la dosis de insulina que corresponda después del ejercicio. </a:t>
            </a:r>
          </a:p>
          <a:p>
            <a:pPr eaLnBrk="1" hangingPunct="1"/>
            <a:endParaRPr lang="es-MX" sz="2500" dirty="0" smtClean="0"/>
          </a:p>
        </p:txBody>
      </p:sp>
      <p:pic>
        <p:nvPicPr>
          <p:cNvPr id="45060" name="Picture 2"/>
          <p:cNvPicPr>
            <a:picLocks noChangeAspect="1" noChangeArrowheads="1"/>
          </p:cNvPicPr>
          <p:nvPr/>
        </p:nvPicPr>
        <p:blipFill>
          <a:blip r:embed="rId2" cstate="print"/>
          <a:srcRect/>
          <a:stretch>
            <a:fillRect/>
          </a:stretch>
        </p:blipFill>
        <p:spPr bwMode="auto">
          <a:xfrm>
            <a:off x="6300788" y="5056188"/>
            <a:ext cx="2879725" cy="1828800"/>
          </a:xfrm>
          <a:prstGeom prst="rect">
            <a:avLst/>
          </a:prstGeom>
          <a:noFill/>
          <a:ln w="9525">
            <a:noFill/>
            <a:miter lim="800000"/>
            <a:headEnd/>
            <a:tailEnd/>
          </a:ln>
        </p:spPr>
      </p:pic>
    </p:spTree>
    <p:extLst>
      <p:ext uri="{BB962C8B-B14F-4D97-AF65-F5344CB8AC3E}">
        <p14:creationId xmlns="" xmlns:p14="http://schemas.microsoft.com/office/powerpoint/2010/main" val="22898220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692696"/>
            <a:ext cx="8784976" cy="6048672"/>
          </a:xfrm>
        </p:spPr>
        <p:txBody>
          <a:bodyPr>
            <a:normAutofit fontScale="92500" lnSpcReduction="10000"/>
          </a:bodyPr>
          <a:lstStyle/>
          <a:p>
            <a:pPr algn="ctr">
              <a:buNone/>
            </a:pPr>
            <a:r>
              <a:rPr lang="es-MX" sz="2400" dirty="0" smtClean="0">
                <a:latin typeface="Berlin Sans FB" pitchFamily="34" charset="0"/>
              </a:rPr>
              <a:t>Criterios de riesgo a tomar en cuenta para la realización de actividad física en </a:t>
            </a:r>
            <a:r>
              <a:rPr lang="es-MX" sz="2400" dirty="0" err="1" smtClean="0">
                <a:latin typeface="Berlin Sans FB" pitchFamily="34" charset="0"/>
              </a:rPr>
              <a:t>px</a:t>
            </a:r>
            <a:r>
              <a:rPr lang="es-MX" sz="2400" dirty="0" smtClean="0">
                <a:latin typeface="Berlin Sans FB" pitchFamily="34" charset="0"/>
              </a:rPr>
              <a:t> con DM 1</a:t>
            </a:r>
          </a:p>
          <a:p>
            <a:pPr>
              <a:buNone/>
            </a:pPr>
            <a:r>
              <a:rPr lang="es-MX" sz="1800" dirty="0" smtClean="0">
                <a:latin typeface="Berlin Sans FB" pitchFamily="34" charset="0"/>
              </a:rPr>
              <a:t> </a:t>
            </a:r>
            <a:r>
              <a:rPr lang="es-MX" sz="1900" dirty="0" smtClean="0">
                <a:latin typeface="Berlin Sans FB" pitchFamily="34" charset="0"/>
              </a:rPr>
              <a:t>- </a:t>
            </a:r>
            <a:r>
              <a:rPr lang="es-MX" sz="1900" u="sng" dirty="0" smtClean="0">
                <a:latin typeface="Berlin Sans FB" pitchFamily="34" charset="0"/>
              </a:rPr>
              <a:t> Mayor de 35 años de edad</a:t>
            </a:r>
          </a:p>
          <a:p>
            <a:pPr>
              <a:buNone/>
            </a:pPr>
            <a:r>
              <a:rPr lang="es-MX" sz="1900" dirty="0" smtClean="0">
                <a:latin typeface="Berlin Sans FB" pitchFamily="34" charset="0"/>
              </a:rPr>
              <a:t> -  </a:t>
            </a:r>
            <a:r>
              <a:rPr lang="es-MX" sz="1900" u="sng" dirty="0" smtClean="0">
                <a:latin typeface="Berlin Sans FB" pitchFamily="34" charset="0"/>
              </a:rPr>
              <a:t>Mas de 15 años con DM tipo l </a:t>
            </a:r>
          </a:p>
          <a:p>
            <a:pPr>
              <a:buFontTx/>
              <a:buChar char="-"/>
            </a:pPr>
            <a:r>
              <a:rPr lang="es-MX" sz="1900" u="sng" dirty="0" smtClean="0">
                <a:latin typeface="Berlin Sans FB" pitchFamily="34" charset="0"/>
              </a:rPr>
              <a:t>Presencia de enfermedad </a:t>
            </a:r>
            <a:r>
              <a:rPr lang="es-MX" sz="1900" u="sng" dirty="0" err="1" smtClean="0">
                <a:latin typeface="Berlin Sans FB" pitchFamily="34" charset="0"/>
              </a:rPr>
              <a:t>microvascular</a:t>
            </a:r>
            <a:r>
              <a:rPr lang="es-MX" sz="1900" dirty="0" smtClean="0">
                <a:latin typeface="Berlin Sans FB" pitchFamily="34" charset="0"/>
              </a:rPr>
              <a:t>:</a:t>
            </a:r>
          </a:p>
          <a:p>
            <a:pPr>
              <a:buNone/>
            </a:pPr>
            <a:r>
              <a:rPr lang="es-MX" sz="1900" dirty="0" smtClean="0">
                <a:latin typeface="Berlin Sans FB" pitchFamily="34" charset="0"/>
              </a:rPr>
              <a:t>       Retinopatía. La actividad física extrema puede provocar hemorragia vítrea o            desprendimiento de la retina. Evitar ejercicio anaeróbico</a:t>
            </a:r>
          </a:p>
          <a:p>
            <a:pPr>
              <a:buNone/>
            </a:pPr>
            <a:r>
              <a:rPr lang="es-MX" sz="1900" dirty="0" smtClean="0">
                <a:latin typeface="Berlin Sans FB" pitchFamily="34" charset="0"/>
              </a:rPr>
              <a:t>       Recomendados : nadar, caminar, ciclismo estacionario</a:t>
            </a:r>
          </a:p>
          <a:p>
            <a:pPr>
              <a:buNone/>
            </a:pPr>
            <a:r>
              <a:rPr lang="es-MX" sz="1900" dirty="0" smtClean="0">
                <a:latin typeface="Berlin Sans FB" pitchFamily="34" charset="0"/>
              </a:rPr>
              <a:t> -    </a:t>
            </a:r>
            <a:r>
              <a:rPr lang="es-MX" sz="1900" u="sng" dirty="0" smtClean="0">
                <a:latin typeface="Berlin Sans FB" pitchFamily="34" charset="0"/>
              </a:rPr>
              <a:t>Neuropatía periférica</a:t>
            </a:r>
            <a:r>
              <a:rPr lang="es-MX" sz="1900" dirty="0" smtClean="0">
                <a:latin typeface="Berlin Sans FB" pitchFamily="34" charset="0"/>
              </a:rPr>
              <a:t>: es una perdida de la sensación protectora del pie, esto impide realizar la actividad física en bipedestación ya que puede llevar a ulceraciones o fracturas. </a:t>
            </a:r>
          </a:p>
          <a:p>
            <a:pPr>
              <a:buNone/>
            </a:pPr>
            <a:r>
              <a:rPr lang="es-MX" sz="1900" dirty="0" smtClean="0">
                <a:latin typeface="Berlin Sans FB" pitchFamily="34" charset="0"/>
              </a:rPr>
              <a:t>       Recomendados: natación ciclismo, remar, ejercicios con los brazos</a:t>
            </a:r>
          </a:p>
          <a:p>
            <a:pPr>
              <a:buFontTx/>
              <a:buChar char="-"/>
            </a:pPr>
            <a:r>
              <a:rPr lang="es-MX" sz="1900" u="sng" dirty="0" smtClean="0">
                <a:latin typeface="Berlin Sans FB" pitchFamily="34" charset="0"/>
              </a:rPr>
              <a:t>Neuropatía anatómica</a:t>
            </a:r>
            <a:r>
              <a:rPr lang="es-MX" sz="1900" dirty="0" smtClean="0">
                <a:latin typeface="Berlin Sans FB" pitchFamily="34" charset="0"/>
              </a:rPr>
              <a:t>. Puede limitar la capacidad individual al ejercicio e incrementa el riesgo de un evento cardiovascular durante el ejercicio. La neuropatía anatómica cardiaca NAC  puede estar indicada por una taquicardia en reposo, disturbios del sistema nervioso autónomo como las pupilas, los sistemas gastrointestinal y genitourinario.</a:t>
            </a:r>
          </a:p>
          <a:p>
            <a:pPr>
              <a:buNone/>
            </a:pPr>
            <a:r>
              <a:rPr lang="es-MX" sz="1900" dirty="0" smtClean="0">
                <a:latin typeface="Berlin Sans FB" pitchFamily="34" charset="0"/>
              </a:rPr>
              <a:t>       La muerte súbita y la isquemia </a:t>
            </a:r>
            <a:r>
              <a:rPr lang="es-MX" sz="1900" dirty="0" err="1" smtClean="0">
                <a:latin typeface="Berlin Sans FB" pitchFamily="34" charset="0"/>
              </a:rPr>
              <a:t>miocárdica</a:t>
            </a:r>
            <a:r>
              <a:rPr lang="es-MX" sz="1900" dirty="0" smtClean="0">
                <a:latin typeface="Berlin Sans FB" pitchFamily="34" charset="0"/>
              </a:rPr>
              <a:t> silenciosa se atribuyen a la NAC en pacientes diabéticos.</a:t>
            </a:r>
          </a:p>
          <a:p>
            <a:pPr>
              <a:buNone/>
            </a:pPr>
            <a:r>
              <a:rPr lang="es-MX" sz="1900" dirty="0" smtClean="0">
                <a:latin typeface="Berlin Sans FB" pitchFamily="34" charset="0"/>
              </a:rPr>
              <a:t>      Es probable que desarrollen hipotensión e hipertensión luego de ejercicio vigoroso.</a:t>
            </a:r>
          </a:p>
          <a:p>
            <a:pPr>
              <a:buNone/>
            </a:pPr>
            <a:r>
              <a:rPr lang="es-MX" sz="1900" dirty="0" smtClean="0">
                <a:latin typeface="Berlin Sans FB" pitchFamily="34" charset="0"/>
              </a:rPr>
              <a:t>       </a:t>
            </a:r>
          </a:p>
        </p:txBody>
      </p:sp>
    </p:spTree>
    <p:extLst>
      <p:ext uri="{BB962C8B-B14F-4D97-AF65-F5344CB8AC3E}">
        <p14:creationId xmlns="" xmlns:p14="http://schemas.microsoft.com/office/powerpoint/2010/main" val="6300835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82860385"/>
              </p:ext>
            </p:extLst>
          </p:nvPr>
        </p:nvGraphicFramePr>
        <p:xfrm>
          <a:off x="179512" y="1887717"/>
          <a:ext cx="8784975" cy="4781644"/>
        </p:xfrm>
        <a:graphic>
          <a:graphicData uri="http://schemas.openxmlformats.org/drawingml/2006/table">
            <a:tbl>
              <a:tblPr firstRow="1" bandRow="1">
                <a:tableStyleId>{BC89EF96-8CEA-46FF-86C4-4CE0E7609802}</a:tableStyleId>
              </a:tblPr>
              <a:tblGrid>
                <a:gridCol w="3588901"/>
                <a:gridCol w="2106530"/>
                <a:gridCol w="3089544"/>
              </a:tblGrid>
              <a:tr h="941164">
                <a:tc>
                  <a:txBody>
                    <a:bodyPr/>
                    <a:lstStyle/>
                    <a:p>
                      <a:r>
                        <a:rPr lang="es-MX" sz="2400" b="1" dirty="0" smtClean="0"/>
                        <a:t>Tipo de ejercicio</a:t>
                      </a:r>
                      <a:endParaRPr lang="es-MX" sz="2400" b="1" dirty="0"/>
                    </a:p>
                  </a:txBody>
                  <a:tcPr/>
                </a:tc>
                <a:tc>
                  <a:txBody>
                    <a:bodyPr/>
                    <a:lstStyle/>
                    <a:p>
                      <a:r>
                        <a:rPr lang="es-MX" sz="2400" b="1" dirty="0" err="1" smtClean="0"/>
                        <a:t>Gluc</a:t>
                      </a:r>
                      <a:r>
                        <a:rPr lang="es-MX" sz="2400" b="1" dirty="0" smtClean="0"/>
                        <a:t>.</a:t>
                      </a:r>
                    </a:p>
                    <a:p>
                      <a:r>
                        <a:rPr lang="es-MX" sz="2400" b="1" dirty="0" smtClean="0"/>
                        <a:t>(mg/dl)</a:t>
                      </a:r>
                      <a:endParaRPr lang="es-MX" sz="2400" b="1" dirty="0"/>
                    </a:p>
                  </a:txBody>
                  <a:tcPr/>
                </a:tc>
                <a:tc>
                  <a:txBody>
                    <a:bodyPr/>
                    <a:lstStyle/>
                    <a:p>
                      <a:r>
                        <a:rPr lang="es-MX" b="1" dirty="0" smtClean="0"/>
                        <a:t>Alimento</a:t>
                      </a:r>
                      <a:r>
                        <a:rPr lang="es-MX" b="1" baseline="0" dirty="0" smtClean="0"/>
                        <a:t> compensatorio </a:t>
                      </a:r>
                      <a:endParaRPr lang="es-MX" b="1" dirty="0"/>
                    </a:p>
                  </a:txBody>
                  <a:tcPr/>
                </a:tc>
              </a:tr>
              <a:tr h="1054919">
                <a:tc>
                  <a:txBody>
                    <a:bodyPr/>
                    <a:lstStyle/>
                    <a:p>
                      <a:pPr algn="ctr"/>
                      <a:r>
                        <a:rPr lang="es-MX" b="1" dirty="0" smtClean="0"/>
                        <a:t>Corta duración,</a:t>
                      </a:r>
                      <a:r>
                        <a:rPr lang="es-MX" b="1" baseline="0" dirty="0" smtClean="0"/>
                        <a:t> de intensidad baja a moderada</a:t>
                      </a:r>
                    </a:p>
                    <a:p>
                      <a:pPr algn="ctr"/>
                      <a:r>
                        <a:rPr lang="es-MX" b="1" baseline="0" dirty="0" smtClean="0"/>
                        <a:t>Caminar o pasear en bicicleta menos de 30 minutos</a:t>
                      </a:r>
                    </a:p>
                  </a:txBody>
                  <a:tcPr/>
                </a:tc>
                <a:tc>
                  <a:txBody>
                    <a:bodyPr/>
                    <a:lstStyle/>
                    <a:p>
                      <a:r>
                        <a:rPr lang="es-MX" b="1" dirty="0" smtClean="0"/>
                        <a:t>Menos</a:t>
                      </a:r>
                      <a:r>
                        <a:rPr lang="es-MX" b="1" baseline="0" dirty="0" smtClean="0"/>
                        <a:t> de  80 </a:t>
                      </a:r>
                    </a:p>
                    <a:p>
                      <a:endParaRPr lang="es-MX" b="1" dirty="0" smtClean="0"/>
                    </a:p>
                    <a:p>
                      <a:r>
                        <a:rPr lang="es-MX" b="1" dirty="0" smtClean="0"/>
                        <a:t>Mas de 80 mg</a:t>
                      </a:r>
                      <a:endParaRPr lang="es-MX" b="1" dirty="0"/>
                    </a:p>
                  </a:txBody>
                  <a:tcPr/>
                </a:tc>
                <a:tc>
                  <a:txBody>
                    <a:bodyPr/>
                    <a:lstStyle/>
                    <a:p>
                      <a:r>
                        <a:rPr lang="es-MX" b="1" baseline="0" dirty="0" smtClean="0"/>
                        <a:t> 2 frutas</a:t>
                      </a:r>
                    </a:p>
                    <a:p>
                      <a:endParaRPr lang="es-MX" b="1" baseline="0" dirty="0" smtClean="0"/>
                    </a:p>
                    <a:p>
                      <a:r>
                        <a:rPr lang="es-MX" b="1" baseline="0" dirty="0" smtClean="0"/>
                        <a:t>1 fruta</a:t>
                      </a:r>
                      <a:endParaRPr lang="es-MX" b="1" dirty="0" smtClean="0"/>
                    </a:p>
                  </a:txBody>
                  <a:tcPr/>
                </a:tc>
              </a:tr>
              <a:tr h="1009692">
                <a:tc>
                  <a:txBody>
                    <a:bodyPr/>
                    <a:lstStyle/>
                    <a:p>
                      <a:r>
                        <a:rPr lang="es-MX" b="1" dirty="0" smtClean="0"/>
                        <a:t>INTENSIDAD</a:t>
                      </a:r>
                      <a:r>
                        <a:rPr lang="es-MX" b="1" baseline="0" dirty="0" smtClean="0"/>
                        <a:t> MODERADA </a:t>
                      </a:r>
                    </a:p>
                    <a:p>
                      <a:r>
                        <a:rPr lang="es-MX" b="1" baseline="0" dirty="0" smtClean="0"/>
                        <a:t>Natación, correr, tenis, golf. Pasear en bicicleta (1 hora)</a:t>
                      </a:r>
                      <a:endParaRPr lang="es-MX" b="1" dirty="0"/>
                    </a:p>
                  </a:txBody>
                  <a:tcPr/>
                </a:tc>
                <a:tc>
                  <a:txBody>
                    <a:bodyPr/>
                    <a:lstStyle/>
                    <a:p>
                      <a:r>
                        <a:rPr lang="es-MX" b="1" dirty="0" smtClean="0"/>
                        <a:t>Menos de 80</a:t>
                      </a:r>
                    </a:p>
                    <a:p>
                      <a:r>
                        <a:rPr lang="es-MX" b="1" dirty="0" smtClean="0"/>
                        <a:t>80 – 180</a:t>
                      </a:r>
                    </a:p>
                    <a:p>
                      <a:r>
                        <a:rPr lang="es-MX" b="1" dirty="0" smtClean="0"/>
                        <a:t>180</a:t>
                      </a:r>
                      <a:r>
                        <a:rPr lang="es-MX" b="1" baseline="0" dirty="0" smtClean="0"/>
                        <a:t> – 300</a:t>
                      </a:r>
                    </a:p>
                    <a:p>
                      <a:r>
                        <a:rPr lang="es-MX" b="1" baseline="0" dirty="0" smtClean="0"/>
                        <a:t>Mas de 300</a:t>
                      </a:r>
                      <a:endParaRPr lang="es-MX" b="1" dirty="0"/>
                    </a:p>
                  </a:txBody>
                  <a:tcPr/>
                </a:tc>
                <a:tc>
                  <a:txBody>
                    <a:bodyPr/>
                    <a:lstStyle/>
                    <a:p>
                      <a:r>
                        <a:rPr lang="es-MX" b="1" dirty="0" smtClean="0"/>
                        <a:t>½</a:t>
                      </a:r>
                      <a:r>
                        <a:rPr lang="es-MX" b="1" baseline="0" dirty="0" smtClean="0"/>
                        <a:t> AOA y 2 pan</a:t>
                      </a:r>
                    </a:p>
                    <a:p>
                      <a:r>
                        <a:rPr lang="es-MX" b="1" baseline="0" dirty="0" smtClean="0"/>
                        <a:t>1 fruta o 1 pan</a:t>
                      </a:r>
                    </a:p>
                    <a:p>
                      <a:r>
                        <a:rPr lang="es-MX" b="1" baseline="0" dirty="0" smtClean="0"/>
                        <a:t>No es necesario</a:t>
                      </a:r>
                    </a:p>
                    <a:p>
                      <a:r>
                        <a:rPr lang="es-MX" b="1" baseline="0" dirty="0" smtClean="0"/>
                        <a:t>No se ejercite</a:t>
                      </a:r>
                      <a:endParaRPr lang="es-MX" b="1" dirty="0" smtClean="0"/>
                    </a:p>
                  </a:txBody>
                  <a:tcPr/>
                </a:tc>
              </a:tr>
              <a:tr h="1242697">
                <a:tc>
                  <a:txBody>
                    <a:bodyPr/>
                    <a:lstStyle/>
                    <a:p>
                      <a:r>
                        <a:rPr lang="es-MX" b="1" dirty="0" smtClean="0"/>
                        <a:t>INTENSO</a:t>
                      </a:r>
                    </a:p>
                    <a:p>
                      <a:r>
                        <a:rPr lang="es-MX" b="1" dirty="0" smtClean="0"/>
                        <a:t>Fút</a:t>
                      </a:r>
                      <a:r>
                        <a:rPr lang="es-MX" b="1" baseline="0" dirty="0" smtClean="0"/>
                        <a:t>bol americano, soccer, hockey, básquetbol, ciclismo intenso, natación</a:t>
                      </a:r>
                      <a:endParaRPr lang="es-MX" b="1" dirty="0"/>
                    </a:p>
                  </a:txBody>
                  <a:tcPr/>
                </a:tc>
                <a:tc>
                  <a:txBody>
                    <a:bodyPr/>
                    <a:lstStyle/>
                    <a:p>
                      <a:r>
                        <a:rPr lang="es-MX" b="1" dirty="0" smtClean="0"/>
                        <a:t>Menos</a:t>
                      </a:r>
                      <a:r>
                        <a:rPr lang="es-MX" b="1" baseline="0" dirty="0" smtClean="0"/>
                        <a:t> de 80</a:t>
                      </a:r>
                    </a:p>
                    <a:p>
                      <a:r>
                        <a:rPr lang="es-MX" b="1" baseline="0" dirty="0" smtClean="0"/>
                        <a:t>80 – 180</a:t>
                      </a:r>
                    </a:p>
                    <a:p>
                      <a:r>
                        <a:rPr lang="es-MX" b="1" baseline="0" dirty="0" smtClean="0"/>
                        <a:t>180 - 300</a:t>
                      </a:r>
                    </a:p>
                    <a:p>
                      <a:r>
                        <a:rPr lang="es-MX" b="1" dirty="0" smtClean="0"/>
                        <a:t>Mas de 300</a:t>
                      </a:r>
                    </a:p>
                    <a:p>
                      <a:endParaRPr lang="es-MX" b="1" dirty="0"/>
                    </a:p>
                  </a:txBody>
                  <a:tcPr/>
                </a:tc>
                <a:tc>
                  <a:txBody>
                    <a:bodyPr/>
                    <a:lstStyle/>
                    <a:p>
                      <a:r>
                        <a:rPr lang="es-MX" b="1" dirty="0" smtClean="0"/>
                        <a:t>1</a:t>
                      </a:r>
                      <a:r>
                        <a:rPr lang="es-MX" b="1" baseline="0" dirty="0" smtClean="0"/>
                        <a:t> AOA, 2 pan, 1 futa, 1 leche</a:t>
                      </a:r>
                    </a:p>
                    <a:p>
                      <a:r>
                        <a:rPr lang="es-MX" b="1" baseline="0" dirty="0" smtClean="0"/>
                        <a:t>1 AOA y 2 pan</a:t>
                      </a:r>
                    </a:p>
                    <a:p>
                      <a:r>
                        <a:rPr lang="es-MX" b="1" baseline="0" dirty="0" smtClean="0"/>
                        <a:t>1 AOA y 1 pan</a:t>
                      </a:r>
                    </a:p>
                    <a:p>
                      <a:r>
                        <a:rPr lang="es-MX" b="1" baseline="0" dirty="0" smtClean="0"/>
                        <a:t>No se ejercite</a:t>
                      </a:r>
                      <a:endParaRPr lang="es-MX" b="1" dirty="0"/>
                    </a:p>
                  </a:txBody>
                  <a:tcPr/>
                </a:tc>
              </a:tr>
            </a:tbl>
          </a:graphicData>
        </a:graphic>
      </p:graphicFrame>
      <p:sp>
        <p:nvSpPr>
          <p:cNvPr id="5" name="4 CuadroTexto"/>
          <p:cNvSpPr txBox="1"/>
          <p:nvPr/>
        </p:nvSpPr>
        <p:spPr>
          <a:xfrm>
            <a:off x="631613" y="808948"/>
            <a:ext cx="8001056" cy="1015663"/>
          </a:xfrm>
          <a:prstGeom prst="rect">
            <a:avLst/>
          </a:prstGeom>
          <a:noFill/>
        </p:spPr>
        <p:txBody>
          <a:bodyPr wrap="square" rtlCol="0">
            <a:spAutoFit/>
          </a:bodyPr>
          <a:lstStyle/>
          <a:p>
            <a:pPr algn="ctr" fontAlgn="auto">
              <a:spcBef>
                <a:spcPts val="0"/>
              </a:spcBef>
              <a:spcAft>
                <a:spcPts val="0"/>
              </a:spcAft>
            </a:pPr>
            <a:r>
              <a:rPr lang="es-MX" sz="3000" dirty="0" smtClean="0">
                <a:solidFill>
                  <a:prstClr val="black"/>
                </a:solidFill>
                <a:latin typeface="Arial" panose="020B0604020202020204" pitchFamily="34" charset="0"/>
                <a:cs typeface="Arial" panose="020B0604020202020204" pitchFamily="34" charset="0"/>
              </a:rPr>
              <a:t>ALIMENTACIÓN PREVIA A LA ACTIVIDAD FÍSICA</a:t>
            </a:r>
            <a:endParaRPr lang="es-MX" sz="3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3862715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764704"/>
            <a:ext cx="8352928" cy="5832648"/>
          </a:xfrm>
        </p:spPr>
        <p:txBody>
          <a:bodyPr>
            <a:normAutofit lnSpcReduction="10000"/>
          </a:bodyPr>
          <a:lstStyle/>
          <a:p>
            <a:pPr>
              <a:buNone/>
            </a:pPr>
            <a:r>
              <a:rPr lang="es-MX" dirty="0" smtClean="0">
                <a:latin typeface="Arial" pitchFamily="34" charset="0"/>
                <a:cs typeface="Arial" pitchFamily="34" charset="0"/>
              </a:rPr>
              <a:t>Si se realiza una actividad constante extenuante durante todo el día como pintar la casa, trabajar en una huerta o jardín se necesitará disminuir la cantidad de insulina total del día un 30%.</a:t>
            </a:r>
          </a:p>
          <a:p>
            <a:pPr>
              <a:buNone/>
            </a:pPr>
            <a:r>
              <a:rPr lang="es-MX" u="sng" dirty="0" smtClean="0">
                <a:latin typeface="Arial" pitchFamily="34" charset="0"/>
                <a:cs typeface="Arial" pitchFamily="34" charset="0"/>
              </a:rPr>
              <a:t>Solo si se está completamente seguro que lo hará</a:t>
            </a:r>
          </a:p>
          <a:p>
            <a:pPr>
              <a:buNone/>
            </a:pPr>
            <a:endParaRPr lang="es-MX" u="sng" dirty="0" smtClean="0">
              <a:latin typeface="Arial" pitchFamily="34" charset="0"/>
              <a:cs typeface="Arial" pitchFamily="34" charset="0"/>
            </a:endParaRPr>
          </a:p>
          <a:p>
            <a:pPr>
              <a:buNone/>
            </a:pPr>
            <a:r>
              <a:rPr lang="es-MX" dirty="0" smtClean="0">
                <a:latin typeface="Arial" pitchFamily="34" charset="0"/>
                <a:cs typeface="Arial" pitchFamily="34" charset="0"/>
              </a:rPr>
              <a:t>El ejercicio hace que la insulina que ha sido inyectada sea absorbida mas rápidamente.</a:t>
            </a:r>
          </a:p>
          <a:p>
            <a:pPr>
              <a:buNone/>
            </a:pPr>
            <a:r>
              <a:rPr lang="es-MX" dirty="0" smtClean="0">
                <a:latin typeface="Arial" pitchFamily="34" charset="0"/>
                <a:cs typeface="Arial" pitchFamily="34" charset="0"/>
              </a:rPr>
              <a:t>Hay</a:t>
            </a:r>
            <a:r>
              <a:rPr lang="es-MX" u="sng" dirty="0" smtClean="0">
                <a:latin typeface="Arial" pitchFamily="34" charset="0"/>
                <a:cs typeface="Arial" pitchFamily="34" charset="0"/>
              </a:rPr>
              <a:t> </a:t>
            </a:r>
            <a:r>
              <a:rPr lang="es-MX" dirty="0" smtClean="0">
                <a:latin typeface="Arial" pitchFamily="34" charset="0"/>
                <a:cs typeface="Arial" pitchFamily="34" charset="0"/>
              </a:rPr>
              <a:t>inyectarse en zonas del cuerpo que serán ejercitadas durante las actividades</a:t>
            </a:r>
            <a:endParaRPr lang="es-MX" dirty="0">
              <a:latin typeface="Arial" pitchFamily="34" charset="0"/>
              <a:cs typeface="Arial" pitchFamily="34" charset="0"/>
            </a:endParaRPr>
          </a:p>
        </p:txBody>
      </p:sp>
    </p:spTree>
    <p:extLst>
      <p:ext uri="{BB962C8B-B14F-4D97-AF65-F5344CB8AC3E}">
        <p14:creationId xmlns="" xmlns:p14="http://schemas.microsoft.com/office/powerpoint/2010/main" val="39428026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1425" y="17689"/>
            <a:ext cx="9142575" cy="6840311"/>
          </a:xfrm>
          <a:prstGeom prst="rect">
            <a:avLst/>
          </a:prstGeom>
          <a:noFill/>
          <a:ln w="9525">
            <a:noFill/>
            <a:miter lim="800000"/>
            <a:headEnd/>
            <a:tailEnd/>
          </a:ln>
        </p:spPr>
      </p:pic>
    </p:spTree>
    <p:extLst>
      <p:ext uri="{BB962C8B-B14F-4D97-AF65-F5344CB8AC3E}">
        <p14:creationId xmlns="" xmlns:p14="http://schemas.microsoft.com/office/powerpoint/2010/main" val="17243365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a:xfrm>
            <a:off x="179512" y="692696"/>
            <a:ext cx="8784976" cy="1143000"/>
          </a:xfrm>
        </p:spPr>
        <p:txBody>
          <a:bodyPr>
            <a:normAutofit fontScale="90000"/>
          </a:bodyPr>
          <a:lstStyle/>
          <a:p>
            <a:pPr eaLnBrk="1" hangingPunct="1"/>
            <a:r>
              <a:rPr lang="es-MX" i="1" dirty="0" smtClean="0">
                <a:latin typeface="Arial" pitchFamily="34" charset="0"/>
                <a:cs typeface="Arial" pitchFamily="34" charset="0"/>
              </a:rPr>
              <a:t>COMPLICACIONES AGUDAS DE LA DIABETES TIPO 1</a:t>
            </a:r>
          </a:p>
        </p:txBody>
      </p:sp>
      <p:sp>
        <p:nvSpPr>
          <p:cNvPr id="3" name="2 Marcador de contenido"/>
          <p:cNvSpPr>
            <a:spLocks noGrp="1"/>
          </p:cNvSpPr>
          <p:nvPr>
            <p:ph idx="1"/>
          </p:nvPr>
        </p:nvSpPr>
        <p:spPr>
          <a:xfrm>
            <a:off x="457200" y="2203050"/>
            <a:ext cx="8229600" cy="4394301"/>
          </a:xfrm>
        </p:spPr>
        <p:txBody>
          <a:bodyPr rtlCol="0">
            <a:normAutofit/>
          </a:bodyPr>
          <a:lstStyle/>
          <a:p>
            <a:pPr marL="571500" indent="-571500" eaLnBrk="1" fontAlgn="auto" hangingPunct="1">
              <a:spcAft>
                <a:spcPts val="0"/>
              </a:spcAft>
              <a:buFont typeface="Arial" pitchFamily="34" charset="0"/>
              <a:buAutoNum type="romanUcPeriod"/>
              <a:defRPr/>
            </a:pPr>
            <a:r>
              <a:rPr lang="es-MX" sz="3600" b="1" dirty="0" smtClean="0"/>
              <a:t>Cetosis/Cetonuria </a:t>
            </a:r>
          </a:p>
          <a:p>
            <a:pPr marL="571500" indent="-571500" eaLnBrk="1" fontAlgn="auto" hangingPunct="1">
              <a:spcAft>
                <a:spcPts val="0"/>
              </a:spcAft>
              <a:buFont typeface="Arial" pitchFamily="34" charset="0"/>
              <a:buAutoNum type="romanUcPeriod"/>
              <a:defRPr/>
            </a:pPr>
            <a:r>
              <a:rPr lang="es-MX" sz="3600" b="1" dirty="0" smtClean="0"/>
              <a:t> Hipoglucemia </a:t>
            </a:r>
          </a:p>
          <a:p>
            <a:pPr eaLnBrk="1" fontAlgn="auto" hangingPunct="1">
              <a:spcAft>
                <a:spcPts val="0"/>
              </a:spcAft>
              <a:buFont typeface="Arial" pitchFamily="34" charset="0"/>
              <a:buNone/>
              <a:defRPr/>
            </a:pPr>
            <a:r>
              <a:rPr lang="es-MX" sz="3600" b="1" dirty="0" smtClean="0"/>
              <a:t>III.  Nefropatía Diabética</a:t>
            </a:r>
          </a:p>
          <a:p>
            <a:pPr eaLnBrk="1" fontAlgn="auto" hangingPunct="1">
              <a:spcAft>
                <a:spcPts val="0"/>
              </a:spcAft>
              <a:buFont typeface="Arial" pitchFamily="34" charset="0"/>
              <a:buChar char="•"/>
              <a:defRPr/>
            </a:pPr>
            <a:endParaRPr lang="es-MX" sz="3600" b="1" dirty="0"/>
          </a:p>
        </p:txBody>
      </p:sp>
      <p:pic>
        <p:nvPicPr>
          <p:cNvPr id="48132" name="Picture 2" descr="http://t3.gstatic.com/images?q=tbn:ANd9GcTmia8q6X0mwwKnCbMhrSYaJ3Pm5euTvO1Y1-u98XSqhurd9ZFtGw"/>
          <p:cNvPicPr>
            <a:picLocks noChangeAspect="1" noChangeArrowheads="1"/>
          </p:cNvPicPr>
          <p:nvPr/>
        </p:nvPicPr>
        <p:blipFill>
          <a:blip r:embed="rId2" cstate="print"/>
          <a:srcRect/>
          <a:stretch>
            <a:fillRect/>
          </a:stretch>
        </p:blipFill>
        <p:spPr bwMode="auto">
          <a:xfrm>
            <a:off x="5633663" y="2203051"/>
            <a:ext cx="2532063" cy="3889375"/>
          </a:xfrm>
          <a:prstGeom prst="rect">
            <a:avLst/>
          </a:prstGeom>
          <a:noFill/>
          <a:ln w="9525">
            <a:noFill/>
            <a:miter lim="800000"/>
            <a:headEnd/>
            <a:tailEnd/>
          </a:ln>
        </p:spPr>
      </p:pic>
    </p:spTree>
    <p:extLst>
      <p:ext uri="{BB962C8B-B14F-4D97-AF65-F5344CB8AC3E}">
        <p14:creationId xmlns="" xmlns:p14="http://schemas.microsoft.com/office/powerpoint/2010/main" val="34878765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p:cNvSpPr>
            <a:spLocks noGrp="1"/>
          </p:cNvSpPr>
          <p:nvPr>
            <p:ph type="title"/>
          </p:nvPr>
        </p:nvSpPr>
        <p:spPr>
          <a:xfrm>
            <a:off x="179512" y="692696"/>
            <a:ext cx="8784976" cy="1008112"/>
          </a:xfrm>
        </p:spPr>
        <p:txBody>
          <a:bodyPr>
            <a:normAutofit/>
          </a:bodyPr>
          <a:lstStyle/>
          <a:p>
            <a:pPr eaLnBrk="1" hangingPunct="1"/>
            <a:r>
              <a:rPr lang="es-MX" sz="4800" dirty="0" smtClean="0">
                <a:latin typeface="Arial" pitchFamily="34" charset="0"/>
                <a:cs typeface="Arial" pitchFamily="34" charset="0"/>
              </a:rPr>
              <a:t>CETOSIS/CETONURIA</a:t>
            </a:r>
          </a:p>
        </p:txBody>
      </p:sp>
      <p:sp>
        <p:nvSpPr>
          <p:cNvPr id="3" name="2 Marcador de contenido"/>
          <p:cNvSpPr>
            <a:spLocks noGrp="1"/>
          </p:cNvSpPr>
          <p:nvPr>
            <p:ph idx="1"/>
          </p:nvPr>
        </p:nvSpPr>
        <p:spPr>
          <a:xfrm>
            <a:off x="0" y="1772816"/>
            <a:ext cx="9144000" cy="5085184"/>
          </a:xfrm>
        </p:spPr>
        <p:txBody>
          <a:bodyPr rtlCol="0">
            <a:normAutofit fontScale="62500" lnSpcReduction="20000"/>
          </a:bodyPr>
          <a:lstStyle/>
          <a:p>
            <a:pPr eaLnBrk="1" fontAlgn="auto" hangingPunct="1">
              <a:spcAft>
                <a:spcPts val="0"/>
              </a:spcAft>
              <a:buFont typeface="Arial" pitchFamily="34" charset="0"/>
              <a:buChar char="•"/>
              <a:defRPr/>
            </a:pPr>
            <a:r>
              <a:rPr lang="es-MX" i="1" dirty="0" smtClean="0">
                <a:latin typeface="Arial" pitchFamily="34" charset="0"/>
                <a:cs typeface="Arial" pitchFamily="34" charset="0"/>
              </a:rPr>
              <a:t>Dosis de insulina insuficiente. En estas circunstancias existe un aumento de hormonas que se oponen a la acción de la insulina lo que lleva a que el control de la diabetes se altere, como consecuencia de todo ello la glucemia sube pudiéndose llegar a una hiperglucemia franca. </a:t>
            </a:r>
          </a:p>
          <a:p>
            <a:pPr eaLnBrk="1" fontAlgn="auto" hangingPunct="1">
              <a:spcAft>
                <a:spcPts val="0"/>
              </a:spcAft>
              <a:buFont typeface="Arial" pitchFamily="34" charset="0"/>
              <a:buChar char="•"/>
              <a:defRPr/>
            </a:pPr>
            <a:endParaRPr lang="es-MX" i="1" dirty="0" smtClean="0">
              <a:latin typeface="Arial" pitchFamily="34" charset="0"/>
              <a:cs typeface="Arial" pitchFamily="34" charset="0"/>
            </a:endParaRPr>
          </a:p>
          <a:p>
            <a:pPr eaLnBrk="1" fontAlgn="auto" hangingPunct="1">
              <a:spcAft>
                <a:spcPts val="0"/>
              </a:spcAft>
              <a:buNone/>
              <a:defRPr/>
            </a:pPr>
            <a:r>
              <a:rPr lang="es-MX" i="1" dirty="0" smtClean="0">
                <a:latin typeface="Arial" pitchFamily="34" charset="0"/>
                <a:cs typeface="Arial" pitchFamily="34" charset="0"/>
              </a:rPr>
              <a:t>                  HC                         GRASAS                    CUERPOS CETÓNICOS</a:t>
            </a:r>
          </a:p>
          <a:p>
            <a:pPr eaLnBrk="1" fontAlgn="auto" hangingPunct="1">
              <a:spcAft>
                <a:spcPts val="0"/>
              </a:spcAft>
              <a:buNone/>
              <a:defRPr/>
            </a:pPr>
            <a:r>
              <a:rPr lang="es-MX" i="1" dirty="0" smtClean="0">
                <a:latin typeface="Arial" pitchFamily="34" charset="0"/>
                <a:cs typeface="Arial" pitchFamily="34" charset="0"/>
              </a:rPr>
              <a:t>                                                                                             ACETONA</a:t>
            </a:r>
          </a:p>
          <a:p>
            <a:pPr eaLnBrk="1" fontAlgn="auto" hangingPunct="1">
              <a:spcAft>
                <a:spcPts val="0"/>
              </a:spcAft>
              <a:buNone/>
              <a:defRPr/>
            </a:pPr>
            <a:r>
              <a:rPr lang="es-MX" i="1" dirty="0" smtClean="0">
                <a:latin typeface="Arial" pitchFamily="34" charset="0"/>
                <a:cs typeface="Arial" pitchFamily="34" charset="0"/>
              </a:rPr>
              <a:t>                                                                                   SANGRE (CETOSIS)</a:t>
            </a:r>
          </a:p>
          <a:p>
            <a:pPr eaLnBrk="1" fontAlgn="auto" hangingPunct="1">
              <a:spcAft>
                <a:spcPts val="0"/>
              </a:spcAft>
              <a:buNone/>
              <a:defRPr/>
            </a:pPr>
            <a:r>
              <a:rPr lang="es-MX" i="1" dirty="0" smtClean="0">
                <a:latin typeface="Arial" pitchFamily="34" charset="0"/>
                <a:cs typeface="Arial" pitchFamily="34" charset="0"/>
              </a:rPr>
              <a:t>                                                                                   ORINA (CETONURIA)</a:t>
            </a:r>
          </a:p>
          <a:p>
            <a:pPr eaLnBrk="1" fontAlgn="auto" hangingPunct="1">
              <a:spcAft>
                <a:spcPts val="0"/>
              </a:spcAft>
              <a:buNone/>
              <a:defRPr/>
            </a:pPr>
            <a:endParaRPr lang="es-MX" i="1" dirty="0" smtClean="0">
              <a:latin typeface="Arial" pitchFamily="34" charset="0"/>
              <a:cs typeface="Arial" pitchFamily="34" charset="0"/>
            </a:endParaRPr>
          </a:p>
          <a:p>
            <a:pPr eaLnBrk="1" fontAlgn="auto" hangingPunct="1">
              <a:spcAft>
                <a:spcPts val="0"/>
              </a:spcAft>
              <a:buNone/>
              <a:defRPr/>
            </a:pPr>
            <a:endParaRPr lang="es-MX" i="1" dirty="0" smtClean="0">
              <a:latin typeface="Arial" pitchFamily="34" charset="0"/>
              <a:cs typeface="Arial" pitchFamily="34" charset="0"/>
            </a:endParaRPr>
          </a:p>
          <a:p>
            <a:pPr eaLnBrk="1" fontAlgn="auto" hangingPunct="1">
              <a:spcAft>
                <a:spcPts val="0"/>
              </a:spcAft>
              <a:buNone/>
              <a:defRPr/>
            </a:pPr>
            <a:r>
              <a:rPr lang="es-MX" i="1" dirty="0" smtClean="0">
                <a:effectLst>
                  <a:glow rad="101600">
                    <a:srgbClr val="FFFF00">
                      <a:alpha val="60000"/>
                    </a:srgbClr>
                  </a:glow>
                </a:effectLst>
                <a:latin typeface="Arial" pitchFamily="34" charset="0"/>
                <a:cs typeface="Arial" pitchFamily="34" charset="0"/>
              </a:rPr>
              <a:t>ORINA</a:t>
            </a:r>
            <a:r>
              <a:rPr lang="es-MX" i="1" dirty="0" smtClean="0">
                <a:latin typeface="Arial" pitchFamily="34" charset="0"/>
                <a:cs typeface="Arial" pitchFamily="34" charset="0"/>
              </a:rPr>
              <a:t>    = GLUCOSA,</a:t>
            </a:r>
          </a:p>
          <a:p>
            <a:pPr eaLnBrk="1" fontAlgn="auto" hangingPunct="1">
              <a:spcAft>
                <a:spcPts val="0"/>
              </a:spcAft>
              <a:buNone/>
              <a:defRPr/>
            </a:pPr>
            <a:r>
              <a:rPr lang="es-MX" i="1" dirty="0" smtClean="0">
                <a:latin typeface="Arial" pitchFamily="34" charset="0"/>
                <a:cs typeface="Arial" pitchFamily="34" charset="0"/>
              </a:rPr>
              <a:t>                   CUERPOS CETÓNICOS </a:t>
            </a:r>
          </a:p>
          <a:p>
            <a:pPr eaLnBrk="1" fontAlgn="auto" hangingPunct="1">
              <a:spcAft>
                <a:spcPts val="0"/>
              </a:spcAft>
              <a:buNone/>
              <a:defRPr/>
            </a:pPr>
            <a:r>
              <a:rPr lang="es-MX" i="1" dirty="0" smtClean="0">
                <a:latin typeface="Arial" pitchFamily="34" charset="0"/>
                <a:cs typeface="Arial" pitchFamily="34" charset="0"/>
              </a:rPr>
              <a:t>                   GRANDES CANTIDADES DE AGUA E IONES</a:t>
            </a:r>
          </a:p>
        </p:txBody>
      </p:sp>
      <p:sp>
        <p:nvSpPr>
          <p:cNvPr id="4" name="3 Multiplicar"/>
          <p:cNvSpPr/>
          <p:nvPr/>
        </p:nvSpPr>
        <p:spPr>
          <a:xfrm>
            <a:off x="500034" y="3000372"/>
            <a:ext cx="642942" cy="71438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MX">
              <a:solidFill>
                <a:prstClr val="white"/>
              </a:solidFill>
            </a:endParaRPr>
          </a:p>
        </p:txBody>
      </p:sp>
      <p:sp>
        <p:nvSpPr>
          <p:cNvPr id="5" name="4 Flecha derecha"/>
          <p:cNvSpPr/>
          <p:nvPr/>
        </p:nvSpPr>
        <p:spPr>
          <a:xfrm>
            <a:off x="2428860" y="3214686"/>
            <a:ext cx="714380" cy="42862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MX">
              <a:solidFill>
                <a:prstClr val="white"/>
              </a:solidFill>
            </a:endParaRPr>
          </a:p>
        </p:txBody>
      </p:sp>
      <p:sp>
        <p:nvSpPr>
          <p:cNvPr id="6" name="5 Igual que"/>
          <p:cNvSpPr/>
          <p:nvPr/>
        </p:nvSpPr>
        <p:spPr>
          <a:xfrm>
            <a:off x="4857752" y="3071810"/>
            <a:ext cx="571504" cy="57150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MX">
              <a:solidFill>
                <a:prstClr val="black"/>
              </a:solidFill>
            </a:endParaRPr>
          </a:p>
        </p:txBody>
      </p:sp>
    </p:spTree>
    <p:extLst>
      <p:ext uri="{BB962C8B-B14F-4D97-AF65-F5344CB8AC3E}">
        <p14:creationId xmlns="" xmlns:p14="http://schemas.microsoft.com/office/powerpoint/2010/main" val="13730142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Título"/>
          <p:cNvSpPr>
            <a:spLocks noGrp="1"/>
          </p:cNvSpPr>
          <p:nvPr>
            <p:ph type="title"/>
          </p:nvPr>
        </p:nvSpPr>
        <p:spPr>
          <a:xfrm>
            <a:off x="457200" y="692696"/>
            <a:ext cx="8229600" cy="724942"/>
          </a:xfrm>
        </p:spPr>
        <p:txBody>
          <a:bodyPr>
            <a:normAutofit fontScale="90000"/>
          </a:bodyPr>
          <a:lstStyle/>
          <a:p>
            <a:pPr eaLnBrk="1" hangingPunct="1"/>
            <a:r>
              <a:rPr lang="es-MX" i="1" dirty="0" smtClean="0">
                <a:latin typeface="Arial" pitchFamily="34" charset="0"/>
                <a:cs typeface="Arial" pitchFamily="34" charset="0"/>
              </a:rPr>
              <a:t>Síntomas</a:t>
            </a:r>
          </a:p>
        </p:txBody>
      </p:sp>
      <p:sp>
        <p:nvSpPr>
          <p:cNvPr id="3" name="2 Marcador de contenido"/>
          <p:cNvSpPr>
            <a:spLocks noGrp="1"/>
          </p:cNvSpPr>
          <p:nvPr>
            <p:ph idx="1"/>
          </p:nvPr>
        </p:nvSpPr>
        <p:spPr>
          <a:xfrm>
            <a:off x="457200" y="1916831"/>
            <a:ext cx="8229600" cy="4607793"/>
          </a:xfrm>
        </p:spPr>
        <p:txBody>
          <a:bodyPr rtlCol="0">
            <a:normAutofit fontScale="85000" lnSpcReduction="20000"/>
          </a:bodyPr>
          <a:lstStyle/>
          <a:p>
            <a:pPr eaLnBrk="1" fontAlgn="auto" hangingPunct="1">
              <a:spcAft>
                <a:spcPts val="0"/>
              </a:spcAft>
              <a:buFont typeface="Arial" pitchFamily="34" charset="0"/>
              <a:buChar char="•"/>
              <a:defRPr/>
            </a:pPr>
            <a:r>
              <a:rPr lang="es-MX" i="1" dirty="0" smtClean="0"/>
              <a:t>Poliuria y polidipsia por la hiperglucemia </a:t>
            </a:r>
          </a:p>
          <a:p>
            <a:pPr eaLnBrk="1" fontAlgn="auto" hangingPunct="1">
              <a:spcAft>
                <a:spcPts val="0"/>
              </a:spcAft>
              <a:buFont typeface="Arial" pitchFamily="34" charset="0"/>
              <a:buChar char="•"/>
              <a:defRPr/>
            </a:pPr>
            <a:r>
              <a:rPr lang="es-MX" i="1" dirty="0" smtClean="0"/>
              <a:t>Si el problema va avanzando, aparecerán los cuerpos cetónicos, que provocaran:</a:t>
            </a:r>
          </a:p>
          <a:p>
            <a:pPr eaLnBrk="1" fontAlgn="auto" hangingPunct="1">
              <a:spcAft>
                <a:spcPts val="0"/>
              </a:spcAft>
              <a:buNone/>
              <a:defRPr/>
            </a:pPr>
            <a:r>
              <a:rPr lang="es-MX" i="1" dirty="0" smtClean="0"/>
              <a:t>- inapetencia</a:t>
            </a:r>
          </a:p>
          <a:p>
            <a:pPr eaLnBrk="1" fontAlgn="auto" hangingPunct="1">
              <a:spcAft>
                <a:spcPts val="0"/>
              </a:spcAft>
              <a:buNone/>
              <a:defRPr/>
            </a:pPr>
            <a:r>
              <a:rPr lang="es-MX" i="1" dirty="0" smtClean="0"/>
              <a:t>- náuseas o vómitos, </a:t>
            </a:r>
          </a:p>
          <a:p>
            <a:pPr eaLnBrk="1" fontAlgn="auto" hangingPunct="1">
              <a:spcAft>
                <a:spcPts val="0"/>
              </a:spcAft>
              <a:buNone/>
              <a:defRPr/>
            </a:pPr>
            <a:r>
              <a:rPr lang="es-MX" i="1" dirty="0" smtClean="0"/>
              <a:t>-dolor abdominal </a:t>
            </a:r>
          </a:p>
          <a:p>
            <a:pPr eaLnBrk="1" fontAlgn="auto" hangingPunct="1">
              <a:spcAft>
                <a:spcPts val="0"/>
              </a:spcAft>
              <a:buNone/>
              <a:defRPr/>
            </a:pPr>
            <a:r>
              <a:rPr lang="es-MX" i="1" dirty="0" smtClean="0"/>
              <a:t>- dificultad en la respiración, con decaimiento general. </a:t>
            </a:r>
          </a:p>
          <a:p>
            <a:pPr eaLnBrk="1" fontAlgn="auto" hangingPunct="1">
              <a:spcAft>
                <a:spcPts val="0"/>
              </a:spcAft>
              <a:buNone/>
              <a:defRPr/>
            </a:pPr>
            <a:r>
              <a:rPr lang="es-MX" i="1" dirty="0" smtClean="0"/>
              <a:t>- En esta primera fase los cuerpos cetónicos en la orina serán positivos y el aliento tendrá un olor a manzanas dulces (cetósico). </a:t>
            </a:r>
          </a:p>
          <a:p>
            <a:pPr eaLnBrk="1" fontAlgn="auto" hangingPunct="1">
              <a:spcAft>
                <a:spcPts val="0"/>
              </a:spcAft>
              <a:buNone/>
              <a:defRPr/>
            </a:pPr>
            <a:r>
              <a:rPr lang="es-MX" i="1" dirty="0" smtClean="0"/>
              <a:t>-Tendencia al sueño y descenso en el nivel de consciencia. </a:t>
            </a:r>
          </a:p>
        </p:txBody>
      </p:sp>
    </p:spTree>
    <p:extLst>
      <p:ext uri="{BB962C8B-B14F-4D97-AF65-F5344CB8AC3E}">
        <p14:creationId xmlns="" xmlns:p14="http://schemas.microsoft.com/office/powerpoint/2010/main" val="41267046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Título"/>
          <p:cNvSpPr>
            <a:spLocks noGrp="1"/>
          </p:cNvSpPr>
          <p:nvPr>
            <p:ph type="title"/>
          </p:nvPr>
        </p:nvSpPr>
        <p:spPr>
          <a:xfrm>
            <a:off x="467544" y="692696"/>
            <a:ext cx="8229600" cy="642918"/>
          </a:xfrm>
        </p:spPr>
        <p:txBody>
          <a:bodyPr>
            <a:normAutofit fontScale="90000"/>
          </a:bodyPr>
          <a:lstStyle/>
          <a:p>
            <a:pPr eaLnBrk="1" hangingPunct="1"/>
            <a:r>
              <a:rPr lang="es-MX" dirty="0" smtClean="0"/>
              <a:t>Tratamiento </a:t>
            </a:r>
          </a:p>
        </p:txBody>
      </p:sp>
      <p:sp>
        <p:nvSpPr>
          <p:cNvPr id="3" name="2 Marcador de contenido"/>
          <p:cNvSpPr>
            <a:spLocks noGrp="1"/>
          </p:cNvSpPr>
          <p:nvPr>
            <p:ph idx="1"/>
          </p:nvPr>
        </p:nvSpPr>
        <p:spPr>
          <a:xfrm>
            <a:off x="179512" y="1700808"/>
            <a:ext cx="8784976" cy="4968552"/>
          </a:xfrm>
        </p:spPr>
        <p:txBody>
          <a:bodyPr rtlCol="0">
            <a:noAutofit/>
          </a:bodyPr>
          <a:lstStyle/>
          <a:p>
            <a:pPr eaLnBrk="1" fontAlgn="auto" hangingPunct="1">
              <a:spcAft>
                <a:spcPts val="0"/>
              </a:spcAft>
              <a:buFont typeface="Arial" pitchFamily="34" charset="0"/>
              <a:buChar char="•"/>
              <a:defRPr/>
            </a:pPr>
            <a:r>
              <a:rPr lang="es-MX" sz="1400" b="1" u="sng" dirty="0" smtClean="0"/>
              <a:t>1. INSULINA:  </a:t>
            </a:r>
          </a:p>
          <a:p>
            <a:pPr eaLnBrk="1" fontAlgn="auto" hangingPunct="1">
              <a:spcAft>
                <a:spcPts val="0"/>
              </a:spcAft>
              <a:buNone/>
              <a:defRPr/>
            </a:pPr>
            <a:endParaRPr lang="es-MX" sz="1400" b="1" dirty="0" smtClean="0"/>
          </a:p>
          <a:p>
            <a:pPr eaLnBrk="1" fontAlgn="auto" hangingPunct="1">
              <a:spcAft>
                <a:spcPts val="0"/>
              </a:spcAft>
              <a:buFont typeface="Wingdings" pitchFamily="2" charset="2"/>
              <a:buChar char="§"/>
              <a:defRPr/>
            </a:pPr>
            <a:r>
              <a:rPr lang="es-MX" sz="1400" b="1" dirty="0" smtClean="0"/>
              <a:t>La dosis dependerá de la sensibilidad a la misma de cada paciente, de su edad y estadio de la diabetes. </a:t>
            </a:r>
          </a:p>
          <a:p>
            <a:pPr>
              <a:defRPr/>
            </a:pPr>
            <a:r>
              <a:rPr lang="es-MX" sz="1400" b="1" dirty="0" smtClean="0"/>
              <a:t>Hasta que desaparezca la cetonuria. </a:t>
            </a:r>
          </a:p>
          <a:p>
            <a:pPr eaLnBrk="1" fontAlgn="auto" hangingPunct="1">
              <a:spcAft>
                <a:spcPts val="0"/>
              </a:spcAft>
              <a:buFontTx/>
              <a:buChar char="-"/>
              <a:defRPr/>
            </a:pPr>
            <a:endParaRPr lang="es-MX" sz="1400" b="1" dirty="0" smtClean="0"/>
          </a:p>
          <a:p>
            <a:pPr eaLnBrk="1" fontAlgn="auto" hangingPunct="1">
              <a:spcAft>
                <a:spcPts val="0"/>
              </a:spcAft>
              <a:buFont typeface="Arial" pitchFamily="34" charset="0"/>
              <a:buChar char="•"/>
              <a:defRPr/>
            </a:pPr>
            <a:r>
              <a:rPr lang="es-MX" sz="1400" b="1" u="sng" dirty="0" smtClean="0"/>
              <a:t>2. APORTE ALIMENTICIO: </a:t>
            </a:r>
          </a:p>
          <a:p>
            <a:pPr>
              <a:buNone/>
              <a:defRPr/>
            </a:pPr>
            <a:r>
              <a:rPr lang="es-MX" sz="1400" b="1" dirty="0" smtClean="0"/>
              <a:t>-  Glucemia  &gt; 250 mg/dl  : solo líquidos con iones (forma de caldo desgrasados, </a:t>
            </a:r>
          </a:p>
          <a:p>
            <a:pPr>
              <a:buNone/>
              <a:defRPr/>
            </a:pPr>
            <a:r>
              <a:rPr lang="es-MX" sz="1400" b="1" dirty="0" smtClean="0"/>
              <a:t>-  Glucemia   &lt; 250 mg./dl. se comenzara a administrar hidratos de carbono de manera paulatina conforme bajen los niveles de glucosa procurando dar alimentos que sean bajos en grasas y proteínas  (Puede darse leche desnatada, yogurt descremado, zumos de frutas, galletas, puré de patata)</a:t>
            </a:r>
          </a:p>
          <a:p>
            <a:pPr eaLnBrk="1" fontAlgn="auto" hangingPunct="1">
              <a:spcAft>
                <a:spcPts val="0"/>
              </a:spcAft>
              <a:buFontTx/>
              <a:buChar char="-"/>
              <a:defRPr/>
            </a:pPr>
            <a:r>
              <a:rPr lang="es-MX" sz="1400" b="1" dirty="0" smtClean="0"/>
              <a:t>Todo ello junto al aporte abundante de líquidos y sales para compensar la pérdida excesiva de los mismos. </a:t>
            </a:r>
          </a:p>
          <a:p>
            <a:pPr eaLnBrk="1" fontAlgn="auto" hangingPunct="1">
              <a:spcAft>
                <a:spcPts val="0"/>
              </a:spcAft>
              <a:buFontTx/>
              <a:buChar char="-"/>
              <a:defRPr/>
            </a:pPr>
            <a:endParaRPr lang="es-MX" sz="1400" b="1" dirty="0" smtClean="0"/>
          </a:p>
          <a:p>
            <a:pPr eaLnBrk="1" fontAlgn="auto" hangingPunct="1">
              <a:spcAft>
                <a:spcPts val="0"/>
              </a:spcAft>
              <a:buFont typeface="Arial" pitchFamily="34" charset="0"/>
              <a:buChar char="•"/>
              <a:defRPr/>
            </a:pPr>
            <a:r>
              <a:rPr lang="es-MX" sz="1400" b="1" u="sng" dirty="0" smtClean="0"/>
              <a:t>3. REPOSO:  </a:t>
            </a:r>
            <a:r>
              <a:rPr lang="es-MX" sz="1400" b="1" dirty="0" smtClean="0"/>
              <a:t>En caso de cetonuria el niño no debe hacer ejercicio ni ir al colegio hasta que desaparezca. </a:t>
            </a:r>
          </a:p>
          <a:p>
            <a:pPr eaLnBrk="1" fontAlgn="auto" hangingPunct="1">
              <a:spcAft>
                <a:spcPts val="0"/>
              </a:spcAft>
              <a:buFont typeface="Arial" pitchFamily="34" charset="0"/>
              <a:buChar char="•"/>
              <a:defRPr/>
            </a:pPr>
            <a:endParaRPr lang="es-MX" sz="1400" b="1" dirty="0" smtClean="0"/>
          </a:p>
          <a:p>
            <a:pPr eaLnBrk="1" fontAlgn="auto" hangingPunct="1">
              <a:spcAft>
                <a:spcPts val="0"/>
              </a:spcAft>
              <a:buFont typeface="Arial" pitchFamily="34" charset="0"/>
              <a:buChar char="•"/>
              <a:defRPr/>
            </a:pPr>
            <a:r>
              <a:rPr lang="es-MX" sz="1400" b="1" u="sng" dirty="0" smtClean="0"/>
              <a:t>4. CONTROLES: </a:t>
            </a:r>
            <a:r>
              <a:rPr lang="es-MX" sz="1400" b="1" dirty="0" smtClean="0"/>
              <a:t>Se realizarán controles de glucemia capilar y </a:t>
            </a:r>
            <a:r>
              <a:rPr lang="es-MX" sz="1400" b="1" dirty="0" err="1" smtClean="0"/>
              <a:t>cetonuria</a:t>
            </a:r>
            <a:r>
              <a:rPr lang="es-MX" sz="1400" b="1" dirty="0" smtClean="0"/>
              <a:t> la actitud a seguir en cuanto al aporte alimenticio. </a:t>
            </a:r>
            <a:endParaRPr lang="es-MX" sz="1400" b="1" dirty="0"/>
          </a:p>
        </p:txBody>
      </p:sp>
    </p:spTree>
    <p:extLst>
      <p:ext uri="{BB962C8B-B14F-4D97-AF65-F5344CB8AC3E}">
        <p14:creationId xmlns="" xmlns:p14="http://schemas.microsoft.com/office/powerpoint/2010/main" val="3499323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692696"/>
            <a:ext cx="8928992" cy="1008112"/>
          </a:xfrm>
        </p:spPr>
        <p:txBody>
          <a:bodyPr/>
          <a:lstStyle/>
          <a:p>
            <a:r>
              <a:rPr lang="es-MX" sz="4000" dirty="0" smtClean="0">
                <a:latin typeface="Arial" pitchFamily="34" charset="0"/>
                <a:cs typeface="Arial" pitchFamily="34" charset="0"/>
              </a:rPr>
              <a:t>CUADRANTES DEL ABDOMEN</a:t>
            </a:r>
            <a:endParaRPr lang="es-MX" sz="4000" dirty="0">
              <a:latin typeface="Arial" pitchFamily="34" charset="0"/>
              <a:cs typeface="Arial" pitchFamily="34" charset="0"/>
            </a:endParaRPr>
          </a:p>
        </p:txBody>
      </p:sp>
      <p:sp>
        <p:nvSpPr>
          <p:cNvPr id="3" name="2 Marcador de contenido"/>
          <p:cNvSpPr>
            <a:spLocks noGrp="1"/>
          </p:cNvSpPr>
          <p:nvPr>
            <p:ph idx="1"/>
          </p:nvPr>
        </p:nvSpPr>
        <p:spPr>
          <a:xfrm>
            <a:off x="457200" y="1556792"/>
            <a:ext cx="8229600" cy="4896544"/>
          </a:xfrm>
        </p:spPr>
        <p:txBody>
          <a:bodyPr/>
          <a:lstStyle/>
          <a:p>
            <a:pPr marL="457200" indent="-457200">
              <a:buNone/>
            </a:pPr>
            <a:r>
              <a:rPr lang="es-MX" sz="2000" b="1" dirty="0" smtClean="0"/>
              <a:t>1. Epigastrio: </a:t>
            </a:r>
            <a:r>
              <a:rPr lang="es-MX" sz="2000" dirty="0" smtClean="0"/>
              <a:t>curvatura menor y parte del cuerpo del estómago, bulbo duodenal, lóbulo izquierdo y parte del lóbulo derecho, lóbulo izquierdo y parte del lóbulo derecho del hígado, vesícula biliar, cabeza del páncreas, aorta abdominal y vena cava inferior.</a:t>
            </a:r>
          </a:p>
          <a:p>
            <a:pPr marL="457200" indent="-457200">
              <a:buNone/>
            </a:pPr>
            <a:r>
              <a:rPr lang="es-MX" sz="2000" b="1" dirty="0" smtClean="0"/>
              <a:t>4. Hipocondrio derecho: </a:t>
            </a:r>
            <a:r>
              <a:rPr lang="es-MX" sz="2000" dirty="0" smtClean="0"/>
              <a:t>lóbulo derecho del hígado, ángulo hepático del colon, polo superior del riñón derecho, sistema pielocalicial derecho y glándula suprarrenal derecha.</a:t>
            </a:r>
          </a:p>
          <a:p>
            <a:pPr marL="457200" indent="-457200">
              <a:buNone/>
            </a:pPr>
            <a:r>
              <a:rPr lang="es-MX" sz="2000" b="1" dirty="0" smtClean="0"/>
              <a:t>5. Hipocondrio izquierdo: </a:t>
            </a:r>
            <a:r>
              <a:rPr lang="es-MX" sz="2000" dirty="0" smtClean="0"/>
              <a:t>fondo y parte del cuerpo del estómago, bazo, ángulo esplénico del colón, cola del páncreas, riñón izquierdo y glándula suprarrenal izquierda.</a:t>
            </a:r>
          </a:p>
          <a:p>
            <a:pPr marL="457200" indent="-457200">
              <a:buNone/>
            </a:pPr>
            <a:r>
              <a:rPr lang="es-MX" sz="2000" b="1" dirty="0" smtClean="0"/>
              <a:t>2. Mesogastrio:  </a:t>
            </a:r>
            <a:r>
              <a:rPr lang="es-MX" sz="2000" dirty="0" smtClean="0"/>
              <a:t>parte  inferior del cuerpo del estómago, marco duodenal, parte del yeyuno, colon transverso,  parte  de  la cabeza y  el cuerpo del páncreas, tercios superior y medio de los uréteres, aorta abdominal y vena cava inferior.</a:t>
            </a:r>
          </a:p>
        </p:txBody>
      </p:sp>
    </p:spTree>
    <p:extLst>
      <p:ext uri="{BB962C8B-B14F-4D97-AF65-F5344CB8AC3E}">
        <p14:creationId xmlns="" xmlns:p14="http://schemas.microsoft.com/office/powerpoint/2010/main" val="33090819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p:nvPr>
        </p:nvSpPr>
        <p:spPr>
          <a:xfrm>
            <a:off x="467544" y="692696"/>
            <a:ext cx="8229600" cy="1143000"/>
          </a:xfrm>
        </p:spPr>
        <p:txBody>
          <a:bodyPr/>
          <a:lstStyle/>
          <a:p>
            <a:pPr eaLnBrk="1" hangingPunct="1"/>
            <a:r>
              <a:rPr lang="es-MX" dirty="0" smtClean="0"/>
              <a:t>HIPOGLUCEMIA </a:t>
            </a:r>
          </a:p>
        </p:txBody>
      </p:sp>
      <p:sp>
        <p:nvSpPr>
          <p:cNvPr id="3" name="2 Marcador de contenido"/>
          <p:cNvSpPr>
            <a:spLocks noGrp="1"/>
          </p:cNvSpPr>
          <p:nvPr>
            <p:ph idx="1"/>
          </p:nvPr>
        </p:nvSpPr>
        <p:spPr>
          <a:xfrm>
            <a:off x="457200" y="1772815"/>
            <a:ext cx="8229600" cy="4751809"/>
          </a:xfrm>
        </p:spPr>
        <p:txBody>
          <a:bodyPr rtlCol="0">
            <a:normAutofit fontScale="62500" lnSpcReduction="20000"/>
          </a:bodyPr>
          <a:lstStyle/>
          <a:p>
            <a:pPr eaLnBrk="1" fontAlgn="auto" hangingPunct="1">
              <a:spcAft>
                <a:spcPts val="0"/>
              </a:spcAft>
              <a:buFont typeface="Arial" pitchFamily="34" charset="0"/>
              <a:buChar char="•"/>
              <a:defRPr/>
            </a:pPr>
            <a:r>
              <a:rPr lang="es-MX" b="1" dirty="0" smtClean="0"/>
              <a:t>Hipoglucemia =  &lt;54 mg./dl. </a:t>
            </a:r>
          </a:p>
          <a:p>
            <a:pPr eaLnBrk="1" fontAlgn="auto" hangingPunct="1">
              <a:spcAft>
                <a:spcPts val="0"/>
              </a:spcAft>
              <a:buFont typeface="Arial" pitchFamily="34" charset="0"/>
              <a:buChar char="•"/>
              <a:defRPr/>
            </a:pPr>
            <a:r>
              <a:rPr lang="es-MX" b="1" dirty="0" smtClean="0"/>
              <a:t>Este descenso se acompaña en general de síntomas, estos ya pueden aparecer cuando la glucemia llega alrededor de 65 mg./dl. y constituyen una señal de aviso para iniciar el tratamiento. </a:t>
            </a:r>
          </a:p>
          <a:p>
            <a:pPr eaLnBrk="1" fontAlgn="auto" hangingPunct="1">
              <a:spcAft>
                <a:spcPts val="0"/>
              </a:spcAft>
              <a:buFont typeface="Arial" pitchFamily="34" charset="0"/>
              <a:buChar char="•"/>
              <a:defRPr/>
            </a:pPr>
            <a:r>
              <a:rPr lang="es-MX" b="1" dirty="0" smtClean="0"/>
              <a:t>Es una de las complicaciones agudas que con más frecuencia se presenta en el paciente con diabetes tipo 1.</a:t>
            </a:r>
          </a:p>
          <a:p>
            <a:pPr eaLnBrk="1" fontAlgn="auto" hangingPunct="1">
              <a:spcAft>
                <a:spcPts val="0"/>
              </a:spcAft>
              <a:buFont typeface="Wingdings" pitchFamily="2" charset="2"/>
              <a:buChar char="ü"/>
              <a:defRPr/>
            </a:pPr>
            <a:r>
              <a:rPr lang="es-MX" b="1" dirty="0" smtClean="0"/>
              <a:t>  insulina resulta excesiva</a:t>
            </a:r>
          </a:p>
          <a:p>
            <a:pPr eaLnBrk="1" fontAlgn="auto" hangingPunct="1">
              <a:spcAft>
                <a:spcPts val="0"/>
              </a:spcAft>
              <a:buFont typeface="Wingdings" pitchFamily="2" charset="2"/>
              <a:buChar char="ü"/>
              <a:defRPr/>
            </a:pPr>
            <a:r>
              <a:rPr lang="es-MX" b="1" dirty="0" smtClean="0"/>
              <a:t> cuando la alimentación es insuficiente</a:t>
            </a:r>
          </a:p>
          <a:p>
            <a:pPr eaLnBrk="1" fontAlgn="auto" hangingPunct="1">
              <a:spcAft>
                <a:spcPts val="0"/>
              </a:spcAft>
              <a:buFont typeface="Wingdings" pitchFamily="2" charset="2"/>
              <a:buChar char="ü"/>
              <a:defRPr/>
            </a:pPr>
            <a:r>
              <a:rPr lang="es-MX" b="1" dirty="0" smtClean="0"/>
              <a:t> cuando se ha hecho más ejercicio del previsto sin haber tenido en cuenta las normas que hay que poner en práctica en caso de ejercicio extraordinario. </a:t>
            </a:r>
          </a:p>
          <a:p>
            <a:pPr eaLnBrk="1" fontAlgn="auto" hangingPunct="1">
              <a:spcAft>
                <a:spcPts val="0"/>
              </a:spcAft>
              <a:buFont typeface="Arial" pitchFamily="34" charset="0"/>
              <a:buChar char="•"/>
              <a:defRPr/>
            </a:pPr>
            <a:r>
              <a:rPr lang="es-MX" b="1" dirty="0" smtClean="0"/>
              <a:t>Ante ella, el organismo reaccionará rápidamente poniendo en marcha unos mecanismos de defensa para poder solucionar el problema, ya que sin azúcar el cerebro sufre y no puede funcionar correctamente. Se produce la liberación de varias hormonas (glucagón, catecolaminas, hormona de crecimiento...) que provocan la salida de glucosa de los lugares de reserva a la sangre. </a:t>
            </a:r>
          </a:p>
        </p:txBody>
      </p:sp>
    </p:spTree>
    <p:extLst>
      <p:ext uri="{BB962C8B-B14F-4D97-AF65-F5344CB8AC3E}">
        <p14:creationId xmlns="" xmlns:p14="http://schemas.microsoft.com/office/powerpoint/2010/main" val="32336028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92696"/>
            <a:ext cx="8352928" cy="5832648"/>
          </a:xfrm>
        </p:spPr>
        <p:txBody>
          <a:bodyPr>
            <a:normAutofit/>
          </a:bodyPr>
          <a:lstStyle/>
          <a:p>
            <a:pPr>
              <a:buNone/>
            </a:pPr>
            <a:r>
              <a:rPr lang="es-MX" sz="2000" b="1" dirty="0" smtClean="0"/>
              <a:t>     </a:t>
            </a:r>
          </a:p>
          <a:p>
            <a:pPr>
              <a:buNone/>
            </a:pPr>
            <a:endParaRPr lang="es-MX" sz="2000" b="1" dirty="0" smtClean="0"/>
          </a:p>
          <a:p>
            <a:pPr>
              <a:buNone/>
            </a:pPr>
            <a:endParaRPr lang="es-MX" sz="2000" b="1" dirty="0" smtClean="0"/>
          </a:p>
          <a:p>
            <a:pPr>
              <a:buNone/>
            </a:pPr>
            <a:endParaRPr lang="es-MX" sz="2000" b="1" dirty="0" smtClean="0"/>
          </a:p>
          <a:p>
            <a:pPr>
              <a:buNone/>
            </a:pPr>
            <a:endParaRPr lang="es-MX" sz="2000" b="1" dirty="0" smtClean="0"/>
          </a:p>
          <a:p>
            <a:pPr>
              <a:buNone/>
            </a:pPr>
            <a:r>
              <a:rPr lang="es-MX" sz="2000" b="1" dirty="0" smtClean="0"/>
              <a:t>Hipoglucemia                            el cerebro                                           mecanismos de        </a:t>
            </a:r>
          </a:p>
          <a:p>
            <a:pPr>
              <a:buNone/>
            </a:pPr>
            <a:r>
              <a:rPr lang="es-MX" sz="2000" b="1" dirty="0" smtClean="0"/>
              <a:t>                                                funciona correctamente                                   defensa</a:t>
            </a:r>
          </a:p>
          <a:p>
            <a:pPr>
              <a:buNone/>
            </a:pPr>
            <a:endParaRPr lang="es-MX" sz="2000" b="1" dirty="0" smtClean="0"/>
          </a:p>
          <a:p>
            <a:pPr>
              <a:buNone/>
            </a:pPr>
            <a:r>
              <a:rPr lang="es-MX" sz="2000" b="1" dirty="0" smtClean="0"/>
              <a:t>  </a:t>
            </a:r>
          </a:p>
          <a:p>
            <a:pPr>
              <a:buNone/>
            </a:pPr>
            <a:r>
              <a:rPr lang="es-MX" sz="2000" b="1" dirty="0" smtClean="0"/>
              <a:t>                       </a:t>
            </a:r>
            <a:r>
              <a:rPr lang="es-MX" sz="2000" b="1" dirty="0" err="1" smtClean="0"/>
              <a:t>Liberacion</a:t>
            </a:r>
            <a:r>
              <a:rPr lang="es-MX" sz="2000" b="1" dirty="0" smtClean="0"/>
              <a:t> hormonal                               liberan glucosa de</a:t>
            </a:r>
          </a:p>
          <a:p>
            <a:pPr>
              <a:buNone/>
            </a:pPr>
            <a:r>
              <a:rPr lang="es-MX" sz="2000" b="1" dirty="0" smtClean="0"/>
              <a:t>                    </a:t>
            </a:r>
            <a:r>
              <a:rPr lang="es-MX" sz="2000" b="1" dirty="0" err="1" smtClean="0"/>
              <a:t>Glucágon</a:t>
            </a:r>
            <a:r>
              <a:rPr lang="es-MX" sz="2000" b="1" dirty="0" smtClean="0"/>
              <a:t>, </a:t>
            </a:r>
            <a:r>
              <a:rPr lang="es-MX" sz="2000" b="1" dirty="0" err="1" smtClean="0"/>
              <a:t>catecolaminas</a:t>
            </a:r>
            <a:r>
              <a:rPr lang="es-MX" sz="2000" b="1" dirty="0" smtClean="0"/>
              <a:t>                     lugares de reserva a la</a:t>
            </a:r>
          </a:p>
          <a:p>
            <a:pPr>
              <a:buNone/>
            </a:pPr>
            <a:r>
              <a:rPr lang="es-MX" sz="2000" b="1" dirty="0" smtClean="0"/>
              <a:t>                   Hormona del crecimiento                                   sangre</a:t>
            </a:r>
          </a:p>
          <a:p>
            <a:endParaRPr lang="es-MX" sz="2000" b="1" dirty="0"/>
          </a:p>
        </p:txBody>
      </p:sp>
      <p:sp>
        <p:nvSpPr>
          <p:cNvPr id="4" name="3 Flecha derecha"/>
          <p:cNvSpPr/>
          <p:nvPr/>
        </p:nvSpPr>
        <p:spPr>
          <a:xfrm>
            <a:off x="1857356" y="1857364"/>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MX">
              <a:solidFill>
                <a:prstClr val="white"/>
              </a:solidFill>
            </a:endParaRPr>
          </a:p>
        </p:txBody>
      </p:sp>
      <p:sp>
        <p:nvSpPr>
          <p:cNvPr id="5" name="4 Flecha derecha"/>
          <p:cNvSpPr/>
          <p:nvPr/>
        </p:nvSpPr>
        <p:spPr>
          <a:xfrm>
            <a:off x="5643570" y="2000240"/>
            <a:ext cx="571504"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MX">
              <a:solidFill>
                <a:prstClr val="white"/>
              </a:solidFill>
            </a:endParaRPr>
          </a:p>
        </p:txBody>
      </p:sp>
      <p:sp>
        <p:nvSpPr>
          <p:cNvPr id="6" name="5 Flecha derecha"/>
          <p:cNvSpPr/>
          <p:nvPr/>
        </p:nvSpPr>
        <p:spPr>
          <a:xfrm>
            <a:off x="285720" y="3500438"/>
            <a:ext cx="57147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MX">
              <a:solidFill>
                <a:prstClr val="white"/>
              </a:solidFill>
            </a:endParaRPr>
          </a:p>
        </p:txBody>
      </p:sp>
      <p:sp>
        <p:nvSpPr>
          <p:cNvPr id="7" name="6 Flecha derecha"/>
          <p:cNvSpPr/>
          <p:nvPr/>
        </p:nvSpPr>
        <p:spPr>
          <a:xfrm>
            <a:off x="4071934" y="3643314"/>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MX">
              <a:solidFill>
                <a:prstClr val="white"/>
              </a:solidFill>
            </a:endParaRPr>
          </a:p>
        </p:txBody>
      </p:sp>
    </p:spTree>
    <p:extLst>
      <p:ext uri="{BB962C8B-B14F-4D97-AF65-F5344CB8AC3E}">
        <p14:creationId xmlns="" xmlns:p14="http://schemas.microsoft.com/office/powerpoint/2010/main" val="32451369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976392"/>
          </a:xfrm>
        </p:spPr>
        <p:txBody>
          <a:bodyPr rtlCol="0">
            <a:normAutofit fontScale="70000" lnSpcReduction="20000"/>
          </a:bodyPr>
          <a:lstStyle/>
          <a:p>
            <a:pPr eaLnBrk="1" fontAlgn="auto" hangingPunct="1">
              <a:spcAft>
                <a:spcPts val="0"/>
              </a:spcAft>
              <a:buFont typeface="Arial" pitchFamily="34" charset="0"/>
              <a:buChar char="•"/>
              <a:defRPr/>
            </a:pPr>
            <a:endParaRPr lang="es-MX" b="1" dirty="0" smtClean="0"/>
          </a:p>
          <a:p>
            <a:pPr eaLnBrk="1" fontAlgn="auto" hangingPunct="1">
              <a:spcAft>
                <a:spcPts val="0"/>
              </a:spcAft>
              <a:buFont typeface="Arial" pitchFamily="34" charset="0"/>
              <a:buChar char="•"/>
              <a:defRPr/>
            </a:pPr>
            <a:r>
              <a:rPr lang="es-MX" b="1" dirty="0" smtClean="0"/>
              <a:t>Hipoglucemias inadvertidas o desapercibidas:</a:t>
            </a:r>
          </a:p>
          <a:p>
            <a:pPr eaLnBrk="1" fontAlgn="auto" hangingPunct="1">
              <a:spcAft>
                <a:spcPts val="0"/>
              </a:spcAft>
              <a:buFont typeface="Arial" pitchFamily="34" charset="0"/>
              <a:buChar char="•"/>
              <a:defRPr/>
            </a:pPr>
            <a:endParaRPr lang="es-MX" b="1" dirty="0" smtClean="0"/>
          </a:p>
          <a:p>
            <a:pPr eaLnBrk="1" fontAlgn="auto" hangingPunct="1">
              <a:spcAft>
                <a:spcPts val="0"/>
              </a:spcAft>
              <a:buNone/>
              <a:defRPr/>
            </a:pPr>
            <a:r>
              <a:rPr lang="es-MX" b="1" dirty="0" smtClean="0"/>
              <a:t>      Algunos niños y adolescentes diabéticos sólo presentan síntomas al alcanzar niveles de glucemia más bajos,. </a:t>
            </a:r>
          </a:p>
          <a:p>
            <a:pPr eaLnBrk="1" fontAlgn="auto" hangingPunct="1">
              <a:spcAft>
                <a:spcPts val="0"/>
              </a:spcAft>
              <a:buNone/>
              <a:defRPr/>
            </a:pPr>
            <a:r>
              <a:rPr lang="es-MX" b="1" dirty="0" smtClean="0"/>
              <a:t>      Este tipo de situación es consecuencia de la existencia de hipoglucemias repetidas. </a:t>
            </a:r>
          </a:p>
          <a:p>
            <a:pPr eaLnBrk="1" fontAlgn="auto" hangingPunct="1">
              <a:spcAft>
                <a:spcPts val="0"/>
              </a:spcAft>
              <a:buNone/>
              <a:defRPr/>
            </a:pPr>
            <a:r>
              <a:rPr lang="es-MX" b="1" dirty="0" smtClean="0"/>
              <a:t>      Esta alteración no es definitiva y puede ser reversible si se evitan las hipoglucemias durante un período de tiempo prolongado y así la sensación de hipoglucemia reaparece  </a:t>
            </a:r>
          </a:p>
          <a:p>
            <a:pPr eaLnBrk="1" fontAlgn="auto" hangingPunct="1">
              <a:spcAft>
                <a:spcPts val="0"/>
              </a:spcAft>
              <a:buNone/>
              <a:defRPr/>
            </a:pPr>
            <a:r>
              <a:rPr lang="es-MX" b="1" dirty="0" smtClean="0"/>
              <a:t>       Son mas peligrosas pues estos pacientes a veces no tienen tiempo para tratarlas antes de que ocurra una alteración del comportamiento o pérdida del conocimiento. </a:t>
            </a:r>
          </a:p>
          <a:p>
            <a:pPr eaLnBrk="1" fontAlgn="auto" hangingPunct="1">
              <a:spcAft>
                <a:spcPts val="0"/>
              </a:spcAft>
              <a:buNone/>
              <a:defRPr/>
            </a:pPr>
            <a:endParaRPr lang="es-MX" b="1" dirty="0" smtClean="0"/>
          </a:p>
          <a:p>
            <a:pPr eaLnBrk="1" fontAlgn="auto" hangingPunct="1">
              <a:spcAft>
                <a:spcPts val="0"/>
              </a:spcAft>
              <a:buFont typeface="Arial" pitchFamily="34" charset="0"/>
              <a:buChar char="•"/>
              <a:defRPr/>
            </a:pPr>
            <a:r>
              <a:rPr lang="es-MX" b="1" dirty="0" smtClean="0"/>
              <a:t>Otros tienen estos síntomas a niveles de glucemia más altos de lo habitual, alrededor de 80 a 90 mg./dl., ello puede ser debido a descensos muy bruscos de glucemia o a que el niño se mantenga de manera continuada en franca hiperglucemia. </a:t>
            </a:r>
          </a:p>
          <a:p>
            <a:pPr eaLnBrk="1" fontAlgn="auto" hangingPunct="1">
              <a:spcAft>
                <a:spcPts val="0"/>
              </a:spcAft>
              <a:buFont typeface="Arial" pitchFamily="34" charset="0"/>
              <a:buChar char="•"/>
              <a:defRPr/>
            </a:pPr>
            <a:endParaRPr lang="es-MX" b="1" dirty="0"/>
          </a:p>
        </p:txBody>
      </p:sp>
    </p:spTree>
    <p:extLst>
      <p:ext uri="{BB962C8B-B14F-4D97-AF65-F5344CB8AC3E}">
        <p14:creationId xmlns="" xmlns:p14="http://schemas.microsoft.com/office/powerpoint/2010/main" val="33508829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p:cNvSpPr>
            <a:spLocks noGrp="1"/>
          </p:cNvSpPr>
          <p:nvPr>
            <p:ph type="title"/>
          </p:nvPr>
        </p:nvSpPr>
        <p:spPr>
          <a:xfrm>
            <a:off x="467544" y="692696"/>
            <a:ext cx="8229600" cy="576064"/>
          </a:xfrm>
        </p:spPr>
        <p:txBody>
          <a:bodyPr>
            <a:normAutofit fontScale="90000"/>
          </a:bodyPr>
          <a:lstStyle/>
          <a:p>
            <a:pPr eaLnBrk="1" hangingPunct="1"/>
            <a:r>
              <a:rPr lang="es-MX" dirty="0" smtClean="0"/>
              <a:t>Síntomas</a:t>
            </a:r>
          </a:p>
        </p:txBody>
      </p:sp>
      <p:sp>
        <p:nvSpPr>
          <p:cNvPr id="3" name="2 Marcador de contenido"/>
          <p:cNvSpPr>
            <a:spLocks noGrp="1"/>
          </p:cNvSpPr>
          <p:nvPr>
            <p:ph idx="1"/>
          </p:nvPr>
        </p:nvSpPr>
        <p:spPr>
          <a:xfrm>
            <a:off x="468313" y="1268760"/>
            <a:ext cx="8229600" cy="4104456"/>
          </a:xfrm>
        </p:spPr>
        <p:txBody>
          <a:bodyPr rtlCol="0">
            <a:noAutofit/>
          </a:bodyPr>
          <a:lstStyle/>
          <a:p>
            <a:pPr eaLnBrk="1" fontAlgn="auto" hangingPunct="1">
              <a:spcAft>
                <a:spcPts val="0"/>
              </a:spcAft>
              <a:buFont typeface="Arial" pitchFamily="34" charset="0"/>
              <a:buChar char="•"/>
              <a:defRPr/>
            </a:pPr>
            <a:r>
              <a:rPr lang="es-MX" sz="1600" b="1" dirty="0" smtClean="0"/>
              <a:t>En las primeras fases de la hipoglucemia suele notarse:</a:t>
            </a:r>
          </a:p>
          <a:p>
            <a:pPr eaLnBrk="1" fontAlgn="auto" hangingPunct="1">
              <a:spcAft>
                <a:spcPts val="0"/>
              </a:spcAft>
              <a:buNone/>
              <a:defRPr/>
            </a:pPr>
            <a:r>
              <a:rPr lang="es-MX" sz="1600" b="1" dirty="0" smtClean="0"/>
              <a:t>-sensación de hambre,</a:t>
            </a:r>
          </a:p>
          <a:p>
            <a:pPr eaLnBrk="1" fontAlgn="auto" hangingPunct="1">
              <a:spcAft>
                <a:spcPts val="0"/>
              </a:spcAft>
              <a:buFontTx/>
              <a:buChar char="-"/>
              <a:defRPr/>
            </a:pPr>
            <a:r>
              <a:rPr lang="es-MX" sz="1600" b="1" dirty="0" smtClean="0"/>
              <a:t>intranquilidad, </a:t>
            </a:r>
          </a:p>
          <a:p>
            <a:pPr eaLnBrk="1" fontAlgn="auto" hangingPunct="1">
              <a:spcAft>
                <a:spcPts val="0"/>
              </a:spcAft>
              <a:buFontTx/>
              <a:buChar char="-"/>
              <a:defRPr/>
            </a:pPr>
            <a:r>
              <a:rPr lang="es-MX" sz="1600" b="1" dirty="0" smtClean="0"/>
              <a:t>-hormigueo en los dedos y en los labios, </a:t>
            </a:r>
          </a:p>
          <a:p>
            <a:pPr eaLnBrk="1" fontAlgn="auto" hangingPunct="1">
              <a:spcAft>
                <a:spcPts val="0"/>
              </a:spcAft>
              <a:buFontTx/>
              <a:buChar char="-"/>
              <a:defRPr/>
            </a:pPr>
            <a:r>
              <a:rPr lang="es-MX" sz="1600" b="1" dirty="0" smtClean="0"/>
              <a:t>sudoración fría, pesadillas, </a:t>
            </a:r>
          </a:p>
          <a:p>
            <a:pPr eaLnBrk="1" fontAlgn="auto" hangingPunct="1">
              <a:spcAft>
                <a:spcPts val="0"/>
              </a:spcAft>
              <a:buFontTx/>
              <a:buChar char="-"/>
              <a:defRPr/>
            </a:pPr>
            <a:r>
              <a:rPr lang="es-MX" sz="1600" b="1" dirty="0" smtClean="0"/>
              <a:t>cansancio al levantarse, </a:t>
            </a:r>
          </a:p>
          <a:p>
            <a:pPr eaLnBrk="1" fontAlgn="auto" hangingPunct="1">
              <a:spcAft>
                <a:spcPts val="0"/>
              </a:spcAft>
              <a:buFontTx/>
              <a:buChar char="-"/>
              <a:defRPr/>
            </a:pPr>
            <a:r>
              <a:rPr lang="es-MX" sz="1600" b="1" dirty="0" smtClean="0"/>
              <a:t>dolor abdominal, dolor de cabeza,</a:t>
            </a:r>
          </a:p>
          <a:p>
            <a:pPr eaLnBrk="1" fontAlgn="auto" hangingPunct="1">
              <a:spcAft>
                <a:spcPts val="0"/>
              </a:spcAft>
              <a:buNone/>
              <a:defRPr/>
            </a:pPr>
            <a:r>
              <a:rPr lang="es-MX" sz="1600" b="1" dirty="0" smtClean="0"/>
              <a:t>-      llanto inexplicable en los mas pequeños </a:t>
            </a:r>
          </a:p>
          <a:p>
            <a:pPr eaLnBrk="1" fontAlgn="auto" hangingPunct="1">
              <a:spcAft>
                <a:spcPts val="0"/>
              </a:spcAft>
              <a:buNone/>
              <a:defRPr/>
            </a:pPr>
            <a:r>
              <a:rPr lang="es-MX" sz="1600" b="1" dirty="0" smtClean="0"/>
              <a:t>son signos de alarma del cuerpo para que se tomen alimentos azucarados.</a:t>
            </a:r>
          </a:p>
          <a:p>
            <a:pPr eaLnBrk="1" fontAlgn="auto" hangingPunct="1">
              <a:spcAft>
                <a:spcPts val="0"/>
              </a:spcAft>
              <a:buNone/>
              <a:defRPr/>
            </a:pPr>
            <a:r>
              <a:rPr lang="es-MX" sz="1600" b="1" dirty="0" smtClean="0"/>
              <a:t> Si no se hace nada para solucionar el problema o si el paciente no siente estos síntomas comenzarán a aparecer </a:t>
            </a:r>
          </a:p>
          <a:p>
            <a:pPr eaLnBrk="1" fontAlgn="auto" hangingPunct="1">
              <a:spcAft>
                <a:spcPts val="0"/>
              </a:spcAft>
              <a:buNone/>
              <a:defRPr/>
            </a:pPr>
            <a:r>
              <a:rPr lang="es-MX" sz="1600" b="1" dirty="0" smtClean="0"/>
              <a:t>-     dificultad en el habla,</a:t>
            </a:r>
          </a:p>
          <a:p>
            <a:pPr eaLnBrk="1" fontAlgn="auto" hangingPunct="1">
              <a:spcAft>
                <a:spcPts val="0"/>
              </a:spcAft>
              <a:buFontTx/>
              <a:buChar char="-"/>
              <a:defRPr/>
            </a:pPr>
            <a:r>
              <a:rPr lang="es-MX" sz="1600" b="1" dirty="0" smtClean="0"/>
              <a:t>cambios en el comportamiento  </a:t>
            </a:r>
          </a:p>
          <a:p>
            <a:pPr eaLnBrk="1" fontAlgn="auto" hangingPunct="1">
              <a:spcAft>
                <a:spcPts val="0"/>
              </a:spcAft>
              <a:buFontTx/>
              <a:buChar char="-"/>
              <a:defRPr/>
            </a:pPr>
            <a:r>
              <a:rPr lang="es-MX" sz="1600" b="1" dirty="0" smtClean="0"/>
              <a:t>aparición de convulsiones, </a:t>
            </a:r>
          </a:p>
          <a:p>
            <a:pPr eaLnBrk="1" fontAlgn="auto" hangingPunct="1">
              <a:spcAft>
                <a:spcPts val="0"/>
              </a:spcAft>
              <a:buFontTx/>
              <a:buChar char="-"/>
              <a:defRPr/>
            </a:pPr>
            <a:r>
              <a:rPr lang="es-MX" sz="1600" b="1" dirty="0" smtClean="0"/>
              <a:t>pérdida de conciencia y coma. </a:t>
            </a:r>
          </a:p>
          <a:p>
            <a:pPr eaLnBrk="1" fontAlgn="auto" hangingPunct="1">
              <a:spcAft>
                <a:spcPts val="0"/>
              </a:spcAft>
              <a:buFont typeface="Arial" pitchFamily="34" charset="0"/>
              <a:buChar char="•"/>
              <a:defRPr/>
            </a:pPr>
            <a:r>
              <a:rPr lang="es-MX" sz="1600" b="1" dirty="0" smtClean="0"/>
              <a:t>La rapidez de la evolución de los síntomas varía en cada paciente, siendo en unos mas rápida y en otros mas lenta. </a:t>
            </a:r>
            <a:endParaRPr lang="es-MX" sz="1600" b="1" dirty="0"/>
          </a:p>
        </p:txBody>
      </p:sp>
    </p:spTree>
    <p:extLst>
      <p:ext uri="{BB962C8B-B14F-4D97-AF65-F5344CB8AC3E}">
        <p14:creationId xmlns="" xmlns:p14="http://schemas.microsoft.com/office/powerpoint/2010/main" val="25219035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p:nvPr>
        </p:nvSpPr>
        <p:spPr>
          <a:xfrm>
            <a:off x="395536" y="692696"/>
            <a:ext cx="8229600" cy="666328"/>
          </a:xfrm>
        </p:spPr>
        <p:txBody>
          <a:bodyPr>
            <a:normAutofit fontScale="90000"/>
          </a:bodyPr>
          <a:lstStyle/>
          <a:p>
            <a:pPr eaLnBrk="1" hangingPunct="1"/>
            <a:r>
              <a:rPr lang="es-MX" i="1" dirty="0" smtClean="0">
                <a:latin typeface="Arial" pitchFamily="34" charset="0"/>
                <a:cs typeface="Arial" pitchFamily="34" charset="0"/>
              </a:rPr>
              <a:t>Tratamiento </a:t>
            </a:r>
          </a:p>
        </p:txBody>
      </p:sp>
      <p:sp>
        <p:nvSpPr>
          <p:cNvPr id="3" name="2 Marcador de contenido"/>
          <p:cNvSpPr>
            <a:spLocks noGrp="1"/>
          </p:cNvSpPr>
          <p:nvPr>
            <p:ph idx="1"/>
          </p:nvPr>
        </p:nvSpPr>
        <p:spPr>
          <a:xfrm>
            <a:off x="457200" y="1484784"/>
            <a:ext cx="8229600" cy="4823940"/>
          </a:xfrm>
        </p:spPr>
        <p:txBody>
          <a:bodyPr rtlCol="0">
            <a:normAutofit fontScale="92500" lnSpcReduction="20000"/>
          </a:bodyPr>
          <a:lstStyle/>
          <a:p>
            <a:pPr eaLnBrk="1" fontAlgn="auto" hangingPunct="1">
              <a:spcAft>
                <a:spcPts val="0"/>
              </a:spcAft>
              <a:buFont typeface="Arial" pitchFamily="34" charset="0"/>
              <a:buChar char="•"/>
              <a:defRPr/>
            </a:pPr>
            <a:r>
              <a:rPr lang="es-MX" sz="2200" b="1" u="sng" dirty="0" smtClean="0"/>
              <a:t>1ª Fase:</a:t>
            </a:r>
            <a:r>
              <a:rPr lang="es-MX" sz="2200" b="1" dirty="0" smtClean="0"/>
              <a:t> Al notar los primeros síntomas se debe tomar alimentos que contengan hidratos de carbono de absorción rápida, que no lleven a su vez grasas ni proteínas. </a:t>
            </a:r>
          </a:p>
          <a:p>
            <a:pPr eaLnBrk="1" fontAlgn="auto" hangingPunct="1">
              <a:spcAft>
                <a:spcPts val="0"/>
              </a:spcAft>
              <a:buFont typeface="Arial" pitchFamily="34" charset="0"/>
              <a:buNone/>
              <a:defRPr/>
            </a:pPr>
            <a:r>
              <a:rPr lang="es-MX" sz="2200" b="1" dirty="0" smtClean="0"/>
              <a:t>Por ejemplo: </a:t>
            </a:r>
          </a:p>
          <a:p>
            <a:pPr lvl="1" eaLnBrk="1" fontAlgn="auto" hangingPunct="1">
              <a:spcAft>
                <a:spcPts val="0"/>
              </a:spcAft>
              <a:buFont typeface="Arial" pitchFamily="34" charset="0"/>
              <a:buChar char="–"/>
              <a:defRPr/>
            </a:pPr>
            <a:r>
              <a:rPr lang="es-MX" sz="2200" b="1" dirty="0" smtClean="0"/>
              <a:t>Glucosa</a:t>
            </a:r>
          </a:p>
          <a:p>
            <a:pPr lvl="1" eaLnBrk="1" fontAlgn="auto" hangingPunct="1">
              <a:spcAft>
                <a:spcPts val="0"/>
              </a:spcAft>
              <a:buFont typeface="Arial" pitchFamily="34" charset="0"/>
              <a:buChar char="–"/>
              <a:defRPr/>
            </a:pPr>
            <a:r>
              <a:rPr lang="es-MX" sz="2200" b="1" dirty="0" smtClean="0"/>
              <a:t>Azúcar </a:t>
            </a:r>
          </a:p>
          <a:p>
            <a:pPr lvl="1" eaLnBrk="1" fontAlgn="auto" hangingPunct="1">
              <a:spcAft>
                <a:spcPts val="0"/>
              </a:spcAft>
              <a:buFont typeface="Arial" pitchFamily="34" charset="0"/>
              <a:buChar char="–"/>
              <a:defRPr/>
            </a:pPr>
            <a:r>
              <a:rPr lang="es-MX" sz="2200" b="1" dirty="0" smtClean="0"/>
              <a:t>Zumo de fruta </a:t>
            </a:r>
          </a:p>
          <a:p>
            <a:pPr lvl="1" eaLnBrk="1" fontAlgn="auto" hangingPunct="1">
              <a:spcAft>
                <a:spcPts val="0"/>
              </a:spcAft>
              <a:buFont typeface="Arial" pitchFamily="34" charset="0"/>
              <a:buChar char="–"/>
              <a:defRPr/>
            </a:pPr>
            <a:r>
              <a:rPr lang="es-MX" sz="2200" b="1" dirty="0" smtClean="0"/>
              <a:t>Refrescos azucarados</a:t>
            </a:r>
          </a:p>
          <a:p>
            <a:pPr eaLnBrk="1" fontAlgn="auto" hangingPunct="1">
              <a:spcAft>
                <a:spcPts val="0"/>
              </a:spcAft>
              <a:buFont typeface="Arial" pitchFamily="34" charset="0"/>
              <a:buChar char="•"/>
              <a:defRPr/>
            </a:pPr>
            <a:r>
              <a:rPr lang="es-MX" sz="2400" b="1" u="sng" dirty="0" smtClean="0"/>
              <a:t>2ª Fase: </a:t>
            </a:r>
            <a:r>
              <a:rPr lang="es-MX" sz="2400" b="1" dirty="0" smtClean="0"/>
              <a:t>Posteriormente y teniendo en cuenta la causa de la hipoglucemia, se deberán tomar alimentos que contengan hidratos de carbono de absorción lenta, así se evitará que la hipoglucemia aparezca de nuevo. </a:t>
            </a:r>
          </a:p>
          <a:p>
            <a:pPr eaLnBrk="1" fontAlgn="auto" hangingPunct="1">
              <a:spcAft>
                <a:spcPts val="0"/>
              </a:spcAft>
              <a:buFont typeface="Arial" pitchFamily="34" charset="0"/>
              <a:buChar char="•"/>
              <a:defRPr/>
            </a:pPr>
            <a:r>
              <a:rPr lang="es-MX" sz="2400" b="1" dirty="0" smtClean="0"/>
              <a:t>Por ejemplo: </a:t>
            </a:r>
          </a:p>
          <a:p>
            <a:pPr lvl="1" eaLnBrk="1" fontAlgn="auto" hangingPunct="1">
              <a:spcAft>
                <a:spcPts val="0"/>
              </a:spcAft>
              <a:buFont typeface="Arial" pitchFamily="34" charset="0"/>
              <a:buChar char="–"/>
              <a:defRPr/>
            </a:pPr>
            <a:r>
              <a:rPr lang="es-MX" sz="2000" b="1" dirty="0" smtClean="0"/>
              <a:t>Pan </a:t>
            </a:r>
          </a:p>
          <a:p>
            <a:pPr lvl="1" eaLnBrk="1" fontAlgn="auto" hangingPunct="1">
              <a:spcAft>
                <a:spcPts val="0"/>
              </a:spcAft>
              <a:buFont typeface="Arial" pitchFamily="34" charset="0"/>
              <a:buChar char="–"/>
              <a:defRPr/>
            </a:pPr>
            <a:r>
              <a:rPr lang="es-MX" sz="2000" b="1" dirty="0" smtClean="0"/>
              <a:t>Yogurt </a:t>
            </a:r>
          </a:p>
          <a:p>
            <a:pPr lvl="1" eaLnBrk="1" fontAlgn="auto" hangingPunct="1">
              <a:spcAft>
                <a:spcPts val="0"/>
              </a:spcAft>
              <a:buFont typeface="Arial" pitchFamily="34" charset="0"/>
              <a:buChar char="–"/>
              <a:defRPr/>
            </a:pPr>
            <a:r>
              <a:rPr lang="es-MX" sz="2000" b="1" dirty="0" smtClean="0"/>
              <a:t>Galletas. </a:t>
            </a:r>
          </a:p>
          <a:p>
            <a:pPr eaLnBrk="1" fontAlgn="auto" hangingPunct="1">
              <a:spcAft>
                <a:spcPts val="0"/>
              </a:spcAft>
              <a:buFont typeface="Arial" pitchFamily="34" charset="0"/>
              <a:buChar char="•"/>
              <a:defRPr/>
            </a:pPr>
            <a:endParaRPr lang="es-MX" sz="2200" dirty="0"/>
          </a:p>
        </p:txBody>
      </p:sp>
    </p:spTree>
    <p:extLst>
      <p:ext uri="{BB962C8B-B14F-4D97-AF65-F5344CB8AC3E}">
        <p14:creationId xmlns="" xmlns:p14="http://schemas.microsoft.com/office/powerpoint/2010/main" val="3195240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a:xfrm>
            <a:off x="457200" y="692696"/>
            <a:ext cx="8229600" cy="724942"/>
          </a:xfrm>
        </p:spPr>
        <p:txBody>
          <a:bodyPr>
            <a:normAutofit fontScale="90000"/>
          </a:bodyPr>
          <a:lstStyle/>
          <a:p>
            <a:pPr eaLnBrk="1" hangingPunct="1"/>
            <a:r>
              <a:rPr lang="es-MX" dirty="0" smtClean="0"/>
              <a:t>NEFROPATÍA DIABÉTICA</a:t>
            </a:r>
          </a:p>
        </p:txBody>
      </p:sp>
      <p:sp>
        <p:nvSpPr>
          <p:cNvPr id="3" name="2 Marcador de contenido"/>
          <p:cNvSpPr>
            <a:spLocks noGrp="1"/>
          </p:cNvSpPr>
          <p:nvPr>
            <p:ph idx="1"/>
          </p:nvPr>
        </p:nvSpPr>
        <p:spPr>
          <a:xfrm>
            <a:off x="457200" y="1600200"/>
            <a:ext cx="4259263" cy="4525963"/>
          </a:xfrm>
        </p:spPr>
        <p:txBody>
          <a:bodyPr rtlCol="0">
            <a:normAutofit fontScale="92500" lnSpcReduction="10000"/>
          </a:bodyPr>
          <a:lstStyle/>
          <a:p>
            <a:pPr eaLnBrk="1" fontAlgn="auto" hangingPunct="1">
              <a:spcAft>
                <a:spcPts val="0"/>
              </a:spcAft>
              <a:buFont typeface="Arial" pitchFamily="34" charset="0"/>
              <a:buChar char="•"/>
              <a:defRPr/>
            </a:pPr>
            <a:r>
              <a:rPr lang="es-MX" b="1" dirty="0" smtClean="0"/>
              <a:t>La nefropatía se caracteriza por la pérdida de la función renal y alteraciones como hipertensión arterial y secuelas de IRC.</a:t>
            </a:r>
          </a:p>
          <a:p>
            <a:pPr eaLnBrk="1" fontAlgn="auto" hangingPunct="1">
              <a:spcAft>
                <a:spcPts val="0"/>
              </a:spcAft>
              <a:buFont typeface="Arial" pitchFamily="34" charset="0"/>
              <a:buChar char="•"/>
              <a:defRPr/>
            </a:pPr>
            <a:r>
              <a:rPr lang="es-MX" b="1" dirty="0" smtClean="0"/>
              <a:t>Se desarrolla en pacientes con menor control de glucemia</a:t>
            </a:r>
          </a:p>
        </p:txBody>
      </p:sp>
      <p:pic>
        <p:nvPicPr>
          <p:cNvPr id="59396" name="Picture 2" descr="http://www.ferato.com/wiki/images/d/d1/20110608_mgb_Nefropat%C3%ADa_diab%C3%A9tica_.jpg"/>
          <p:cNvPicPr>
            <a:picLocks noChangeAspect="1" noChangeArrowheads="1"/>
          </p:cNvPicPr>
          <p:nvPr/>
        </p:nvPicPr>
        <p:blipFill>
          <a:blip r:embed="rId2" cstate="print"/>
          <a:srcRect/>
          <a:stretch>
            <a:fillRect/>
          </a:stretch>
        </p:blipFill>
        <p:spPr bwMode="auto">
          <a:xfrm>
            <a:off x="5508625" y="1916113"/>
            <a:ext cx="2376488" cy="3511550"/>
          </a:xfrm>
          <a:prstGeom prst="rect">
            <a:avLst/>
          </a:prstGeom>
          <a:noFill/>
          <a:ln w="9525">
            <a:noFill/>
            <a:miter lim="800000"/>
            <a:headEnd/>
            <a:tailEnd/>
          </a:ln>
        </p:spPr>
      </p:pic>
    </p:spTree>
    <p:extLst>
      <p:ext uri="{BB962C8B-B14F-4D97-AF65-F5344CB8AC3E}">
        <p14:creationId xmlns="" xmlns:p14="http://schemas.microsoft.com/office/powerpoint/2010/main" val="18205062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p:cNvSpPr>
            <a:spLocks noChangeArrowheads="1"/>
          </p:cNvSpPr>
          <p:nvPr/>
        </p:nvSpPr>
        <p:spPr bwMode="auto">
          <a:xfrm>
            <a:off x="260350" y="765175"/>
            <a:ext cx="8353425" cy="432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buFont typeface="Arial" charset="0"/>
              <a:buChar char="•"/>
              <a:defRPr/>
            </a:pPr>
            <a:r>
              <a:rPr lang="es-MX" sz="2500" b="1" dirty="0">
                <a:solidFill>
                  <a:prstClr val="black"/>
                </a:solidFill>
                <a:latin typeface="Calibri"/>
                <a:cs typeface="+mn-cs"/>
              </a:rPr>
              <a:t>La prevalencia de IRC en pacientes diabéticos es del 40 </a:t>
            </a:r>
            <a:r>
              <a:rPr lang="es-MX" sz="2500" b="1" dirty="0" smtClean="0">
                <a:solidFill>
                  <a:prstClr val="black"/>
                </a:solidFill>
                <a:latin typeface="Calibri"/>
                <a:cs typeface="+mn-cs"/>
              </a:rPr>
              <a:t>%.</a:t>
            </a:r>
          </a:p>
          <a:p>
            <a:pPr fontAlgn="auto">
              <a:spcBef>
                <a:spcPts val="0"/>
              </a:spcBef>
              <a:spcAft>
                <a:spcPts val="0"/>
              </a:spcAft>
              <a:buFont typeface="Arial" charset="0"/>
              <a:buChar char="•"/>
              <a:defRPr/>
            </a:pPr>
            <a:endParaRPr lang="es-MX" sz="2500" b="1" dirty="0">
              <a:solidFill>
                <a:prstClr val="black"/>
              </a:solidFill>
              <a:latin typeface="Calibri"/>
              <a:cs typeface="+mn-cs"/>
            </a:endParaRPr>
          </a:p>
          <a:p>
            <a:pPr fontAlgn="auto">
              <a:spcBef>
                <a:spcPts val="0"/>
              </a:spcBef>
              <a:spcAft>
                <a:spcPts val="0"/>
              </a:spcAft>
              <a:defRPr/>
            </a:pPr>
            <a:r>
              <a:rPr lang="es-MX" sz="2500" b="1" dirty="0">
                <a:solidFill>
                  <a:prstClr val="black"/>
                </a:solidFill>
                <a:latin typeface="Calibri"/>
                <a:cs typeface="+mn-cs"/>
              </a:rPr>
              <a:t>Todos los diabéticos tipo I presentan hipertrofia renal e hiperfiltración en el momento de la detección de diabetes.</a:t>
            </a:r>
          </a:p>
          <a:p>
            <a:pPr fontAlgn="auto">
              <a:spcBef>
                <a:spcPts val="0"/>
              </a:spcBef>
              <a:spcAft>
                <a:spcPts val="0"/>
              </a:spcAft>
              <a:defRPr/>
            </a:pPr>
            <a:endParaRPr lang="es-MX" sz="2500" b="1" dirty="0">
              <a:solidFill>
                <a:prstClr val="black"/>
              </a:solidFill>
              <a:latin typeface="Calibri"/>
              <a:cs typeface="+mn-cs"/>
            </a:endParaRPr>
          </a:p>
          <a:p>
            <a:pPr fontAlgn="auto">
              <a:spcBef>
                <a:spcPts val="0"/>
              </a:spcBef>
              <a:spcAft>
                <a:spcPts val="0"/>
              </a:spcAft>
              <a:buFont typeface="Arial" charset="0"/>
              <a:buChar char="•"/>
              <a:defRPr/>
            </a:pPr>
            <a:r>
              <a:rPr lang="es-MX" sz="2500" b="1" dirty="0">
                <a:solidFill>
                  <a:prstClr val="black"/>
                </a:solidFill>
                <a:latin typeface="Calibri"/>
                <a:cs typeface="+mn-cs"/>
              </a:rPr>
              <a:t>La hipertensión aumenta conforme la declinación de la función renal, es  secundaria de la nefropatía diabética</a:t>
            </a:r>
          </a:p>
          <a:p>
            <a:pPr fontAlgn="auto">
              <a:spcBef>
                <a:spcPts val="0"/>
              </a:spcBef>
              <a:spcAft>
                <a:spcPts val="0"/>
              </a:spcAft>
              <a:defRPr/>
            </a:pPr>
            <a:endParaRPr lang="es-MX" sz="2500" b="1" dirty="0">
              <a:solidFill>
                <a:prstClr val="black"/>
              </a:solidFill>
              <a:latin typeface="Calibri"/>
              <a:cs typeface="+mn-cs"/>
            </a:endParaRPr>
          </a:p>
          <a:p>
            <a:pPr fontAlgn="auto">
              <a:spcBef>
                <a:spcPts val="0"/>
              </a:spcBef>
              <a:spcAft>
                <a:spcPts val="0"/>
              </a:spcAft>
              <a:buFont typeface="Arial" charset="0"/>
              <a:buChar char="•"/>
              <a:defRPr/>
            </a:pPr>
            <a:r>
              <a:rPr lang="es-MX" sz="2500" b="1" dirty="0">
                <a:solidFill>
                  <a:prstClr val="black"/>
                </a:solidFill>
                <a:latin typeface="Calibri"/>
                <a:cs typeface="+mn-cs"/>
              </a:rPr>
              <a:t>Un aumento en la TA en un diabético puede ser la primer señal de enfermedad renal, por lo tanto es importante monitorear la presión de los pacientes</a:t>
            </a:r>
          </a:p>
        </p:txBody>
      </p:sp>
    </p:spTree>
    <p:extLst>
      <p:ext uri="{BB962C8B-B14F-4D97-AF65-F5344CB8AC3E}">
        <p14:creationId xmlns="" xmlns:p14="http://schemas.microsoft.com/office/powerpoint/2010/main" val="35051044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Título"/>
          <p:cNvSpPr>
            <a:spLocks noGrp="1"/>
          </p:cNvSpPr>
          <p:nvPr>
            <p:ph type="ctrTitle"/>
          </p:nvPr>
        </p:nvSpPr>
        <p:spPr>
          <a:xfrm>
            <a:off x="827584" y="548680"/>
            <a:ext cx="7772400" cy="1470025"/>
          </a:xfrm>
        </p:spPr>
        <p:txBody>
          <a:bodyPr/>
          <a:lstStyle/>
          <a:p>
            <a:pPr eaLnBrk="1" hangingPunct="1"/>
            <a:r>
              <a:rPr lang="es-MX" sz="7200" dirty="0" smtClean="0"/>
              <a:t>DIABETES MELLITUS TIPO 2</a:t>
            </a:r>
          </a:p>
        </p:txBody>
      </p:sp>
      <p:pic>
        <p:nvPicPr>
          <p:cNvPr id="60418" name="Picture 2" descr="http://cuidandomimundo.com/portal/wp-content/uploads/2008/12/diabetes_illus250x031.png"/>
          <p:cNvPicPr>
            <a:picLocks noChangeAspect="1" noChangeArrowheads="1"/>
          </p:cNvPicPr>
          <p:nvPr/>
        </p:nvPicPr>
        <p:blipFill>
          <a:blip r:embed="rId2" cstate="print"/>
          <a:srcRect/>
          <a:stretch>
            <a:fillRect/>
          </a:stretch>
        </p:blipFill>
        <p:spPr bwMode="auto">
          <a:xfrm>
            <a:off x="2627784" y="2132856"/>
            <a:ext cx="4248472" cy="4248473"/>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2 Título"/>
          <p:cNvSpPr>
            <a:spLocks noGrp="1"/>
          </p:cNvSpPr>
          <p:nvPr>
            <p:ph type="title"/>
          </p:nvPr>
        </p:nvSpPr>
        <p:spPr/>
        <p:txBody>
          <a:bodyPr/>
          <a:lstStyle/>
          <a:p>
            <a:pPr eaLnBrk="1" hangingPunct="1"/>
            <a:r>
              <a:rPr lang="es-MX" dirty="0" smtClean="0">
                <a:latin typeface="Arial" pitchFamily="34" charset="0"/>
                <a:cs typeface="Arial" pitchFamily="34" charset="0"/>
              </a:rPr>
              <a:t>¿QUÉ ES?</a:t>
            </a:r>
          </a:p>
        </p:txBody>
      </p:sp>
      <p:sp>
        <p:nvSpPr>
          <p:cNvPr id="4" name="3 Rectángulo redondeado"/>
          <p:cNvSpPr/>
          <p:nvPr/>
        </p:nvSpPr>
        <p:spPr>
          <a:xfrm>
            <a:off x="1043508" y="1531938"/>
            <a:ext cx="7200900" cy="15367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82296" algn="ctr" fontAlgn="auto">
              <a:spcBef>
                <a:spcPts val="0"/>
              </a:spcBef>
              <a:spcAft>
                <a:spcPts val="0"/>
              </a:spcAft>
              <a:defRPr/>
            </a:pPr>
            <a:r>
              <a:rPr lang="es-MX" sz="2000" dirty="0"/>
              <a:t>Es una enfermedad metabólica caracterizada por hiperglucemia que resulta por la incapacidad para utilizar la insulina en forma adecuada, o combinada con una deficiencia de ésta. </a:t>
            </a:r>
          </a:p>
        </p:txBody>
      </p:sp>
      <p:pic>
        <p:nvPicPr>
          <p:cNvPr id="1030" name="Picture 6" descr="http://3.bp.blogspot.com/-TngwBhuKm9g/TfZ84iWsA2I/AAAAAAAAAC4/pVTN1WchJ_U/s1600/tumblr_l44m8sndnk1qbdl5f.jpg"/>
          <p:cNvPicPr>
            <a:picLocks noChangeAspect="1" noChangeArrowheads="1"/>
          </p:cNvPicPr>
          <p:nvPr/>
        </p:nvPicPr>
        <p:blipFill rotWithShape="1">
          <a:blip r:embed="rId2" cstate="print">
            <a:extLst/>
          </a:blip>
          <a:srcRect l="5557" t="63763" r="5874" b="4870"/>
          <a:stretch/>
        </p:blipFill>
        <p:spPr bwMode="auto">
          <a:xfrm>
            <a:off x="2083079" y="3645024"/>
            <a:ext cx="5225225" cy="2009701"/>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CONSECUENCIAS</a:t>
            </a:r>
            <a:endParaRPr lang="es-MX" dirty="0"/>
          </a:p>
        </p:txBody>
      </p:sp>
      <p:pic>
        <p:nvPicPr>
          <p:cNvPr id="4" name="4 Imagen"/>
          <p:cNvPicPr>
            <a:picLocks noChangeAspect="1"/>
          </p:cNvPicPr>
          <p:nvPr/>
        </p:nvPicPr>
        <p:blipFill>
          <a:blip r:embed="rId2" cstate="print"/>
          <a:srcRect/>
          <a:stretch>
            <a:fillRect/>
          </a:stretch>
        </p:blipFill>
        <p:spPr bwMode="auto">
          <a:xfrm>
            <a:off x="611560" y="1772816"/>
            <a:ext cx="3744416" cy="4291744"/>
          </a:xfrm>
          <a:prstGeom prst="rect">
            <a:avLst/>
          </a:prstGeom>
          <a:noFill/>
          <a:ln w="9525">
            <a:noFill/>
            <a:miter lim="800000"/>
            <a:headEnd/>
            <a:tailEnd/>
          </a:ln>
        </p:spPr>
      </p:pic>
      <p:sp>
        <p:nvSpPr>
          <p:cNvPr id="6" name="5 Rectángulo redondeado"/>
          <p:cNvSpPr/>
          <p:nvPr/>
        </p:nvSpPr>
        <p:spPr>
          <a:xfrm>
            <a:off x="5004048" y="1412776"/>
            <a:ext cx="2592288" cy="10801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smtClean="0"/>
              <a:t>Hay daño en los vasos sanguíneos.</a:t>
            </a:r>
            <a:endParaRPr lang="es-MX" dirty="0"/>
          </a:p>
        </p:txBody>
      </p:sp>
      <p:sp>
        <p:nvSpPr>
          <p:cNvPr id="7" name="6 Rectángulo redondeado"/>
          <p:cNvSpPr/>
          <p:nvPr/>
        </p:nvSpPr>
        <p:spPr>
          <a:xfrm>
            <a:off x="6588224" y="3284984"/>
            <a:ext cx="2304256" cy="7920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smtClean="0"/>
              <a:t>Obstrucción</a:t>
            </a:r>
            <a:endParaRPr lang="es-MX" dirty="0"/>
          </a:p>
        </p:txBody>
      </p:sp>
      <p:cxnSp>
        <p:nvCxnSpPr>
          <p:cNvPr id="9" name="8 Conector recto de flecha"/>
          <p:cNvCxnSpPr/>
          <p:nvPr/>
        </p:nvCxnSpPr>
        <p:spPr>
          <a:xfrm>
            <a:off x="7380312" y="2636912"/>
            <a:ext cx="144016" cy="5040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9 Cerrar llave"/>
          <p:cNvSpPr/>
          <p:nvPr/>
        </p:nvSpPr>
        <p:spPr>
          <a:xfrm>
            <a:off x="4211960" y="1412776"/>
            <a:ext cx="576064" cy="5040560"/>
          </a:xfrm>
          <a:prstGeom prst="rightBrace">
            <a:avLst>
              <a:gd name="adj1" fmla="val 8333"/>
              <a:gd name="adj2" fmla="val 11829"/>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MX"/>
          </a:p>
        </p:txBody>
      </p:sp>
    </p:spTree>
    <p:extLst>
      <p:ext uri="{BB962C8B-B14F-4D97-AF65-F5344CB8AC3E}">
        <p14:creationId xmlns="" xmlns:p14="http://schemas.microsoft.com/office/powerpoint/2010/main" val="1978711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4618856" cy="5904656"/>
          </a:xfrm>
        </p:spPr>
        <p:txBody>
          <a:bodyPr/>
          <a:lstStyle/>
          <a:p>
            <a:pPr marL="457200" indent="-457200">
              <a:buNone/>
            </a:pPr>
            <a:r>
              <a:rPr lang="es-MX" sz="2000" b="1" dirty="0" smtClean="0"/>
              <a:t>6. Flanco derecho</a:t>
            </a:r>
            <a:r>
              <a:rPr lang="es-MX" sz="2000" dirty="0" smtClean="0"/>
              <a:t>: colon ascendente y polo inferior del riñón derecho.</a:t>
            </a:r>
          </a:p>
          <a:p>
            <a:pPr marL="457200" indent="-457200">
              <a:buNone/>
            </a:pPr>
            <a:r>
              <a:rPr lang="es-MX" sz="2000" b="1" dirty="0" smtClean="0"/>
              <a:t>7. Flanco izquierdo: </a:t>
            </a:r>
            <a:r>
              <a:rPr lang="es-MX" sz="2000" dirty="0" smtClean="0"/>
              <a:t>colon descendente.</a:t>
            </a:r>
          </a:p>
          <a:p>
            <a:pPr marL="457200" indent="-457200">
              <a:buNone/>
            </a:pPr>
            <a:r>
              <a:rPr lang="es-MX" sz="2000" b="1" dirty="0" smtClean="0"/>
              <a:t>3. Hipogastrio:   </a:t>
            </a:r>
            <a:r>
              <a:rPr lang="es-MX" sz="2000" dirty="0" smtClean="0"/>
              <a:t>intestino  delgado,  parte  del colon sigmoide, vejiga, tercio inferior de uréteres y útero.</a:t>
            </a:r>
          </a:p>
          <a:p>
            <a:pPr marL="457200" indent="-457200">
              <a:buNone/>
            </a:pPr>
            <a:r>
              <a:rPr lang="es-MX" sz="2000" b="1" dirty="0" smtClean="0"/>
              <a:t>8. Fosa iliaca derecha: </a:t>
            </a:r>
            <a:r>
              <a:rPr lang="es-MX" sz="2000" dirty="0" smtClean="0"/>
              <a:t>ciego, apéndice e íleon. </a:t>
            </a:r>
          </a:p>
          <a:p>
            <a:pPr marL="457200" indent="-457200">
              <a:buNone/>
            </a:pPr>
            <a:r>
              <a:rPr lang="es-MX" sz="2000" b="1" dirty="0" smtClean="0"/>
              <a:t>9. Fosa Iliaca Izquierda: </a:t>
            </a:r>
            <a:r>
              <a:rPr lang="es-MX" sz="2000" dirty="0" smtClean="0"/>
              <a:t>colon sigmoides, ovario, desembocadura del uréter, canal inguinal.</a:t>
            </a:r>
          </a:p>
          <a:p>
            <a:pPr marL="457200" indent="-457200">
              <a:buNone/>
            </a:pPr>
            <a:endParaRPr lang="es-MX" sz="2000" dirty="0"/>
          </a:p>
        </p:txBody>
      </p:sp>
      <p:pic>
        <p:nvPicPr>
          <p:cNvPr id="1026" name="Picture 2"/>
          <p:cNvPicPr>
            <a:picLocks noChangeAspect="1" noChangeArrowheads="1"/>
          </p:cNvPicPr>
          <p:nvPr/>
        </p:nvPicPr>
        <p:blipFill>
          <a:blip r:embed="rId2" cstate="print"/>
          <a:srcRect/>
          <a:stretch>
            <a:fillRect/>
          </a:stretch>
        </p:blipFill>
        <p:spPr bwMode="auto">
          <a:xfrm>
            <a:off x="5062112" y="1124744"/>
            <a:ext cx="3923928" cy="4509120"/>
          </a:xfrm>
          <a:prstGeom prst="rect">
            <a:avLst/>
          </a:prstGeom>
          <a:noFill/>
          <a:ln w="9525">
            <a:noFill/>
            <a:miter lim="800000"/>
            <a:headEnd/>
            <a:tailEnd/>
          </a:ln>
        </p:spPr>
      </p:pic>
    </p:spTree>
    <p:extLst>
      <p:ext uri="{BB962C8B-B14F-4D97-AF65-F5344CB8AC3E}">
        <p14:creationId xmlns="" xmlns:p14="http://schemas.microsoft.com/office/powerpoint/2010/main" val="32291207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Título"/>
          <p:cNvSpPr>
            <a:spLocks noGrp="1"/>
          </p:cNvSpPr>
          <p:nvPr>
            <p:ph type="title"/>
          </p:nvPr>
        </p:nvSpPr>
        <p:spPr>
          <a:xfrm>
            <a:off x="467544" y="692696"/>
            <a:ext cx="8229600" cy="792088"/>
          </a:xfrm>
        </p:spPr>
        <p:txBody>
          <a:bodyPr/>
          <a:lstStyle/>
          <a:p>
            <a:pPr eaLnBrk="1" hangingPunct="1"/>
            <a:r>
              <a:rPr lang="es-MX" sz="4000" i="1" dirty="0" smtClean="0">
                <a:latin typeface="Arial" pitchFamily="34" charset="0"/>
                <a:cs typeface="Arial" pitchFamily="34" charset="0"/>
              </a:rPr>
              <a:t>ETIOLOGÍA</a:t>
            </a:r>
          </a:p>
        </p:txBody>
      </p:sp>
      <p:sp>
        <p:nvSpPr>
          <p:cNvPr id="3" name="2 Marcador de contenido"/>
          <p:cNvSpPr>
            <a:spLocks noGrp="1"/>
          </p:cNvSpPr>
          <p:nvPr>
            <p:ph idx="1"/>
          </p:nvPr>
        </p:nvSpPr>
        <p:spPr>
          <a:xfrm>
            <a:off x="457200" y="1700808"/>
            <a:ext cx="8229600" cy="4425355"/>
          </a:xfrm>
        </p:spPr>
        <p:txBody>
          <a:bodyPr rtlCol="0">
            <a:normAutofit lnSpcReduction="10000"/>
          </a:bodyPr>
          <a:lstStyle/>
          <a:p>
            <a:pPr eaLnBrk="1" fontAlgn="auto" hangingPunct="1">
              <a:spcAft>
                <a:spcPts val="0"/>
              </a:spcAft>
              <a:buFont typeface="Arial" pitchFamily="34" charset="0"/>
              <a:buChar char="•"/>
              <a:defRPr/>
            </a:pPr>
            <a:r>
              <a:rPr lang="es-MX" b="1" i="1" dirty="0" smtClean="0">
                <a:latin typeface="Arial" pitchFamily="34" charset="0"/>
                <a:cs typeface="Arial" pitchFamily="34" charset="0"/>
              </a:rPr>
              <a:t>Hasta ahora los investigadores clínicos consideran que la etiología específica </a:t>
            </a:r>
            <a:r>
              <a:rPr lang="es-MX" b="1" i="1" u="sng" dirty="0" smtClean="0">
                <a:latin typeface="Arial" pitchFamily="34" charset="0"/>
                <a:cs typeface="Arial" pitchFamily="34" charset="0"/>
              </a:rPr>
              <a:t>no es conocida</a:t>
            </a:r>
            <a:r>
              <a:rPr lang="es-MX" b="1" i="1" dirty="0" smtClean="0">
                <a:latin typeface="Arial" pitchFamily="34" charset="0"/>
                <a:cs typeface="Arial" pitchFamily="34" charset="0"/>
              </a:rPr>
              <a:t>.</a:t>
            </a:r>
            <a:endParaRPr lang="es-MX" b="1" i="1" dirty="0">
              <a:latin typeface="Arial" pitchFamily="34" charset="0"/>
              <a:cs typeface="Arial" pitchFamily="34" charset="0"/>
            </a:endParaRPr>
          </a:p>
          <a:p>
            <a:pPr marL="82296" indent="0" eaLnBrk="1" fontAlgn="auto" hangingPunct="1">
              <a:spcAft>
                <a:spcPts val="0"/>
              </a:spcAft>
              <a:buFont typeface="Arial" pitchFamily="34" charset="0"/>
              <a:buNone/>
              <a:defRPr/>
            </a:pPr>
            <a:endParaRPr lang="es-MX" b="1" i="1" dirty="0" smtClean="0">
              <a:latin typeface="Arial" pitchFamily="34" charset="0"/>
              <a:cs typeface="Arial" pitchFamily="34" charset="0"/>
            </a:endParaRPr>
          </a:p>
          <a:p>
            <a:pPr marL="82296" indent="0" eaLnBrk="1" fontAlgn="auto" hangingPunct="1">
              <a:spcAft>
                <a:spcPts val="0"/>
              </a:spcAft>
              <a:buFont typeface="Arial" pitchFamily="34" charset="0"/>
              <a:buNone/>
              <a:defRPr/>
            </a:pPr>
            <a:r>
              <a:rPr lang="es-MX" b="1" i="1" dirty="0" smtClean="0">
                <a:latin typeface="Arial" pitchFamily="34" charset="0"/>
                <a:cs typeface="Arial" pitchFamily="34" charset="0"/>
              </a:rPr>
              <a:t>Sin embargo…</a:t>
            </a:r>
          </a:p>
          <a:p>
            <a:pPr eaLnBrk="1" fontAlgn="auto" hangingPunct="1">
              <a:spcAft>
                <a:spcPts val="0"/>
              </a:spcAft>
              <a:buFont typeface="Arial" pitchFamily="34" charset="0"/>
              <a:buChar char="•"/>
              <a:defRPr/>
            </a:pPr>
            <a:r>
              <a:rPr lang="es-MX" b="1" i="1" dirty="0" smtClean="0">
                <a:latin typeface="Arial" pitchFamily="34" charset="0"/>
                <a:cs typeface="Arial" pitchFamily="34" charset="0"/>
              </a:rPr>
              <a:t>Los datos indican que las causas primarias de DM tipo 2 es de origen: </a:t>
            </a:r>
          </a:p>
          <a:p>
            <a:pPr lvl="1" eaLnBrk="1" fontAlgn="auto" hangingPunct="1">
              <a:spcAft>
                <a:spcPts val="0"/>
              </a:spcAft>
              <a:buFont typeface="Arial" pitchFamily="34" charset="0"/>
              <a:buChar char="–"/>
              <a:defRPr/>
            </a:pPr>
            <a:r>
              <a:rPr lang="es-MX" b="1" i="1" dirty="0">
                <a:latin typeface="Arial" pitchFamily="34" charset="0"/>
                <a:cs typeface="Arial" pitchFamily="34" charset="0"/>
              </a:rPr>
              <a:t>I</a:t>
            </a:r>
            <a:r>
              <a:rPr lang="es-MX" b="1" i="1" dirty="0" smtClean="0">
                <a:latin typeface="Arial" pitchFamily="34" charset="0"/>
                <a:cs typeface="Arial" pitchFamily="34" charset="0"/>
              </a:rPr>
              <a:t>squémico a nivel hipotalámico.</a:t>
            </a:r>
          </a:p>
          <a:p>
            <a:pPr lvl="1" eaLnBrk="1" fontAlgn="auto" hangingPunct="1">
              <a:spcAft>
                <a:spcPts val="0"/>
              </a:spcAft>
              <a:buFont typeface="Arial" pitchFamily="34" charset="0"/>
              <a:buChar char="–"/>
              <a:defRPr/>
            </a:pPr>
            <a:r>
              <a:rPr lang="es-MX" b="1" i="1" dirty="0" smtClean="0">
                <a:latin typeface="Arial" pitchFamily="34" charset="0"/>
                <a:cs typeface="Arial" pitchFamily="34" charset="0"/>
              </a:rPr>
              <a:t>Isquémico a nivel pancreático.</a:t>
            </a:r>
          </a:p>
          <a:p>
            <a:pPr lvl="1" eaLnBrk="1" fontAlgn="auto" hangingPunct="1">
              <a:spcAft>
                <a:spcPts val="0"/>
              </a:spcAft>
              <a:buFont typeface="Arial" pitchFamily="34" charset="0"/>
              <a:buChar char="–"/>
              <a:defRPr/>
            </a:pPr>
            <a:endParaRPr lang="es-MX" dirty="0" smtClean="0"/>
          </a:p>
        </p:txBody>
      </p:sp>
      <p:pic>
        <p:nvPicPr>
          <p:cNvPr id="3074" name="Picture 2" descr="http://t1.gstatic.com/images?q=tbn:ANd9GcRxDIor173vjMHPmSxtrkMEiIxAi1jWZRtF-uFQyUdKG5GwTkeo"/>
          <p:cNvPicPr>
            <a:picLocks noChangeAspect="1" noChangeArrowheads="1"/>
          </p:cNvPicPr>
          <p:nvPr/>
        </p:nvPicPr>
        <p:blipFill>
          <a:blip r:embed="rId2" cstate="print">
            <a:extLst/>
          </a:blip>
          <a:srcRect/>
          <a:stretch>
            <a:fillRect/>
          </a:stretch>
        </p:blipFill>
        <p:spPr bwMode="auto">
          <a:xfrm>
            <a:off x="6876256" y="5200439"/>
            <a:ext cx="2075178" cy="1468946"/>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Título"/>
          <p:cNvSpPr>
            <a:spLocks noGrp="1"/>
          </p:cNvSpPr>
          <p:nvPr>
            <p:ph type="title"/>
          </p:nvPr>
        </p:nvSpPr>
        <p:spPr/>
        <p:txBody>
          <a:bodyPr/>
          <a:lstStyle/>
          <a:p>
            <a:pPr eaLnBrk="1" hangingPunct="1"/>
            <a:r>
              <a:rPr lang="es-MX" b="1" i="1" dirty="0" smtClean="0">
                <a:latin typeface="Arial" pitchFamily="34" charset="0"/>
                <a:cs typeface="Arial" pitchFamily="34" charset="0"/>
              </a:rPr>
              <a:t>ETIOLOGÍA</a:t>
            </a:r>
          </a:p>
        </p:txBody>
      </p:sp>
      <p:grpSp>
        <p:nvGrpSpPr>
          <p:cNvPr id="64515" name="23 Grupo"/>
          <p:cNvGrpSpPr>
            <a:grpSpLocks/>
          </p:cNvGrpSpPr>
          <p:nvPr/>
        </p:nvGrpSpPr>
        <p:grpSpPr bwMode="auto">
          <a:xfrm>
            <a:off x="179513" y="1772816"/>
            <a:ext cx="8784976" cy="4896544"/>
            <a:chOff x="1043608" y="2060848"/>
            <a:chExt cx="8100392" cy="3312368"/>
          </a:xfrm>
        </p:grpSpPr>
        <p:sp>
          <p:nvSpPr>
            <p:cNvPr id="6" name="5 Elipse"/>
            <p:cNvSpPr/>
            <p:nvPr/>
          </p:nvSpPr>
          <p:spPr>
            <a:xfrm>
              <a:off x="2772263" y="2924668"/>
              <a:ext cx="2160423" cy="2016638"/>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s-MX" dirty="0"/>
                <a:t>DM tipo 2</a:t>
              </a:r>
            </a:p>
          </p:txBody>
        </p:sp>
        <p:sp>
          <p:nvSpPr>
            <p:cNvPr id="7" name="6 Rectángulo redondeado"/>
            <p:cNvSpPr/>
            <p:nvPr/>
          </p:nvSpPr>
          <p:spPr>
            <a:xfrm>
              <a:off x="1043608" y="2060848"/>
              <a:ext cx="2160422" cy="50336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s-MX" dirty="0"/>
                <a:t>Factores genéticos</a:t>
              </a:r>
            </a:p>
          </p:txBody>
        </p:sp>
        <p:sp>
          <p:nvSpPr>
            <p:cNvPr id="8" name="7 Rectángulo redondeado"/>
            <p:cNvSpPr/>
            <p:nvPr/>
          </p:nvSpPr>
          <p:spPr>
            <a:xfrm>
              <a:off x="4427899" y="2060848"/>
              <a:ext cx="2376305" cy="50336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s-MX" dirty="0"/>
                <a:t>Factores de riesgo</a:t>
              </a:r>
            </a:p>
          </p:txBody>
        </p:sp>
        <p:sp>
          <p:nvSpPr>
            <p:cNvPr id="9" name="8 Rectángulo redondeado"/>
            <p:cNvSpPr/>
            <p:nvPr/>
          </p:nvSpPr>
          <p:spPr>
            <a:xfrm>
              <a:off x="7020088" y="2940547"/>
              <a:ext cx="2123912" cy="64786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s-MX" dirty="0"/>
                <a:t>Factores medioambientales</a:t>
              </a:r>
            </a:p>
          </p:txBody>
        </p:sp>
        <p:sp>
          <p:nvSpPr>
            <p:cNvPr id="10" name="9 Rectángulo redondeado"/>
            <p:cNvSpPr/>
            <p:nvPr/>
          </p:nvSpPr>
          <p:spPr>
            <a:xfrm>
              <a:off x="5310481" y="4796806"/>
              <a:ext cx="2771563" cy="57641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s-MX" dirty="0"/>
                <a:t>Ingesta excesiva de calorías</a:t>
              </a:r>
            </a:p>
          </p:txBody>
        </p:sp>
        <p:cxnSp>
          <p:nvCxnSpPr>
            <p:cNvPr id="12" name="11 Conector recto de flecha"/>
            <p:cNvCxnSpPr/>
            <p:nvPr/>
          </p:nvCxnSpPr>
          <p:spPr>
            <a:xfrm>
              <a:off x="2483360" y="2708713"/>
              <a:ext cx="504786" cy="3604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7020088" y="2384780"/>
              <a:ext cx="504786" cy="3604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H="1" flipV="1">
              <a:off x="5029515" y="4293441"/>
              <a:ext cx="587330" cy="3604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7578845" y="3753554"/>
              <a:ext cx="0" cy="9003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flipH="1">
              <a:off x="4716802" y="2708713"/>
              <a:ext cx="490499" cy="3890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p:cNvSpPr>
            <a:spLocks noGrp="1"/>
          </p:cNvSpPr>
          <p:nvPr>
            <p:ph type="title"/>
          </p:nvPr>
        </p:nvSpPr>
        <p:spPr/>
        <p:txBody>
          <a:bodyPr/>
          <a:lstStyle/>
          <a:p>
            <a:pPr eaLnBrk="1" hangingPunct="1"/>
            <a:r>
              <a:rPr lang="es-MX" sz="4000" dirty="0" smtClean="0">
                <a:latin typeface="Arial" pitchFamily="34" charset="0"/>
                <a:cs typeface="Arial" pitchFamily="34" charset="0"/>
              </a:rPr>
              <a:t>EPIDEMIOLOGÍA</a:t>
            </a:r>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5863511"/>
              </p:ext>
            </p:extLst>
          </p:nvPr>
        </p:nvGraphicFramePr>
        <p:xfrm>
          <a:off x="755576" y="1340768"/>
          <a:ext cx="7499350" cy="2382838"/>
        </p:xfrm>
        <a:graphic>
          <a:graphicData uri="http://schemas.openxmlformats.org/drawingml/2006/table">
            <a:tbl>
              <a:tblPr firstRow="1" bandRow="1">
                <a:tableStyleId>{69012ECD-51FC-41F1-AA8D-1B2483CD663E}</a:tableStyleId>
              </a:tblPr>
              <a:tblGrid>
                <a:gridCol w="7499350"/>
              </a:tblGrid>
              <a:tr h="370889">
                <a:tc>
                  <a:txBody>
                    <a:bodyPr/>
                    <a:lstStyle/>
                    <a:p>
                      <a:r>
                        <a:rPr lang="es-MX" sz="1800" dirty="0" smtClean="0">
                          <a:solidFill>
                            <a:schemeClr val="tx1"/>
                          </a:solidFill>
                        </a:rPr>
                        <a:t>Factores de riesgo</a:t>
                      </a:r>
                      <a:r>
                        <a:rPr lang="es-MX" sz="1800" baseline="0" dirty="0" smtClean="0">
                          <a:solidFill>
                            <a:schemeClr val="tx1"/>
                          </a:solidFill>
                        </a:rPr>
                        <a:t> para diabetes tipo 2.</a:t>
                      </a:r>
                      <a:endParaRPr lang="es-MX" sz="1800" dirty="0">
                        <a:solidFill>
                          <a:schemeClr val="tx1"/>
                        </a:solidFill>
                      </a:endParaRPr>
                    </a:p>
                  </a:txBody>
                  <a:tcPr marT="45726" marB="45726">
                    <a:noFill/>
                  </a:tcPr>
                </a:tc>
              </a:tr>
              <a:tr h="2011949">
                <a:tc>
                  <a:txBody>
                    <a:bodyPr/>
                    <a:lstStyle/>
                    <a:p>
                      <a:pPr marL="285750" indent="-285750">
                        <a:buFont typeface="Arial" pitchFamily="34" charset="0"/>
                        <a:buChar char="•"/>
                      </a:pPr>
                      <a:r>
                        <a:rPr lang="es-MX" sz="1800" dirty="0" smtClean="0"/>
                        <a:t>Edad</a:t>
                      </a:r>
                      <a:r>
                        <a:rPr lang="es-MX" sz="1800" baseline="0" dirty="0" smtClean="0"/>
                        <a:t> ≥ 45 años</a:t>
                      </a:r>
                    </a:p>
                    <a:p>
                      <a:pPr marL="285750" indent="-285750">
                        <a:buFont typeface="Arial" pitchFamily="34" charset="0"/>
                        <a:buChar char="•"/>
                      </a:pPr>
                      <a:r>
                        <a:rPr lang="es-MX" sz="1800" baseline="0" dirty="0" smtClean="0"/>
                        <a:t>Antecedentes familiares (padres o hermanos con DM)</a:t>
                      </a:r>
                    </a:p>
                    <a:p>
                      <a:pPr marL="285750" indent="-285750">
                        <a:buFont typeface="Arial" pitchFamily="34" charset="0"/>
                        <a:buChar char="•"/>
                      </a:pPr>
                      <a:r>
                        <a:rPr lang="es-MX" sz="1800" baseline="0" dirty="0" smtClean="0"/>
                        <a:t>Obesidad con un IMC ≥ 25 kg/m</a:t>
                      </a:r>
                      <a:r>
                        <a:rPr lang="es-MX" sz="1800" baseline="30000" dirty="0" smtClean="0"/>
                        <a:t>2</a:t>
                      </a:r>
                    </a:p>
                    <a:p>
                      <a:pPr marL="285750" indent="-285750">
                        <a:buFont typeface="Arial" pitchFamily="34" charset="0"/>
                        <a:buChar char="•"/>
                      </a:pPr>
                      <a:r>
                        <a:rPr lang="es-MX" sz="1800" baseline="0" dirty="0" smtClean="0"/>
                        <a:t>Antecedentes de glucosa en ayuno anormal o prediabetes</a:t>
                      </a:r>
                    </a:p>
                    <a:p>
                      <a:pPr marL="285750" indent="-285750">
                        <a:buFont typeface="Arial" pitchFamily="34" charset="0"/>
                        <a:buChar char="•"/>
                      </a:pPr>
                      <a:r>
                        <a:rPr lang="es-MX" sz="1800" baseline="0" dirty="0" smtClean="0"/>
                        <a:t>Concentraciones de HDL ≤ 35 mg/dL y TAG ≥ 250 mg/dL</a:t>
                      </a:r>
                    </a:p>
                    <a:p>
                      <a:pPr marL="285750" indent="-285750">
                        <a:buFont typeface="Arial" pitchFamily="34" charset="0"/>
                        <a:buChar char="•"/>
                      </a:pPr>
                      <a:r>
                        <a:rPr lang="es-MX" sz="1800" baseline="0" dirty="0" smtClean="0"/>
                        <a:t>Antecedentes de DGM o mujeres que dan a luz bebés ≥ 4 kg.</a:t>
                      </a:r>
                    </a:p>
                    <a:p>
                      <a:pPr marL="285750" indent="-285750">
                        <a:buFont typeface="Arial" pitchFamily="34" charset="0"/>
                        <a:buChar char="•"/>
                      </a:pPr>
                      <a:r>
                        <a:rPr lang="es-MX" sz="1800" baseline="0" dirty="0" smtClean="0"/>
                        <a:t>HTA</a:t>
                      </a:r>
                    </a:p>
                  </a:txBody>
                  <a:tcPr marT="45726" marB="45726"/>
                </a:tc>
              </a:tr>
            </a:tbl>
          </a:graphicData>
        </a:graphic>
      </p:graphicFrame>
      <p:cxnSp>
        <p:nvCxnSpPr>
          <p:cNvPr id="6" name="5 Conector angular"/>
          <p:cNvCxnSpPr/>
          <p:nvPr/>
        </p:nvCxnSpPr>
        <p:spPr>
          <a:xfrm>
            <a:off x="2339975" y="3933825"/>
            <a:ext cx="1295400" cy="1295400"/>
          </a:xfrm>
          <a:prstGeom prst="bentConnector3">
            <a:avLst>
              <a:gd name="adj1" fmla="val -1204"/>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11 Rectángulo redondeado"/>
          <p:cNvSpPr/>
          <p:nvPr/>
        </p:nvSpPr>
        <p:spPr>
          <a:xfrm>
            <a:off x="3851275" y="5229225"/>
            <a:ext cx="4608513" cy="1368425"/>
          </a:xfrm>
          <a:prstGeom prst="roundRect">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s-MX" dirty="0"/>
              <a:t>La ADA recomienda estudios diagnósticos de detección a intervalos de tres años, con inicio a los 45 años de edad, sobretodo en sujetos con un IMC ≥ 25 kg/m</a:t>
            </a:r>
            <a:r>
              <a:rPr lang="es-MX" baseline="30000" dirty="0"/>
              <a:t>2</a:t>
            </a:r>
            <a:r>
              <a:rPr lang="es-MX" dirty="0"/>
              <a:t>.</a:t>
            </a:r>
          </a:p>
        </p:txBody>
      </p:sp>
      <p:sp>
        <p:nvSpPr>
          <p:cNvPr id="13" name="12 Rectángulo redondeado"/>
          <p:cNvSpPr/>
          <p:nvPr/>
        </p:nvSpPr>
        <p:spPr>
          <a:xfrm>
            <a:off x="3841750" y="3938588"/>
            <a:ext cx="4608513" cy="1079500"/>
          </a:xfrm>
          <a:prstGeom prst="roundRect">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s-MX" dirty="0"/>
              <a:t>Los enfermos con Diabetes tipo 2 representan el 90% de los casos.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Título"/>
          <p:cNvSpPr>
            <a:spLocks noGrp="1"/>
          </p:cNvSpPr>
          <p:nvPr>
            <p:ph type="title"/>
          </p:nvPr>
        </p:nvSpPr>
        <p:spPr/>
        <p:txBody>
          <a:bodyPr/>
          <a:lstStyle/>
          <a:p>
            <a:pPr eaLnBrk="1" hangingPunct="1"/>
            <a:r>
              <a:rPr lang="es-MX" dirty="0" smtClean="0"/>
              <a:t>CUADRO CLÍNICO</a:t>
            </a:r>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989120660"/>
              </p:ext>
            </p:extLst>
          </p:nvPr>
        </p:nvGraphicFramePr>
        <p:xfrm>
          <a:off x="827584" y="1340768"/>
          <a:ext cx="7499350" cy="3205591"/>
        </p:xfrm>
        <a:graphic>
          <a:graphicData uri="http://schemas.openxmlformats.org/drawingml/2006/table">
            <a:tbl>
              <a:tblPr firstRow="1" bandRow="1">
                <a:tableStyleId>{69012ECD-51FC-41F1-AA8D-1B2483CD663E}</a:tableStyleId>
              </a:tblPr>
              <a:tblGrid>
                <a:gridCol w="3749675"/>
                <a:gridCol w="3749675"/>
              </a:tblGrid>
              <a:tr h="370929">
                <a:tc>
                  <a:txBody>
                    <a:bodyPr/>
                    <a:lstStyle/>
                    <a:p>
                      <a:r>
                        <a:rPr lang="es-MX" sz="1800" dirty="0" smtClean="0">
                          <a:solidFill>
                            <a:schemeClr val="tx1"/>
                          </a:solidFill>
                        </a:rPr>
                        <a:t>Signos clínicos</a:t>
                      </a:r>
                      <a:endParaRPr lang="es-MX" sz="1800" dirty="0">
                        <a:solidFill>
                          <a:schemeClr val="tx1"/>
                        </a:solidFill>
                      </a:endParaRPr>
                    </a:p>
                  </a:txBody>
                  <a:tcPr marT="45731" marB="45731">
                    <a:noFill/>
                  </a:tcPr>
                </a:tc>
                <a:tc>
                  <a:txBody>
                    <a:bodyPr/>
                    <a:lstStyle/>
                    <a:p>
                      <a:r>
                        <a:rPr lang="es-MX" sz="1800" dirty="0" smtClean="0">
                          <a:solidFill>
                            <a:schemeClr val="tx1"/>
                          </a:solidFill>
                        </a:rPr>
                        <a:t>Síntomas (variables)</a:t>
                      </a:r>
                      <a:endParaRPr lang="es-MX" sz="1800" dirty="0">
                        <a:solidFill>
                          <a:schemeClr val="tx1"/>
                        </a:solidFill>
                      </a:endParaRPr>
                    </a:p>
                  </a:txBody>
                  <a:tcPr marT="45731" marB="45731">
                    <a:noFill/>
                  </a:tcPr>
                </a:tc>
              </a:tr>
              <a:tr h="2286546">
                <a:tc>
                  <a:txBody>
                    <a:bodyPr/>
                    <a:lstStyle/>
                    <a:p>
                      <a:pPr marL="285750" indent="-285750">
                        <a:buFont typeface="Arial" pitchFamily="34" charset="0"/>
                        <a:buChar char="•"/>
                      </a:pPr>
                      <a:r>
                        <a:rPr lang="es-MX" sz="1800" dirty="0" smtClean="0">
                          <a:solidFill>
                            <a:schemeClr val="tx1"/>
                          </a:solidFill>
                        </a:rPr>
                        <a:t>Patrón anormal de secreción y acción de la insulina.</a:t>
                      </a:r>
                    </a:p>
                    <a:p>
                      <a:pPr marL="285750" indent="-285750">
                        <a:buFont typeface="Arial" pitchFamily="34" charset="0"/>
                        <a:buChar char="•"/>
                      </a:pPr>
                      <a:r>
                        <a:rPr lang="es-MX" sz="1800" dirty="0" smtClean="0">
                          <a:solidFill>
                            <a:schemeClr val="tx1"/>
                          </a:solidFill>
                        </a:rPr>
                        <a:t>Disminución de la captación celular</a:t>
                      </a:r>
                      <a:r>
                        <a:rPr lang="es-MX" sz="1800" baseline="0" dirty="0" smtClean="0">
                          <a:solidFill>
                            <a:schemeClr val="tx1"/>
                          </a:solidFill>
                        </a:rPr>
                        <a:t> de glucosa y aumento de la glucosa postprandial.</a:t>
                      </a:r>
                    </a:p>
                    <a:p>
                      <a:pPr marL="285750" indent="-285750">
                        <a:buFont typeface="Arial" pitchFamily="34" charset="0"/>
                        <a:buChar char="•"/>
                      </a:pPr>
                      <a:r>
                        <a:rPr lang="es-MX" sz="1800" baseline="0" dirty="0" smtClean="0">
                          <a:solidFill>
                            <a:schemeClr val="tx1"/>
                          </a:solidFill>
                        </a:rPr>
                        <a:t>Liberación aumentada de glucosa por el hígado a primera hora de la mañana.</a:t>
                      </a:r>
                    </a:p>
                    <a:p>
                      <a:pPr marL="285750" indent="-285750">
                        <a:buFont typeface="Arial" pitchFamily="34" charset="0"/>
                        <a:buChar char="•"/>
                      </a:pPr>
                      <a:r>
                        <a:rPr lang="es-MX" sz="1800" baseline="0" dirty="0" smtClean="0">
                          <a:solidFill>
                            <a:schemeClr val="tx1"/>
                          </a:solidFill>
                        </a:rPr>
                        <a:t>Hiperglicemia.  </a:t>
                      </a:r>
                    </a:p>
                  </a:txBody>
                  <a:tcPr marT="45731" marB="45731"/>
                </a:tc>
                <a:tc>
                  <a:txBody>
                    <a:bodyPr/>
                    <a:lstStyle/>
                    <a:p>
                      <a:pPr marL="285750" indent="-285750">
                        <a:buFont typeface="Arial" pitchFamily="34" charset="0"/>
                        <a:buChar char="•"/>
                      </a:pPr>
                      <a:r>
                        <a:rPr lang="es-MX" sz="1800" dirty="0" smtClean="0">
                          <a:solidFill>
                            <a:schemeClr val="tx1"/>
                          </a:solidFill>
                        </a:rPr>
                        <a:t>Sed excesiva</a:t>
                      </a:r>
                    </a:p>
                    <a:p>
                      <a:pPr marL="285750" indent="-285750">
                        <a:buFont typeface="Arial" pitchFamily="34" charset="0"/>
                        <a:buChar char="•"/>
                      </a:pPr>
                      <a:r>
                        <a:rPr lang="es-MX" sz="1800" dirty="0" smtClean="0">
                          <a:solidFill>
                            <a:schemeClr val="tx1"/>
                          </a:solidFill>
                        </a:rPr>
                        <a:t>Micción frecuente</a:t>
                      </a:r>
                    </a:p>
                    <a:p>
                      <a:pPr marL="285750" indent="-285750">
                        <a:buFont typeface="Arial" pitchFamily="34" charset="0"/>
                        <a:buChar char="•"/>
                      </a:pPr>
                      <a:r>
                        <a:rPr lang="es-MX" sz="1800" dirty="0" smtClean="0">
                          <a:solidFill>
                            <a:schemeClr val="tx1"/>
                          </a:solidFill>
                        </a:rPr>
                        <a:t>Polifagia</a:t>
                      </a:r>
                    </a:p>
                    <a:p>
                      <a:pPr marL="285750" indent="-285750">
                        <a:buFont typeface="Arial" pitchFamily="34" charset="0"/>
                        <a:buChar char="•"/>
                      </a:pPr>
                      <a:r>
                        <a:rPr lang="es-MX" sz="1800" dirty="0" smtClean="0">
                          <a:solidFill>
                            <a:schemeClr val="tx1"/>
                          </a:solidFill>
                        </a:rPr>
                        <a:t>Pérdida de peso</a:t>
                      </a:r>
                      <a:endParaRPr lang="es-MX" sz="1800" dirty="0">
                        <a:solidFill>
                          <a:schemeClr val="tx1"/>
                        </a:solidFill>
                      </a:endParaRPr>
                    </a:p>
                  </a:txBody>
                  <a:tcPr marT="45731" marB="45731"/>
                </a:tc>
              </a:tr>
            </a:tbl>
          </a:graphicData>
        </a:graphic>
      </p:graphicFrame>
      <p:pic>
        <p:nvPicPr>
          <p:cNvPr id="66573" name="4 Imagen"/>
          <p:cNvPicPr>
            <a:picLocks noChangeAspect="1"/>
          </p:cNvPicPr>
          <p:nvPr/>
        </p:nvPicPr>
        <p:blipFill>
          <a:blip r:embed="rId2" cstate="print"/>
          <a:srcRect/>
          <a:stretch>
            <a:fillRect/>
          </a:stretch>
        </p:blipFill>
        <p:spPr bwMode="auto">
          <a:xfrm>
            <a:off x="827584" y="4581128"/>
            <a:ext cx="7560840" cy="22768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Título"/>
          <p:cNvSpPr>
            <a:spLocks noGrp="1"/>
          </p:cNvSpPr>
          <p:nvPr>
            <p:ph type="title"/>
          </p:nvPr>
        </p:nvSpPr>
        <p:spPr>
          <a:xfrm>
            <a:off x="457200" y="692696"/>
            <a:ext cx="8229600" cy="724942"/>
          </a:xfrm>
        </p:spPr>
        <p:txBody>
          <a:bodyPr/>
          <a:lstStyle/>
          <a:p>
            <a:pPr eaLnBrk="1" hangingPunct="1"/>
            <a:r>
              <a:rPr lang="es-MX" sz="4000" dirty="0" smtClean="0">
                <a:latin typeface="Arial" panose="020B0604020202020204" pitchFamily="34" charset="0"/>
                <a:cs typeface="Arial" panose="020B0604020202020204" pitchFamily="34" charset="0"/>
              </a:rPr>
              <a:t>CRITERIOS DIAGNÓSTICOS</a:t>
            </a:r>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267331221"/>
              </p:ext>
            </p:extLst>
          </p:nvPr>
        </p:nvGraphicFramePr>
        <p:xfrm>
          <a:off x="755650" y="1293508"/>
          <a:ext cx="7499350" cy="5406604"/>
        </p:xfrm>
        <a:graphic>
          <a:graphicData uri="http://schemas.openxmlformats.org/drawingml/2006/table">
            <a:tbl>
              <a:tblPr firstRow="1" bandRow="1">
                <a:tableStyleId>{69012ECD-51FC-41F1-AA8D-1B2483CD663E}</a:tableStyleId>
              </a:tblPr>
              <a:tblGrid>
                <a:gridCol w="7499350"/>
              </a:tblGrid>
              <a:tr h="364014">
                <a:tc>
                  <a:txBody>
                    <a:bodyPr/>
                    <a:lstStyle/>
                    <a:p>
                      <a:r>
                        <a:rPr lang="es-MX" sz="1900" dirty="0" smtClean="0">
                          <a:solidFill>
                            <a:schemeClr val="tx1"/>
                          </a:solidFill>
                        </a:rPr>
                        <a:t>Criterios de diagnóstico para Diabetes Mellitus</a:t>
                      </a:r>
                      <a:endParaRPr lang="es-MX" sz="1900" dirty="0">
                        <a:solidFill>
                          <a:schemeClr val="tx1"/>
                        </a:solidFill>
                      </a:endParaRPr>
                    </a:p>
                  </a:txBody>
                  <a:tcPr marT="48631" marB="48631">
                    <a:noFill/>
                  </a:tcPr>
                </a:tc>
              </a:tr>
              <a:tr h="4723806">
                <a:tc>
                  <a:txBody>
                    <a:bodyPr/>
                    <a:lstStyle/>
                    <a:p>
                      <a:pPr marL="342900" indent="-342900">
                        <a:buAutoNum type="arabicPeriod"/>
                      </a:pPr>
                      <a:r>
                        <a:rPr lang="es-MX" sz="1900" dirty="0" smtClean="0">
                          <a:solidFill>
                            <a:schemeClr val="tx1"/>
                          </a:solidFill>
                        </a:rPr>
                        <a:t>Presencia de síntomas de diabetes (poliuria, polidipsia,</a:t>
                      </a:r>
                      <a:r>
                        <a:rPr lang="es-MX" sz="1900" baseline="0" dirty="0" smtClean="0">
                          <a:solidFill>
                            <a:schemeClr val="tx1"/>
                          </a:solidFill>
                        </a:rPr>
                        <a:t> polifagia y pérdida de peso) o una determinación casual de glucosa ≥ 200 mg/dL.</a:t>
                      </a:r>
                    </a:p>
                    <a:p>
                      <a:pPr marL="342900" indent="-342900">
                        <a:buAutoNum type="arabicPeriod"/>
                      </a:pPr>
                      <a:r>
                        <a:rPr lang="es-MX" sz="1900" dirty="0" smtClean="0">
                          <a:solidFill>
                            <a:schemeClr val="tx1"/>
                          </a:solidFill>
                        </a:rPr>
                        <a:t>Glucosa de ayuno </a:t>
                      </a:r>
                      <a:r>
                        <a:rPr lang="es-MX" sz="1900" baseline="0" dirty="0" smtClean="0">
                          <a:solidFill>
                            <a:schemeClr val="tx1"/>
                          </a:solidFill>
                        </a:rPr>
                        <a:t>≥ 126 mg/dL. Se define como ayuno al lapso ≥ 8 horas sin ingerir alimento. </a:t>
                      </a:r>
                    </a:p>
                    <a:p>
                      <a:pPr marL="342900" indent="-342900">
                        <a:buAutoNum type="arabicPeriod"/>
                      </a:pPr>
                      <a:r>
                        <a:rPr lang="es-MX" sz="1900" baseline="0" dirty="0" smtClean="0">
                          <a:solidFill>
                            <a:schemeClr val="tx1"/>
                          </a:solidFill>
                        </a:rPr>
                        <a:t>En la prueba de curva de tolerancia a la glucosa (con una carga de 75 gr. de glucosa), concentración de glucosa en plasma a las 2 horas ≥ 200 mg/dL.</a:t>
                      </a:r>
                    </a:p>
                    <a:p>
                      <a:pPr marL="342900" indent="-342900">
                        <a:buAutoNum type="arabicPeriod"/>
                      </a:pPr>
                      <a:r>
                        <a:rPr lang="es-MX" sz="1900" baseline="0" dirty="0" smtClean="0">
                          <a:solidFill>
                            <a:schemeClr val="tx1"/>
                          </a:solidFill>
                        </a:rPr>
                        <a:t>En mujeres gestantes, la prueba de curva de tolerancia a la glucosa se debe realizar con una carga de 100 o 75 gr. de glucosa y los puntos de corte son: </a:t>
                      </a:r>
                    </a:p>
                    <a:p>
                      <a:pPr marL="800100" lvl="1" indent="-342900">
                        <a:buAutoNum type="arabicPeriod"/>
                      </a:pPr>
                      <a:r>
                        <a:rPr lang="es-MX" sz="1900" dirty="0" smtClean="0">
                          <a:solidFill>
                            <a:schemeClr val="tx1"/>
                          </a:solidFill>
                        </a:rPr>
                        <a:t>En ayuno: </a:t>
                      </a:r>
                      <a:r>
                        <a:rPr lang="es-MX" sz="1900" baseline="0" dirty="0" smtClean="0">
                          <a:solidFill>
                            <a:schemeClr val="tx1"/>
                          </a:solidFill>
                        </a:rPr>
                        <a:t>≥ 95 mg/dL.</a:t>
                      </a:r>
                    </a:p>
                    <a:p>
                      <a:pPr marL="800100" lvl="1" indent="-342900">
                        <a:buAutoNum type="arabicPeriod"/>
                      </a:pPr>
                      <a:r>
                        <a:rPr lang="es-MX" sz="1900" baseline="0" dirty="0" smtClean="0">
                          <a:solidFill>
                            <a:schemeClr val="tx1"/>
                          </a:solidFill>
                        </a:rPr>
                        <a:t>A la hora: ≥ 180 mg/dL.</a:t>
                      </a:r>
                    </a:p>
                    <a:p>
                      <a:pPr marL="800100" lvl="1" indent="-342900">
                        <a:buAutoNum type="arabicPeriod"/>
                      </a:pPr>
                      <a:r>
                        <a:rPr lang="es-MX" sz="1900" baseline="0" dirty="0" smtClean="0">
                          <a:solidFill>
                            <a:schemeClr val="tx1"/>
                          </a:solidFill>
                        </a:rPr>
                        <a:t>A las dos horas: ≥ 155 mg/dL.</a:t>
                      </a:r>
                    </a:p>
                    <a:p>
                      <a:pPr marL="800100" lvl="1" indent="-342900">
                        <a:buAutoNum type="arabicPeriod"/>
                      </a:pPr>
                      <a:r>
                        <a:rPr lang="es-MX" sz="1900" baseline="0" dirty="0" smtClean="0">
                          <a:solidFill>
                            <a:schemeClr val="tx1"/>
                          </a:solidFill>
                        </a:rPr>
                        <a:t>A las tres horas: ≥ 140 mg/dL.</a:t>
                      </a:r>
                    </a:p>
                    <a:p>
                      <a:pPr marL="0" lvl="0" indent="0">
                        <a:buNone/>
                      </a:pPr>
                      <a:r>
                        <a:rPr lang="es-MX" sz="1900" baseline="0" dirty="0" smtClean="0">
                          <a:solidFill>
                            <a:schemeClr val="tx1"/>
                          </a:solidFill>
                        </a:rPr>
                        <a:t>*El diagnóstico de DGM se hace con dos o más valores alterados.</a:t>
                      </a:r>
                      <a:endParaRPr lang="es-MX" sz="1900" dirty="0">
                        <a:solidFill>
                          <a:schemeClr val="tx1"/>
                        </a:solidFill>
                      </a:endParaRPr>
                    </a:p>
                  </a:txBody>
                  <a:tcPr marT="48631" marB="48631"/>
                </a:tc>
              </a:tr>
            </a:tbl>
          </a:graphicData>
        </a:graphic>
      </p:graphicFrame>
      <p:sp>
        <p:nvSpPr>
          <p:cNvPr id="67595" name="4 CuadroTexto"/>
          <p:cNvSpPr txBox="1">
            <a:spLocks noChangeArrowheads="1"/>
          </p:cNvSpPr>
          <p:nvPr/>
        </p:nvSpPr>
        <p:spPr bwMode="auto">
          <a:xfrm>
            <a:off x="5148263" y="6516688"/>
            <a:ext cx="3995737" cy="368300"/>
          </a:xfrm>
          <a:prstGeom prst="rect">
            <a:avLst/>
          </a:prstGeom>
          <a:noFill/>
          <a:ln w="9525">
            <a:noFill/>
            <a:miter lim="800000"/>
            <a:headEnd/>
            <a:tailEnd/>
          </a:ln>
        </p:spPr>
        <p:txBody>
          <a:bodyPr>
            <a:spAutoFit/>
          </a:bodyPr>
          <a:lstStyle/>
          <a:p>
            <a:pPr algn="r"/>
            <a:r>
              <a:rPr lang="es-MX" dirty="0">
                <a:latin typeface="Calibri" pitchFamily="34" charset="0"/>
              </a:rPr>
              <a:t>Fuente:  ADA</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Título"/>
          <p:cNvSpPr>
            <a:spLocks noGrp="1"/>
          </p:cNvSpPr>
          <p:nvPr>
            <p:ph type="title"/>
          </p:nvPr>
        </p:nvSpPr>
        <p:spPr>
          <a:xfrm>
            <a:off x="457200" y="692696"/>
            <a:ext cx="8229600" cy="724942"/>
          </a:xfrm>
        </p:spPr>
        <p:txBody>
          <a:bodyPr/>
          <a:lstStyle/>
          <a:p>
            <a:pPr eaLnBrk="1" hangingPunct="1"/>
            <a:r>
              <a:rPr lang="es-MX" sz="4000" i="1" dirty="0" smtClean="0">
                <a:latin typeface="Arial" pitchFamily="34" charset="0"/>
                <a:cs typeface="Arial" pitchFamily="34" charset="0"/>
              </a:rPr>
              <a:t>TRATAMIENTO GENERAL</a:t>
            </a:r>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1994062137"/>
              </p:ext>
            </p:extLst>
          </p:nvPr>
        </p:nvGraphicFramePr>
        <p:xfrm>
          <a:off x="539552" y="1700808"/>
          <a:ext cx="7499350" cy="4028340"/>
        </p:xfrm>
        <a:graphic>
          <a:graphicData uri="http://schemas.openxmlformats.org/drawingml/2006/table">
            <a:tbl>
              <a:tblPr firstRow="1" bandRow="1">
                <a:tableStyleId>{69012ECD-51FC-41F1-AA8D-1B2483CD663E}</a:tableStyleId>
              </a:tblPr>
              <a:tblGrid>
                <a:gridCol w="7499350"/>
              </a:tblGrid>
              <a:tr h="370760">
                <a:tc>
                  <a:txBody>
                    <a:bodyPr/>
                    <a:lstStyle/>
                    <a:p>
                      <a:r>
                        <a:rPr lang="es-MX" sz="1800" dirty="0" smtClean="0">
                          <a:solidFill>
                            <a:schemeClr val="tx1"/>
                          </a:solidFill>
                        </a:rPr>
                        <a:t>Tratamiento</a:t>
                      </a:r>
                      <a:r>
                        <a:rPr lang="es-MX" sz="1800" baseline="0" dirty="0" smtClean="0">
                          <a:solidFill>
                            <a:schemeClr val="tx1"/>
                          </a:solidFill>
                        </a:rPr>
                        <a:t> médico</a:t>
                      </a:r>
                      <a:endParaRPr lang="es-MX" sz="1800" dirty="0">
                        <a:solidFill>
                          <a:schemeClr val="tx1"/>
                        </a:solidFill>
                      </a:endParaRPr>
                    </a:p>
                  </a:txBody>
                  <a:tcPr marT="45710" marB="45710">
                    <a:noFill/>
                  </a:tcPr>
                </a:tc>
              </a:tr>
              <a:tr h="2559765">
                <a:tc>
                  <a:txBody>
                    <a:bodyPr/>
                    <a:lstStyle/>
                    <a:p>
                      <a:pPr marL="285750" indent="-285750">
                        <a:buFont typeface="Arial" pitchFamily="34" charset="0"/>
                        <a:buChar char="•"/>
                      </a:pPr>
                      <a:r>
                        <a:rPr lang="es-MX" sz="1800" dirty="0" smtClean="0">
                          <a:solidFill>
                            <a:schemeClr val="tx1"/>
                          </a:solidFill>
                        </a:rPr>
                        <a:t>Diagnóstico</a:t>
                      </a:r>
                    </a:p>
                    <a:p>
                      <a:pPr marL="285750" indent="-285750">
                        <a:buFont typeface="Arial" pitchFamily="34" charset="0"/>
                        <a:buChar char="•"/>
                      </a:pPr>
                      <a:r>
                        <a:rPr lang="es-MX" sz="1800" dirty="0" smtClean="0">
                          <a:solidFill>
                            <a:schemeClr val="tx1"/>
                          </a:solidFill>
                        </a:rPr>
                        <a:t>Monitorización</a:t>
                      </a:r>
                    </a:p>
                    <a:p>
                      <a:pPr marL="742950" lvl="1" indent="-285750">
                        <a:buFont typeface="Arial" pitchFamily="34" charset="0"/>
                        <a:buChar char="•"/>
                      </a:pPr>
                      <a:r>
                        <a:rPr lang="es-MX" sz="1800" dirty="0" smtClean="0">
                          <a:solidFill>
                            <a:schemeClr val="tx1"/>
                          </a:solidFill>
                        </a:rPr>
                        <a:t>Glucosa sanguínea</a:t>
                      </a:r>
                    </a:p>
                    <a:p>
                      <a:pPr marL="742950" lvl="1" indent="-285750">
                        <a:buFont typeface="Arial" pitchFamily="34" charset="0"/>
                        <a:buChar char="•"/>
                      </a:pPr>
                      <a:r>
                        <a:rPr lang="es-MX" sz="1800" dirty="0" smtClean="0">
                          <a:solidFill>
                            <a:schemeClr val="tx1"/>
                          </a:solidFill>
                        </a:rPr>
                        <a:t>Prueba de A1C</a:t>
                      </a:r>
                    </a:p>
                    <a:p>
                      <a:pPr marL="285750" lvl="0" indent="-285750">
                        <a:buFont typeface="Arial" pitchFamily="34" charset="0"/>
                        <a:buChar char="•"/>
                      </a:pPr>
                      <a:r>
                        <a:rPr lang="es-MX" sz="1800" dirty="0" smtClean="0">
                          <a:solidFill>
                            <a:schemeClr val="tx1"/>
                          </a:solidFill>
                        </a:rPr>
                        <a:t>Medicación</a:t>
                      </a:r>
                    </a:p>
                    <a:p>
                      <a:pPr marL="742950" lvl="1" indent="-285750">
                        <a:buFont typeface="Arial" pitchFamily="34" charset="0"/>
                        <a:buChar char="•"/>
                      </a:pPr>
                      <a:r>
                        <a:rPr lang="es-MX" sz="1800" dirty="0" err="1" smtClean="0">
                          <a:solidFill>
                            <a:schemeClr val="tx1"/>
                          </a:solidFill>
                        </a:rPr>
                        <a:t>Secretagogos</a:t>
                      </a:r>
                      <a:r>
                        <a:rPr lang="es-MX" sz="1800" dirty="0" smtClean="0">
                          <a:solidFill>
                            <a:schemeClr val="tx1"/>
                          </a:solidFill>
                        </a:rPr>
                        <a:t> </a:t>
                      </a:r>
                    </a:p>
                    <a:p>
                      <a:pPr marL="1200150" lvl="2" indent="-285750">
                        <a:buFont typeface="Arial" pitchFamily="34" charset="0"/>
                        <a:buChar char="•"/>
                      </a:pPr>
                      <a:r>
                        <a:rPr lang="es-MX" sz="1800" dirty="0" err="1" smtClean="0">
                          <a:solidFill>
                            <a:schemeClr val="tx1"/>
                          </a:solidFill>
                        </a:rPr>
                        <a:t>Sulfonilureas</a:t>
                      </a:r>
                      <a:endParaRPr lang="es-MX" sz="1800" dirty="0" smtClean="0">
                        <a:solidFill>
                          <a:schemeClr val="tx1"/>
                        </a:solidFill>
                      </a:endParaRPr>
                    </a:p>
                    <a:p>
                      <a:pPr marL="742950" lvl="1" indent="-285750">
                        <a:buFont typeface="Arial" pitchFamily="34" charset="0"/>
                        <a:buChar char="•"/>
                      </a:pPr>
                      <a:r>
                        <a:rPr lang="es-MX" sz="1800" dirty="0" smtClean="0">
                          <a:solidFill>
                            <a:schemeClr val="tx1"/>
                          </a:solidFill>
                        </a:rPr>
                        <a:t>Sensibilizadores</a:t>
                      </a:r>
                    </a:p>
                    <a:p>
                      <a:pPr marL="1200150" lvl="2" indent="-285750">
                        <a:buFont typeface="Arial" pitchFamily="34" charset="0"/>
                        <a:buChar char="•"/>
                      </a:pPr>
                      <a:r>
                        <a:rPr lang="es-MX" sz="1800" dirty="0" err="1" smtClean="0">
                          <a:solidFill>
                            <a:schemeClr val="tx1"/>
                          </a:solidFill>
                        </a:rPr>
                        <a:t>Metformina</a:t>
                      </a:r>
                      <a:endParaRPr lang="es-MX" sz="1800" dirty="0" smtClean="0">
                        <a:solidFill>
                          <a:schemeClr val="tx1"/>
                        </a:solidFill>
                      </a:endParaRPr>
                    </a:p>
                    <a:p>
                      <a:pPr marL="742950" lvl="1" indent="-285750">
                        <a:buFont typeface="Arial" pitchFamily="34" charset="0"/>
                        <a:buChar char="•"/>
                      </a:pPr>
                      <a:r>
                        <a:rPr lang="es-MX" sz="1800" dirty="0" smtClean="0">
                          <a:solidFill>
                            <a:schemeClr val="tx1"/>
                          </a:solidFill>
                        </a:rPr>
                        <a:t>Inhibidores</a:t>
                      </a:r>
                      <a:r>
                        <a:rPr lang="es-MX" sz="1800" baseline="0" dirty="0" smtClean="0">
                          <a:solidFill>
                            <a:schemeClr val="tx1"/>
                          </a:solidFill>
                        </a:rPr>
                        <a:t> de </a:t>
                      </a:r>
                      <a:r>
                        <a:rPr lang="el-GR" sz="1800" baseline="0" dirty="0" smtClean="0">
                          <a:solidFill>
                            <a:schemeClr val="tx1"/>
                          </a:solidFill>
                        </a:rPr>
                        <a:t>α</a:t>
                      </a:r>
                      <a:r>
                        <a:rPr lang="es-MX" sz="1800" baseline="0" dirty="0" smtClean="0">
                          <a:solidFill>
                            <a:schemeClr val="tx1"/>
                          </a:solidFill>
                        </a:rPr>
                        <a:t>-</a:t>
                      </a:r>
                      <a:r>
                        <a:rPr lang="es-MX" sz="1800" baseline="0" dirty="0" err="1" smtClean="0">
                          <a:solidFill>
                            <a:schemeClr val="tx1"/>
                          </a:solidFill>
                        </a:rPr>
                        <a:t>glucosidasa</a:t>
                      </a:r>
                      <a:endParaRPr lang="es-MX" sz="1800" baseline="0" dirty="0" smtClean="0">
                        <a:solidFill>
                          <a:schemeClr val="tx1"/>
                        </a:solidFill>
                      </a:endParaRPr>
                    </a:p>
                    <a:p>
                      <a:pPr marL="1200150" lvl="2" indent="-285750">
                        <a:buFont typeface="Arial" pitchFamily="34" charset="0"/>
                        <a:buChar char="•"/>
                      </a:pPr>
                      <a:r>
                        <a:rPr lang="es-MX" sz="1800" baseline="0" dirty="0" err="1" smtClean="0">
                          <a:solidFill>
                            <a:schemeClr val="tx1"/>
                          </a:solidFill>
                        </a:rPr>
                        <a:t>Acarbosa</a:t>
                      </a:r>
                      <a:endParaRPr lang="es-MX" sz="1800" baseline="0" dirty="0" smtClean="0">
                        <a:solidFill>
                          <a:schemeClr val="tx1"/>
                        </a:solidFill>
                      </a:endParaRPr>
                    </a:p>
                    <a:p>
                      <a:pPr marL="742950" lvl="1" indent="-285750">
                        <a:buFont typeface="Arial" pitchFamily="34" charset="0"/>
                        <a:buChar char="•"/>
                      </a:pPr>
                      <a:r>
                        <a:rPr lang="es-MX" sz="1800" baseline="0" dirty="0" err="1" smtClean="0">
                          <a:solidFill>
                            <a:schemeClr val="tx1"/>
                          </a:solidFill>
                        </a:rPr>
                        <a:t>Tiazolidinedionas</a:t>
                      </a:r>
                      <a:endParaRPr lang="es-MX" sz="1800" baseline="0" dirty="0" smtClean="0">
                        <a:solidFill>
                          <a:schemeClr val="tx1"/>
                        </a:solidFill>
                      </a:endParaRPr>
                    </a:p>
                    <a:p>
                      <a:pPr marL="1200150" lvl="2" indent="-285750">
                        <a:buFont typeface="Arial" pitchFamily="34" charset="0"/>
                        <a:buChar char="•"/>
                      </a:pPr>
                      <a:r>
                        <a:rPr lang="es-MX" sz="1800" baseline="0" dirty="0" err="1" smtClean="0">
                          <a:solidFill>
                            <a:schemeClr val="tx1"/>
                          </a:solidFill>
                          <a:latin typeface="+mn-lt"/>
                        </a:rPr>
                        <a:t>Rosiglitazona</a:t>
                      </a:r>
                      <a:endParaRPr lang="es-MX" sz="1800" dirty="0" smtClean="0">
                        <a:solidFill>
                          <a:schemeClr val="tx1"/>
                        </a:solidFill>
                        <a:latin typeface="+mn-lt"/>
                      </a:endParaRPr>
                    </a:p>
                  </a:txBody>
                  <a:tcPr marT="45710" marB="45710"/>
                </a:tc>
              </a:tr>
            </a:tbl>
          </a:graphicData>
        </a:graphic>
      </p:graphicFrame>
      <p:pic>
        <p:nvPicPr>
          <p:cNvPr id="68619" name="Picture 2" descr="http://t0.gstatic.com/images?q=tbn:ANd9GcRCGI7a16xI5s-xWuT62Xye93tC1BzZFwI4x2L1iE2RCh1nQuRyww"/>
          <p:cNvPicPr>
            <a:picLocks noChangeAspect="1" noChangeArrowheads="1"/>
          </p:cNvPicPr>
          <p:nvPr/>
        </p:nvPicPr>
        <p:blipFill>
          <a:blip r:embed="rId2" cstate="print"/>
          <a:srcRect/>
          <a:stretch>
            <a:fillRect/>
          </a:stretch>
        </p:blipFill>
        <p:spPr bwMode="auto">
          <a:xfrm>
            <a:off x="5002039" y="4339766"/>
            <a:ext cx="2882329" cy="2177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248" y="-1"/>
            <a:ext cx="9109751" cy="6857999"/>
          </a:xfrm>
          <a:prstGeom prst="rect">
            <a:avLst/>
          </a:prstGeom>
        </p:spPr>
      </p:pic>
    </p:spTree>
    <p:extLst>
      <p:ext uri="{BB962C8B-B14F-4D97-AF65-F5344CB8AC3E}">
        <p14:creationId xmlns="" xmlns:p14="http://schemas.microsoft.com/office/powerpoint/2010/main" val="25128380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Título"/>
          <p:cNvSpPr>
            <a:spLocks noGrp="1"/>
          </p:cNvSpPr>
          <p:nvPr>
            <p:ph type="title"/>
          </p:nvPr>
        </p:nvSpPr>
        <p:spPr>
          <a:xfrm>
            <a:off x="395536" y="692696"/>
            <a:ext cx="8229600" cy="864096"/>
          </a:xfrm>
        </p:spPr>
        <p:txBody>
          <a:bodyPr/>
          <a:lstStyle/>
          <a:p>
            <a:pPr eaLnBrk="1" hangingPunct="1"/>
            <a:r>
              <a:rPr lang="es-MX" sz="4000" i="1" dirty="0" smtClean="0">
                <a:latin typeface="Arial" pitchFamily="34" charset="0"/>
                <a:cs typeface="Arial" pitchFamily="34" charset="0"/>
              </a:rPr>
              <a:t>TRATAMIENTO NUTRICIONAL</a:t>
            </a:r>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663470375"/>
              </p:ext>
            </p:extLst>
          </p:nvPr>
        </p:nvGraphicFramePr>
        <p:xfrm>
          <a:off x="395536" y="1844824"/>
          <a:ext cx="8496944" cy="4680520"/>
        </p:xfrm>
        <a:graphic>
          <a:graphicData uri="http://schemas.openxmlformats.org/drawingml/2006/table">
            <a:tbl>
              <a:tblPr firstRow="1" bandRow="1">
                <a:tableStyleId>{69012ECD-51FC-41F1-AA8D-1B2483CD663E}</a:tableStyleId>
              </a:tblPr>
              <a:tblGrid>
                <a:gridCol w="8496944"/>
              </a:tblGrid>
              <a:tr h="431363">
                <a:tc>
                  <a:txBody>
                    <a:bodyPr/>
                    <a:lstStyle/>
                    <a:p>
                      <a:r>
                        <a:rPr lang="es-MX" sz="1800" dirty="0" smtClean="0">
                          <a:solidFill>
                            <a:schemeClr val="tx1"/>
                          </a:solidFill>
                        </a:rPr>
                        <a:t>Objetivos de la terapia nutricional</a:t>
                      </a:r>
                      <a:endParaRPr lang="es-MX" sz="1800" dirty="0">
                        <a:solidFill>
                          <a:schemeClr val="tx1"/>
                        </a:solidFill>
                      </a:endParaRPr>
                    </a:p>
                  </a:txBody>
                  <a:tcPr marT="45724" marB="45724">
                    <a:noFill/>
                  </a:tcPr>
                </a:tc>
              </a:tr>
              <a:tr h="4249157">
                <a:tc>
                  <a:txBody>
                    <a:bodyPr/>
                    <a:lstStyle/>
                    <a:p>
                      <a:pPr marL="342900" indent="-342900">
                        <a:buAutoNum type="arabicPeriod"/>
                      </a:pPr>
                      <a:r>
                        <a:rPr lang="es-MX" sz="1800" dirty="0" smtClean="0">
                          <a:solidFill>
                            <a:schemeClr val="tx1"/>
                          </a:solidFill>
                        </a:rPr>
                        <a:t>Dentro de lo posible, obtener y mantener:</a:t>
                      </a:r>
                    </a:p>
                    <a:p>
                      <a:pPr marL="800100" lvl="1" indent="-342900">
                        <a:buAutoNum type="arabicPeriod"/>
                      </a:pPr>
                      <a:r>
                        <a:rPr lang="es-MX" sz="1800" dirty="0" smtClean="0">
                          <a:solidFill>
                            <a:schemeClr val="tx1"/>
                          </a:solidFill>
                        </a:rPr>
                        <a:t>Niveles sanguíneo de glucosa</a:t>
                      </a:r>
                      <a:r>
                        <a:rPr lang="es-MX" sz="1800" baseline="0" dirty="0" smtClean="0">
                          <a:solidFill>
                            <a:schemeClr val="tx1"/>
                          </a:solidFill>
                        </a:rPr>
                        <a:t> en el rango normal o lo más cerca de lo normal posible. </a:t>
                      </a:r>
                    </a:p>
                    <a:p>
                      <a:pPr marL="800100" lvl="1" indent="-342900">
                        <a:buAutoNum type="arabicPeriod"/>
                      </a:pPr>
                      <a:r>
                        <a:rPr lang="es-MX" sz="1800" baseline="0" dirty="0" smtClean="0">
                          <a:solidFill>
                            <a:schemeClr val="tx1"/>
                          </a:solidFill>
                        </a:rPr>
                        <a:t>Un perfil de lípidos y lipoproteínas que reduzca el riesgo de enfermedad vascular. </a:t>
                      </a:r>
                    </a:p>
                    <a:p>
                      <a:pPr marL="800100" lvl="1" indent="-342900">
                        <a:buAutoNum type="arabicPeriod"/>
                      </a:pPr>
                      <a:r>
                        <a:rPr lang="es-MX" sz="1800" baseline="0" dirty="0" smtClean="0">
                          <a:solidFill>
                            <a:schemeClr val="tx1"/>
                          </a:solidFill>
                        </a:rPr>
                        <a:t>Niveles de presión arterial que reduzcan el riesgo de enfermedad vascular. </a:t>
                      </a:r>
                    </a:p>
                    <a:p>
                      <a:pPr marL="342900" lvl="0" indent="-342900">
                        <a:buAutoNum type="arabicPeriod"/>
                      </a:pPr>
                      <a:r>
                        <a:rPr lang="es-MX" sz="1800" baseline="0" dirty="0" smtClean="0">
                          <a:solidFill>
                            <a:schemeClr val="tx1"/>
                          </a:solidFill>
                        </a:rPr>
                        <a:t>Prevenir o al menos frenar la tasa de desarrollo de las complicaciones crónicas de la diabetes mediante modificación apropiada de la ingesta de nutrientes y el estilo de vida. </a:t>
                      </a:r>
                    </a:p>
                    <a:p>
                      <a:pPr marL="342900" lvl="0" indent="-342900">
                        <a:buAutoNum type="arabicPeriod"/>
                      </a:pPr>
                      <a:r>
                        <a:rPr lang="es-MX" sz="1800" baseline="0" dirty="0" smtClean="0">
                          <a:solidFill>
                            <a:schemeClr val="tx1"/>
                          </a:solidFill>
                        </a:rPr>
                        <a:t>Cubrir las necesidades individuales de nutrición teniendo en cuenta las preferencias personales y culturales y la voluntad de cambiar. </a:t>
                      </a:r>
                    </a:p>
                  </a:txBody>
                  <a:tcPr marT="45724" marB="45724"/>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864096"/>
          </a:xfrm>
        </p:spPr>
        <p:txBody>
          <a:bodyPr/>
          <a:lstStyle/>
          <a:p>
            <a:r>
              <a:rPr lang="es-MX" dirty="0" smtClean="0">
                <a:latin typeface="Arial" panose="020B0604020202020204" pitchFamily="34" charset="0"/>
                <a:cs typeface="Arial" panose="020B0604020202020204" pitchFamily="34" charset="0"/>
              </a:rPr>
              <a:t>TRATAMIENTO NUTRICIONAL</a:t>
            </a:r>
            <a:endParaRPr lang="es-MX" dirty="0">
              <a:latin typeface="Arial" panose="020B0604020202020204" pitchFamily="34" charset="0"/>
              <a:cs typeface="Arial" panose="020B0604020202020204" pitchFamily="34" charset="0"/>
            </a:endParaRPr>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16946896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3492774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title"/>
          </p:nvPr>
        </p:nvSpPr>
        <p:spPr>
          <a:xfrm>
            <a:off x="457200" y="692696"/>
            <a:ext cx="8229600" cy="724942"/>
          </a:xfrm>
        </p:spPr>
        <p:txBody>
          <a:bodyPr/>
          <a:lstStyle/>
          <a:p>
            <a:pPr eaLnBrk="1" hangingPunct="1"/>
            <a:r>
              <a:rPr lang="es-MX" sz="4000" dirty="0" smtClean="0">
                <a:latin typeface="Arial" panose="020B0604020202020204" pitchFamily="34" charset="0"/>
                <a:cs typeface="Arial" panose="020B0604020202020204" pitchFamily="34" charset="0"/>
              </a:rPr>
              <a:t>TRATAMIENTO NUTRICIONAL</a:t>
            </a:r>
          </a:p>
        </p:txBody>
      </p:sp>
      <p:sp>
        <p:nvSpPr>
          <p:cNvPr id="3" name="2 Marcador de contenido"/>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s-MX" dirty="0" smtClean="0"/>
              <a:t>Espaciar las comidas a lo largo del día y no omitir ninguna.</a:t>
            </a:r>
          </a:p>
          <a:p>
            <a:pPr eaLnBrk="1" fontAlgn="auto" hangingPunct="1">
              <a:spcAft>
                <a:spcPts val="0"/>
              </a:spcAft>
              <a:buFont typeface="Arial" pitchFamily="34" charset="0"/>
              <a:buChar char="•"/>
              <a:defRPr/>
            </a:pPr>
            <a:r>
              <a:rPr lang="es-MX" dirty="0" smtClean="0"/>
              <a:t>Distribución:</a:t>
            </a:r>
          </a:p>
          <a:p>
            <a:pPr lvl="1" eaLnBrk="1" fontAlgn="auto" hangingPunct="1">
              <a:spcAft>
                <a:spcPts val="0"/>
              </a:spcAft>
              <a:buFont typeface="Arial" pitchFamily="34" charset="0"/>
              <a:buChar char="–"/>
              <a:defRPr/>
            </a:pPr>
            <a:r>
              <a:rPr lang="es-MX" dirty="0" smtClean="0"/>
              <a:t>Hidratos de Carbono: 45 – 65%</a:t>
            </a:r>
          </a:p>
          <a:p>
            <a:pPr lvl="1" eaLnBrk="1" fontAlgn="auto" hangingPunct="1">
              <a:spcAft>
                <a:spcPts val="0"/>
              </a:spcAft>
              <a:buFont typeface="Arial" pitchFamily="34" charset="0"/>
              <a:buChar char="–"/>
              <a:defRPr/>
            </a:pPr>
            <a:r>
              <a:rPr lang="es-MX" dirty="0" smtClean="0"/>
              <a:t>Proteínas: 15 – 20% / .8 – 1 gr/kg (Px. Renal)</a:t>
            </a:r>
          </a:p>
          <a:p>
            <a:pPr lvl="1" eaLnBrk="1" fontAlgn="auto" hangingPunct="1">
              <a:spcAft>
                <a:spcPts val="0"/>
              </a:spcAft>
              <a:buFont typeface="Arial" pitchFamily="34" charset="0"/>
              <a:buChar char="–"/>
              <a:defRPr/>
            </a:pPr>
            <a:r>
              <a:rPr lang="es-MX" dirty="0" smtClean="0"/>
              <a:t>Grasa: 25 – 35%</a:t>
            </a:r>
          </a:p>
          <a:p>
            <a:pPr lvl="1" eaLnBrk="1" fontAlgn="auto" hangingPunct="1">
              <a:spcAft>
                <a:spcPts val="0"/>
              </a:spcAft>
              <a:buFont typeface="Arial" pitchFamily="34" charset="0"/>
              <a:buChar char="–"/>
              <a:defRPr/>
            </a:pPr>
            <a:r>
              <a:rPr lang="es-MX" dirty="0" smtClean="0"/>
              <a:t>Colesterol: 200 – 300 mg.</a:t>
            </a:r>
          </a:p>
          <a:p>
            <a:pPr lvl="1" eaLnBrk="1" fontAlgn="auto" hangingPunct="1">
              <a:spcAft>
                <a:spcPts val="0"/>
              </a:spcAft>
              <a:buFont typeface="Arial" pitchFamily="34" charset="0"/>
              <a:buChar char="–"/>
              <a:defRPr/>
            </a:pPr>
            <a:r>
              <a:rPr lang="es-MX" dirty="0" smtClean="0"/>
              <a:t>Fibra: 20 – 35 gr.</a:t>
            </a:r>
          </a:p>
          <a:p>
            <a:pPr lvl="1" eaLnBrk="1" fontAlgn="auto" hangingPunct="1">
              <a:spcAft>
                <a:spcPts val="0"/>
              </a:spcAft>
              <a:buFont typeface="Arial" pitchFamily="34" charset="0"/>
              <a:buChar char="–"/>
              <a:defRPr/>
            </a:pPr>
            <a:endParaRPr lang="es-MX"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692696"/>
            <a:ext cx="8784976" cy="1008112"/>
          </a:xfrm>
        </p:spPr>
        <p:txBody>
          <a:bodyPr/>
          <a:lstStyle/>
          <a:p>
            <a:r>
              <a:rPr lang="es-MX" sz="4000" dirty="0" smtClean="0">
                <a:latin typeface="Calibri" panose="020F0502020204030204" pitchFamily="34" charset="0"/>
                <a:cs typeface="Arial" pitchFamily="34" charset="0"/>
              </a:rPr>
              <a:t>FISIOLOGÍA GENERAL DEL PÁNCREAS</a:t>
            </a:r>
            <a:endParaRPr lang="es-MX" sz="4000" dirty="0">
              <a:latin typeface="Calibri" panose="020F0502020204030204" pitchFamily="34" charset="0"/>
              <a:cs typeface="Arial" pitchFamily="34" charset="0"/>
            </a:endParaRPr>
          </a:p>
        </p:txBody>
      </p:sp>
      <p:sp>
        <p:nvSpPr>
          <p:cNvPr id="3" name="2 Marcador de contenido"/>
          <p:cNvSpPr>
            <a:spLocks noGrp="1"/>
          </p:cNvSpPr>
          <p:nvPr>
            <p:ph idx="1"/>
          </p:nvPr>
        </p:nvSpPr>
        <p:spPr>
          <a:xfrm>
            <a:off x="457200" y="1628800"/>
            <a:ext cx="8229600" cy="5229200"/>
          </a:xfrm>
        </p:spPr>
        <p:txBody>
          <a:bodyPr/>
          <a:lstStyle/>
          <a:p>
            <a:r>
              <a:rPr lang="es-MX" sz="2200" b="1" dirty="0" smtClean="0"/>
              <a:t>El páncreas está formado por dos tipos de tejidos  que cumplen  funciones digestivas y hormonales:</a:t>
            </a:r>
            <a:br>
              <a:rPr lang="es-MX" sz="2200" b="1" dirty="0" smtClean="0"/>
            </a:br>
            <a:endParaRPr lang="es-MX" sz="2200" b="1" dirty="0" smtClean="0"/>
          </a:p>
          <a:p>
            <a:r>
              <a:rPr lang="es-MX" sz="2200" b="1" u="sng" dirty="0" smtClean="0"/>
              <a:t>El tejido exocrino. </a:t>
            </a:r>
            <a:r>
              <a:rPr lang="es-MX" sz="2200" b="1" dirty="0" smtClean="0"/>
              <a:t>Secreta enzimas digestivas denominadas como jugo pancreático en una cantidad de dos litros diarios. Estas enzimas son originadas  en una red de conductos que se unen al conducto pancreático principal, (que atraviesa el páncreas en toda su longitud) y son transportadas por el mismo hacia el conducto biliar ayudando a la degradación de carbohidratos, grasas, proteínas y ácidos en el duodeno. El tejido exocrino también secreta bicarbonato para neutralizar el quimo (ácido del estómago) en el duodeno.</a:t>
            </a:r>
          </a:p>
        </p:txBody>
      </p:sp>
    </p:spTree>
    <p:extLst>
      <p:ext uri="{BB962C8B-B14F-4D97-AF65-F5344CB8AC3E}">
        <p14:creationId xmlns="" xmlns:p14="http://schemas.microsoft.com/office/powerpoint/2010/main" val="31706992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Título"/>
          <p:cNvSpPr>
            <a:spLocks noGrp="1"/>
          </p:cNvSpPr>
          <p:nvPr>
            <p:ph type="title"/>
          </p:nvPr>
        </p:nvSpPr>
        <p:spPr>
          <a:xfrm>
            <a:off x="457200" y="692696"/>
            <a:ext cx="8229600" cy="724942"/>
          </a:xfrm>
        </p:spPr>
        <p:txBody>
          <a:bodyPr/>
          <a:lstStyle/>
          <a:p>
            <a:pPr eaLnBrk="1" hangingPunct="1"/>
            <a:r>
              <a:rPr lang="es-MX" sz="4000" dirty="0" smtClean="0">
                <a:latin typeface="Arial" panose="020B0604020202020204" pitchFamily="34" charset="0"/>
                <a:cs typeface="Arial" panose="020B0604020202020204" pitchFamily="34" charset="0"/>
              </a:rPr>
              <a:t>TRATAMIENTO NUTRICIONAL</a:t>
            </a:r>
          </a:p>
        </p:txBody>
      </p:sp>
      <p:sp>
        <p:nvSpPr>
          <p:cNvPr id="71683" name="2 Marcador de contenido"/>
          <p:cNvSpPr>
            <a:spLocks noGrp="1"/>
          </p:cNvSpPr>
          <p:nvPr>
            <p:ph idx="1"/>
          </p:nvPr>
        </p:nvSpPr>
        <p:spPr/>
        <p:txBody>
          <a:bodyPr/>
          <a:lstStyle/>
          <a:p>
            <a:pPr eaLnBrk="1" hangingPunct="1"/>
            <a:r>
              <a:rPr lang="es-MX" sz="2400" dirty="0" smtClean="0"/>
              <a:t>Consumir con regularidad granos enteros, nueces, fibra soluble y proteína de soya. </a:t>
            </a:r>
          </a:p>
          <a:p>
            <a:pPr eaLnBrk="1" hangingPunct="1"/>
            <a:r>
              <a:rPr lang="es-MX" sz="2400" dirty="0" smtClean="0"/>
              <a:t>Aumentar el consumo de arroz, leguminosas, avena, hortalizas, cebada, vegetales con cáscara, manzana, naranjas, etc. </a:t>
            </a:r>
          </a:p>
          <a:p>
            <a:pPr eaLnBrk="1" hangingPunct="1"/>
            <a:r>
              <a:rPr lang="es-MX" sz="2400" dirty="0" smtClean="0"/>
              <a:t>Limitar el consumo de sodio a 2300 mg/ día. </a:t>
            </a:r>
          </a:p>
          <a:p>
            <a:pPr eaLnBrk="1" hangingPunct="1"/>
            <a:r>
              <a:rPr lang="es-MX" sz="2400" dirty="0" smtClean="0"/>
              <a:t>Consumo adecuado de vitaminas y minerales. </a:t>
            </a:r>
          </a:p>
          <a:p>
            <a:pPr marL="401638" lvl="1" indent="0" eaLnBrk="1" hangingPunct="1">
              <a:buFont typeface="Arial" charset="0"/>
              <a:buNone/>
            </a:pPr>
            <a:r>
              <a:rPr lang="es-MX" sz="2400" dirty="0" smtClean="0"/>
              <a:t>*Complemento MVI.</a:t>
            </a:r>
          </a:p>
          <a:p>
            <a:pPr eaLnBrk="1" hangingPunct="1"/>
            <a:endParaRPr lang="es-MX" sz="2400" dirty="0" smtClean="0"/>
          </a:p>
        </p:txBody>
      </p:sp>
      <p:pic>
        <p:nvPicPr>
          <p:cNvPr id="1026" name="Picture 2" descr="http://t3.gstatic.com/images?q=tbn:ANd9GcQFUiWd3nsXlXNE-B0sp7aR4I8eSM8vClUS61MoHWr8MvD9aTIn7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0" y="4653136"/>
            <a:ext cx="2390775" cy="1905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Título"/>
          <p:cNvSpPr>
            <a:spLocks noGrp="1"/>
          </p:cNvSpPr>
          <p:nvPr>
            <p:ph type="title"/>
          </p:nvPr>
        </p:nvSpPr>
        <p:spPr>
          <a:xfrm>
            <a:off x="457200" y="692696"/>
            <a:ext cx="8229600" cy="724942"/>
          </a:xfrm>
        </p:spPr>
        <p:txBody>
          <a:bodyPr/>
          <a:lstStyle/>
          <a:p>
            <a:pPr eaLnBrk="1" hangingPunct="1"/>
            <a:r>
              <a:rPr lang="es-MX" i="1" dirty="0" smtClean="0">
                <a:latin typeface="Arial" pitchFamily="34" charset="0"/>
                <a:cs typeface="Arial" pitchFamily="34" charset="0"/>
              </a:rPr>
              <a:t>TRATAMIENTO NUTRICIONAL</a:t>
            </a:r>
          </a:p>
        </p:txBody>
      </p:sp>
      <p:sp>
        <p:nvSpPr>
          <p:cNvPr id="3" name="2 Marcador de contenido"/>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s-MX" i="1" dirty="0">
                <a:latin typeface="Arial" pitchFamily="34" charset="0"/>
                <a:cs typeface="Arial" pitchFamily="34" charset="0"/>
              </a:rPr>
              <a:t>Analizar la utilidad de los edulcorantes artificiales y diarios de alimentos. </a:t>
            </a:r>
          </a:p>
          <a:p>
            <a:pPr eaLnBrk="1" fontAlgn="auto" hangingPunct="1">
              <a:spcAft>
                <a:spcPts val="0"/>
              </a:spcAft>
              <a:buFont typeface="Arial" pitchFamily="34" charset="0"/>
              <a:buChar char="•"/>
              <a:defRPr/>
            </a:pPr>
            <a:r>
              <a:rPr lang="es-MX" i="1" dirty="0">
                <a:latin typeface="Arial" pitchFamily="34" charset="0"/>
                <a:cs typeface="Arial" pitchFamily="34" charset="0"/>
              </a:rPr>
              <a:t>La canela puede ayudar a mejorar la glucosa sanguínea y las concentraciones de lípidos. (1/2 cdta. al día</a:t>
            </a:r>
            <a:r>
              <a:rPr lang="es-MX" i="1" dirty="0" smtClean="0">
                <a:latin typeface="Arial" pitchFamily="34" charset="0"/>
                <a:cs typeface="Arial" pitchFamily="34" charset="0"/>
              </a:rPr>
              <a:t>)</a:t>
            </a:r>
          </a:p>
          <a:p>
            <a:pPr eaLnBrk="1" fontAlgn="auto" hangingPunct="1">
              <a:spcAft>
                <a:spcPts val="0"/>
              </a:spcAft>
              <a:buFont typeface="Arial" pitchFamily="34" charset="0"/>
              <a:buChar char="•"/>
              <a:defRPr/>
            </a:pPr>
            <a:r>
              <a:rPr lang="es-MX" i="1" dirty="0" smtClean="0">
                <a:latin typeface="Arial" pitchFamily="34" charset="0"/>
                <a:cs typeface="Arial" pitchFamily="34" charset="0"/>
              </a:rPr>
              <a:t>Analizar el consumo de alcohol. (1 copa al día para mujeres y 2 para hombres.</a:t>
            </a:r>
          </a:p>
          <a:p>
            <a:pPr marL="82296" indent="0" eaLnBrk="1" fontAlgn="auto" hangingPunct="1">
              <a:spcAft>
                <a:spcPts val="0"/>
              </a:spcAft>
              <a:buFont typeface="Arial" pitchFamily="34" charset="0"/>
              <a:buNone/>
              <a:defRPr/>
            </a:pPr>
            <a:r>
              <a:rPr lang="es-MX" i="1" dirty="0" smtClean="0">
                <a:latin typeface="Arial" pitchFamily="34" charset="0"/>
                <a:cs typeface="Arial" pitchFamily="34" charset="0"/>
              </a:rPr>
              <a:t> </a:t>
            </a:r>
            <a:endParaRPr lang="es-MX" i="1" dirty="0">
              <a:latin typeface="Arial" pitchFamily="34" charset="0"/>
              <a:cs typeface="Arial" pitchFamily="34" charset="0"/>
            </a:endParaRPr>
          </a:p>
          <a:p>
            <a:pPr eaLnBrk="1" fontAlgn="auto" hangingPunct="1">
              <a:spcAft>
                <a:spcPts val="0"/>
              </a:spcAft>
              <a:buFont typeface="Arial" pitchFamily="34" charset="0"/>
              <a:buChar char="•"/>
              <a:defRPr/>
            </a:pPr>
            <a:endParaRPr lang="es-MX" dirty="0"/>
          </a:p>
        </p:txBody>
      </p:sp>
      <p:sp>
        <p:nvSpPr>
          <p:cNvPr id="4" name="3 Rectángulo redondeado"/>
          <p:cNvSpPr/>
          <p:nvPr/>
        </p:nvSpPr>
        <p:spPr>
          <a:xfrm>
            <a:off x="1619250" y="5300663"/>
            <a:ext cx="6840538" cy="1081087"/>
          </a:xfrm>
          <a:prstGeom prst="roundRect">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s-MX" sz="2000" dirty="0"/>
              <a:t>Enseñar al paciente y a sus familiares el uso de los registros de auto vigilancia de glucosa sanguínea y el registro de comidas.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cstate="print"/>
          <a:srcRect l="7974" t="3064" r="3685" b="8267"/>
          <a:stretch>
            <a:fillRect/>
          </a:stretch>
        </p:blipFill>
        <p:spPr bwMode="auto">
          <a:xfrm>
            <a:off x="107950" y="2349500"/>
            <a:ext cx="3168650" cy="4240213"/>
          </a:xfrm>
          <a:prstGeom prst="rect">
            <a:avLst/>
          </a:prstGeom>
          <a:noFill/>
          <a:ln w="9525">
            <a:noFill/>
            <a:miter lim="800000"/>
            <a:headEnd/>
            <a:tailEnd/>
          </a:ln>
        </p:spPr>
      </p:pic>
      <p:sp>
        <p:nvSpPr>
          <p:cNvPr id="75779" name="1 Título"/>
          <p:cNvSpPr>
            <a:spLocks noGrp="1"/>
          </p:cNvSpPr>
          <p:nvPr>
            <p:ph type="title"/>
          </p:nvPr>
        </p:nvSpPr>
        <p:spPr/>
        <p:txBody>
          <a:bodyPr/>
          <a:lstStyle/>
          <a:p>
            <a:pPr eaLnBrk="1" hangingPunct="1"/>
            <a:r>
              <a:rPr lang="es-MX" sz="3200" i="1" dirty="0" smtClean="0">
                <a:latin typeface="Arial" pitchFamily="34" charset="0"/>
                <a:cs typeface="Arial" pitchFamily="34" charset="0"/>
              </a:rPr>
              <a:t>FISIOPATOLOGÍA</a:t>
            </a:r>
          </a:p>
        </p:txBody>
      </p:sp>
      <p:grpSp>
        <p:nvGrpSpPr>
          <p:cNvPr id="75780" name="34 Grupo"/>
          <p:cNvGrpSpPr>
            <a:grpSpLocks/>
          </p:cNvGrpSpPr>
          <p:nvPr/>
        </p:nvGrpSpPr>
        <p:grpSpPr bwMode="auto">
          <a:xfrm>
            <a:off x="323850" y="404813"/>
            <a:ext cx="8712200" cy="6184900"/>
            <a:chOff x="107504" y="682740"/>
            <a:chExt cx="9073008" cy="6315605"/>
          </a:xfrm>
        </p:grpSpPr>
        <p:sp>
          <p:nvSpPr>
            <p:cNvPr id="5" name="4 Rectángulo redondeado"/>
            <p:cNvSpPr/>
            <p:nvPr/>
          </p:nvSpPr>
          <p:spPr>
            <a:xfrm>
              <a:off x="107504" y="1412212"/>
              <a:ext cx="2375713" cy="108123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s-MX" dirty="0"/>
                <a:t>Deficiencia parcial o relativa de Insulina </a:t>
              </a:r>
            </a:p>
          </p:txBody>
        </p:sp>
        <p:cxnSp>
          <p:nvCxnSpPr>
            <p:cNvPr id="7" name="6 Conector recto de flecha"/>
            <p:cNvCxnSpPr>
              <a:stCxn id="5" idx="3"/>
            </p:cNvCxnSpPr>
            <p:nvPr/>
          </p:nvCxnSpPr>
          <p:spPr>
            <a:xfrm>
              <a:off x="2483217" y="1952020"/>
              <a:ext cx="93738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Rectángulo redondeado"/>
            <p:cNvSpPr/>
            <p:nvPr/>
          </p:nvSpPr>
          <p:spPr>
            <a:xfrm>
              <a:off x="3491697" y="1412212"/>
              <a:ext cx="2088048" cy="108123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s-MX" dirty="0"/>
                <a:t>Reducción de utilización de glucosa </a:t>
              </a:r>
            </a:p>
          </p:txBody>
        </p:sp>
        <p:sp>
          <p:nvSpPr>
            <p:cNvPr id="10" name="9 Rectángulo redondeado"/>
            <p:cNvSpPr/>
            <p:nvPr/>
          </p:nvSpPr>
          <p:spPr>
            <a:xfrm>
              <a:off x="6624595" y="682740"/>
              <a:ext cx="2555917" cy="195336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s-MX" dirty="0"/>
                <a:t>Aumento concentración sanguínea de glucagón  y </a:t>
              </a:r>
              <a:r>
                <a:rPr lang="es-MX" dirty="0">
                  <a:sym typeface="Wingdings 3"/>
                </a:rPr>
                <a:t> producción hepática de glucosa </a:t>
              </a:r>
              <a:endParaRPr lang="es-MX" dirty="0"/>
            </a:p>
          </p:txBody>
        </p:sp>
        <p:cxnSp>
          <p:nvCxnSpPr>
            <p:cNvPr id="12" name="11 Conector recto de flecha"/>
            <p:cNvCxnSpPr>
              <a:stCxn id="10" idx="2"/>
            </p:cNvCxnSpPr>
            <p:nvPr/>
          </p:nvCxnSpPr>
          <p:spPr>
            <a:xfrm>
              <a:off x="7902554" y="2636103"/>
              <a:ext cx="0" cy="6484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stCxn id="8" idx="3"/>
            </p:cNvCxnSpPr>
            <p:nvPr/>
          </p:nvCxnSpPr>
          <p:spPr>
            <a:xfrm>
              <a:off x="5579745" y="1952020"/>
              <a:ext cx="104485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Rectángulo redondeado"/>
            <p:cNvSpPr/>
            <p:nvPr/>
          </p:nvSpPr>
          <p:spPr>
            <a:xfrm>
              <a:off x="6624595" y="3284522"/>
              <a:ext cx="2519545" cy="129683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s-MX" sz="1600" dirty="0"/>
                <a:t>Con la glucosuria masiva  sobreviene la pérdida de agua= </a:t>
              </a:r>
              <a:r>
                <a:rPr lang="es-MX" sz="1600" b="1" dirty="0"/>
                <a:t>Deshidratación.</a:t>
              </a:r>
              <a:endParaRPr lang="es-MX" sz="1600" dirty="0"/>
            </a:p>
          </p:txBody>
        </p:sp>
        <p:sp>
          <p:nvSpPr>
            <p:cNvPr id="18" name="17 Rectángulo redondeado"/>
            <p:cNvSpPr/>
            <p:nvPr/>
          </p:nvSpPr>
          <p:spPr>
            <a:xfrm>
              <a:off x="6341891" y="5085508"/>
              <a:ext cx="2838621" cy="191283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s-MX" sz="1600" dirty="0"/>
                <a:t>Conforme </a:t>
              </a:r>
              <a:r>
                <a:rPr lang="es-MX" sz="1600" dirty="0">
                  <a:sym typeface="Wingdings 3"/>
                </a:rPr>
                <a:t> volumen plasmático, hay IR y limitación de la pérdida renal de glucosa= concentraciones de glucosa</a:t>
              </a:r>
              <a:r>
                <a:rPr lang="es-MX" sz="1600" dirty="0"/>
                <a:t> sanguínea</a:t>
              </a:r>
            </a:p>
          </p:txBody>
        </p:sp>
        <p:cxnSp>
          <p:nvCxnSpPr>
            <p:cNvPr id="20" name="19 Conector recto de flecha"/>
            <p:cNvCxnSpPr>
              <a:stCxn id="17" idx="2"/>
            </p:cNvCxnSpPr>
            <p:nvPr/>
          </p:nvCxnSpPr>
          <p:spPr>
            <a:xfrm>
              <a:off x="7884368" y="4581361"/>
              <a:ext cx="18186" cy="5041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790" name="22 CuadroTexto"/>
            <p:cNvSpPr txBox="1">
              <a:spLocks noChangeArrowheads="1"/>
            </p:cNvSpPr>
            <p:nvPr/>
          </p:nvSpPr>
          <p:spPr bwMode="auto">
            <a:xfrm>
              <a:off x="4149969" y="2977661"/>
              <a:ext cx="184731" cy="369332"/>
            </a:xfrm>
            <a:prstGeom prst="rect">
              <a:avLst/>
            </a:prstGeom>
            <a:noFill/>
            <a:ln w="9525">
              <a:noFill/>
              <a:miter lim="800000"/>
              <a:headEnd/>
              <a:tailEnd/>
            </a:ln>
          </p:spPr>
          <p:txBody>
            <a:bodyPr wrap="none">
              <a:spAutoFit/>
            </a:bodyPr>
            <a:lstStyle/>
            <a:p>
              <a:endParaRPr lang="es-MX" dirty="0">
                <a:latin typeface="Calibri" pitchFamily="34" charset="0"/>
              </a:endParaRPr>
            </a:p>
          </p:txBody>
        </p:sp>
        <p:cxnSp>
          <p:nvCxnSpPr>
            <p:cNvPr id="33" name="32 Conector recto de flecha"/>
            <p:cNvCxnSpPr>
              <a:stCxn id="18" idx="1"/>
            </p:cNvCxnSpPr>
            <p:nvPr/>
          </p:nvCxnSpPr>
          <p:spPr>
            <a:xfrm flipH="1" flipV="1">
              <a:off x="5579745" y="5934937"/>
              <a:ext cx="762146" cy="1069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33 Rectángulo redondeado"/>
            <p:cNvSpPr/>
            <p:nvPr/>
          </p:nvSpPr>
          <p:spPr>
            <a:xfrm>
              <a:off x="3060199" y="5301107"/>
              <a:ext cx="2489787" cy="136816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s-MX" dirty="0"/>
                <a:t>Hay hiperosmolaridad grave= confusión mental y </a:t>
              </a:r>
              <a:r>
                <a:rPr lang="es-MX" b="1" dirty="0"/>
                <a:t>coma</a:t>
              </a:r>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Título"/>
          <p:cNvSpPr>
            <a:spLocks noGrp="1"/>
          </p:cNvSpPr>
          <p:nvPr>
            <p:ph type="title"/>
          </p:nvPr>
        </p:nvSpPr>
        <p:spPr/>
        <p:txBody>
          <a:bodyPr/>
          <a:lstStyle/>
          <a:p>
            <a:pPr eaLnBrk="1" hangingPunct="1"/>
            <a:r>
              <a:rPr lang="es-MX" i="1" dirty="0" smtClean="0">
                <a:latin typeface="Arial" pitchFamily="34" charset="0"/>
                <a:cs typeface="Arial" pitchFamily="34" charset="0"/>
              </a:rPr>
              <a:t>CUADRO CLÍNICO</a:t>
            </a:r>
          </a:p>
        </p:txBody>
      </p:sp>
      <p:pic>
        <p:nvPicPr>
          <p:cNvPr id="76803" name="Picture 2"/>
          <p:cNvPicPr>
            <a:picLocks noChangeAspect="1" noChangeArrowheads="1"/>
          </p:cNvPicPr>
          <p:nvPr/>
        </p:nvPicPr>
        <p:blipFill>
          <a:blip r:embed="rId2" cstate="print"/>
          <a:srcRect/>
          <a:stretch>
            <a:fillRect/>
          </a:stretch>
        </p:blipFill>
        <p:spPr bwMode="auto">
          <a:xfrm>
            <a:off x="1619250" y="5080000"/>
            <a:ext cx="2230438" cy="1485900"/>
          </a:xfrm>
          <a:prstGeom prst="rect">
            <a:avLst/>
          </a:prstGeom>
          <a:noFill/>
          <a:ln w="9525">
            <a:noFill/>
            <a:miter lim="800000"/>
            <a:headEnd/>
            <a:tailEnd/>
          </a:ln>
        </p:spPr>
      </p:pic>
      <p:sp>
        <p:nvSpPr>
          <p:cNvPr id="76804" name="2 Marcador de contenido"/>
          <p:cNvSpPr>
            <a:spLocks noGrp="1"/>
          </p:cNvSpPr>
          <p:nvPr>
            <p:ph idx="1"/>
          </p:nvPr>
        </p:nvSpPr>
        <p:spPr>
          <a:xfrm>
            <a:off x="457200" y="1268413"/>
            <a:ext cx="8229600" cy="4857750"/>
          </a:xfrm>
        </p:spPr>
        <p:txBody>
          <a:bodyPr/>
          <a:lstStyle/>
          <a:p>
            <a:pPr algn="just" eaLnBrk="1" hangingPunct="1"/>
            <a:r>
              <a:rPr lang="es-MX" sz="2800" b="1" i="1" dirty="0" smtClean="0"/>
              <a:t>Inicio insidioso, en un período de días hasta semanas.</a:t>
            </a:r>
          </a:p>
          <a:p>
            <a:pPr algn="just" eaLnBrk="1" hangingPunct="1"/>
            <a:r>
              <a:rPr lang="es-MX" sz="2800" b="1" i="1" dirty="0" smtClean="0"/>
              <a:t>Astenia, que se hace progresiva, pudiendo llegar a la adinamia y postración.</a:t>
            </a:r>
          </a:p>
          <a:p>
            <a:pPr algn="just" eaLnBrk="1" hangingPunct="1"/>
            <a:r>
              <a:rPr lang="es-MX" sz="2800" b="1" i="1" dirty="0" smtClean="0"/>
              <a:t>Poliuria y Polidipsia.</a:t>
            </a:r>
          </a:p>
          <a:p>
            <a:pPr algn="just" eaLnBrk="1" hangingPunct="1"/>
            <a:r>
              <a:rPr lang="es-MX" sz="2800" b="1" i="1" dirty="0" smtClean="0"/>
              <a:t>Deshidratación </a:t>
            </a:r>
          </a:p>
          <a:p>
            <a:pPr algn="just" eaLnBrk="1" hangingPunct="1"/>
            <a:r>
              <a:rPr lang="es-MX" sz="2800" b="1" i="1" dirty="0" smtClean="0"/>
              <a:t>Letargo y confusión </a:t>
            </a:r>
            <a:r>
              <a:rPr lang="es-MX" sz="2800" b="1" i="1" dirty="0" smtClean="0">
                <a:sym typeface="Wingdings 3" pitchFamily="18" charset="2"/>
              </a:rPr>
              <a:t> convulsiones y coma profundo.</a:t>
            </a:r>
            <a:endParaRPr lang="es-MX" sz="2800" b="1" i="1" dirty="0" smtClean="0"/>
          </a:p>
          <a:p>
            <a:pPr algn="just" eaLnBrk="1" hangingPunct="1"/>
            <a:endParaRPr lang="es-MX" b="1" dirty="0" smtClean="0"/>
          </a:p>
        </p:txBody>
      </p:sp>
      <p:pic>
        <p:nvPicPr>
          <p:cNvPr id="76805" name="Picture 4" descr="http://www.mundoindica.com.br/wp-content/uploads/2011/12/Sintomas-da-Diabetes-descubra-se-tem-ou-nao-diabetes.jpg"/>
          <p:cNvPicPr>
            <a:picLocks noChangeAspect="1" noChangeArrowheads="1"/>
          </p:cNvPicPr>
          <p:nvPr/>
        </p:nvPicPr>
        <p:blipFill>
          <a:blip r:embed="rId3" cstate="print"/>
          <a:srcRect l="3658" t="32555" r="72417" b="41396"/>
          <a:stretch>
            <a:fillRect/>
          </a:stretch>
        </p:blipFill>
        <p:spPr bwMode="auto">
          <a:xfrm>
            <a:off x="6588125" y="4797425"/>
            <a:ext cx="1581150" cy="1852613"/>
          </a:xfrm>
          <a:prstGeom prst="rect">
            <a:avLst/>
          </a:prstGeom>
          <a:noFill/>
          <a:ln w="9525">
            <a:noFill/>
            <a:miter lim="800000"/>
            <a:headEnd/>
            <a:tailEnd/>
          </a:ln>
        </p:spPr>
      </p:pic>
      <p:pic>
        <p:nvPicPr>
          <p:cNvPr id="76806" name="Picture 4" descr="http://www.mundoindica.com.br/wp-content/uploads/2011/12/Sintomas-da-Diabetes-descubra-se-tem-ou-nao-diabetes.jpg"/>
          <p:cNvPicPr>
            <a:picLocks noChangeAspect="1" noChangeArrowheads="1"/>
          </p:cNvPicPr>
          <p:nvPr/>
        </p:nvPicPr>
        <p:blipFill>
          <a:blip r:embed="rId3" cstate="print"/>
          <a:srcRect l="70514" t="34641" r="2942" b="42087"/>
          <a:stretch>
            <a:fillRect/>
          </a:stretch>
        </p:blipFill>
        <p:spPr bwMode="auto">
          <a:xfrm>
            <a:off x="4284663" y="4994275"/>
            <a:ext cx="1754187" cy="165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Título"/>
          <p:cNvSpPr>
            <a:spLocks noGrp="1"/>
          </p:cNvSpPr>
          <p:nvPr>
            <p:ph type="title"/>
          </p:nvPr>
        </p:nvSpPr>
        <p:spPr/>
        <p:txBody>
          <a:bodyPr/>
          <a:lstStyle/>
          <a:p>
            <a:pPr eaLnBrk="1" hangingPunct="1"/>
            <a:r>
              <a:rPr lang="es-MX" dirty="0" smtClean="0"/>
              <a:t>CUADRO CLÍNICO</a:t>
            </a:r>
          </a:p>
        </p:txBody>
      </p:sp>
      <p:sp>
        <p:nvSpPr>
          <p:cNvPr id="77827" name="2 Marcador de contenido"/>
          <p:cNvSpPr>
            <a:spLocks noGrp="1"/>
          </p:cNvSpPr>
          <p:nvPr>
            <p:ph idx="1"/>
          </p:nvPr>
        </p:nvSpPr>
        <p:spPr/>
        <p:txBody>
          <a:bodyPr/>
          <a:lstStyle/>
          <a:p>
            <a:pPr eaLnBrk="1" hangingPunct="1"/>
            <a:r>
              <a:rPr lang="es-MX" b="1" dirty="0" smtClean="0"/>
              <a:t>Hipovolemia</a:t>
            </a:r>
          </a:p>
          <a:p>
            <a:pPr eaLnBrk="1" hangingPunct="1"/>
            <a:r>
              <a:rPr lang="es-MX" b="1" dirty="0" smtClean="0"/>
              <a:t>Sequedad de piel y mucosas</a:t>
            </a:r>
          </a:p>
          <a:p>
            <a:pPr eaLnBrk="1" hangingPunct="1"/>
            <a:r>
              <a:rPr lang="es-MX" b="1" dirty="0" smtClean="0"/>
              <a:t>Taquicardia</a:t>
            </a:r>
          </a:p>
          <a:p>
            <a:pPr eaLnBrk="1" hangingPunct="1"/>
            <a:r>
              <a:rPr lang="es-MX" b="1" dirty="0" smtClean="0"/>
              <a:t>Hipotensión</a:t>
            </a:r>
          </a:p>
          <a:p>
            <a:pPr eaLnBrk="1" hangingPunct="1"/>
            <a:r>
              <a:rPr lang="es-MX" b="1" dirty="0" smtClean="0"/>
              <a:t>Hipotonía muscular</a:t>
            </a:r>
          </a:p>
        </p:txBody>
      </p:sp>
      <p:pic>
        <p:nvPicPr>
          <p:cNvPr id="77828" name="Picture 2" descr="http://www.uncomo.com/images/1/4/8/img_como_tratar_la_sequedad_de_la_piel_de_invierno_841_orig.jpg"/>
          <p:cNvPicPr>
            <a:picLocks noChangeAspect="1" noChangeArrowheads="1"/>
          </p:cNvPicPr>
          <p:nvPr/>
        </p:nvPicPr>
        <p:blipFill>
          <a:blip r:embed="rId2" cstate="print"/>
          <a:srcRect/>
          <a:stretch>
            <a:fillRect/>
          </a:stretch>
        </p:blipFill>
        <p:spPr bwMode="auto">
          <a:xfrm>
            <a:off x="6751638" y="1608138"/>
            <a:ext cx="1606550" cy="1604962"/>
          </a:xfrm>
          <a:prstGeom prst="rect">
            <a:avLst/>
          </a:prstGeom>
          <a:noFill/>
          <a:ln w="9525">
            <a:noFill/>
            <a:miter lim="800000"/>
            <a:headEnd/>
            <a:tailEnd/>
          </a:ln>
        </p:spPr>
      </p:pic>
      <p:pic>
        <p:nvPicPr>
          <p:cNvPr id="77829" name="Picture 3"/>
          <p:cNvPicPr>
            <a:picLocks noChangeAspect="1" noChangeArrowheads="1"/>
          </p:cNvPicPr>
          <p:nvPr/>
        </p:nvPicPr>
        <p:blipFill>
          <a:blip r:embed="rId3" cstate="print"/>
          <a:srcRect/>
          <a:stretch>
            <a:fillRect/>
          </a:stretch>
        </p:blipFill>
        <p:spPr bwMode="auto">
          <a:xfrm>
            <a:off x="5227638" y="3716338"/>
            <a:ext cx="3048000" cy="2705100"/>
          </a:xfrm>
          <a:prstGeom prst="rect">
            <a:avLst/>
          </a:prstGeom>
          <a:noFill/>
          <a:ln w="9525">
            <a:noFill/>
            <a:miter lim="800000"/>
            <a:headEnd/>
            <a:tailEnd/>
          </a:ln>
        </p:spPr>
      </p:pic>
      <p:pic>
        <p:nvPicPr>
          <p:cNvPr id="77830" name="Picture 4"/>
          <p:cNvPicPr>
            <a:picLocks noChangeAspect="1" noChangeArrowheads="1"/>
          </p:cNvPicPr>
          <p:nvPr/>
        </p:nvPicPr>
        <p:blipFill>
          <a:blip r:embed="rId4" cstate="print"/>
          <a:srcRect l="6754" t="10806" r="5389" b="18527"/>
          <a:stretch>
            <a:fillRect/>
          </a:stretch>
        </p:blipFill>
        <p:spPr bwMode="auto">
          <a:xfrm>
            <a:off x="1403350" y="4759325"/>
            <a:ext cx="2719388" cy="1662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Título"/>
          <p:cNvSpPr>
            <a:spLocks noGrp="1"/>
          </p:cNvSpPr>
          <p:nvPr>
            <p:ph type="title"/>
          </p:nvPr>
        </p:nvSpPr>
        <p:spPr/>
        <p:txBody>
          <a:bodyPr/>
          <a:lstStyle/>
          <a:p>
            <a:pPr eaLnBrk="1" hangingPunct="1"/>
            <a:r>
              <a:rPr lang="es-MX" i="1" dirty="0" smtClean="0">
                <a:latin typeface="Arial" pitchFamily="34" charset="0"/>
                <a:cs typeface="Arial" pitchFamily="34" charset="0"/>
              </a:rPr>
              <a:t>FACTORES DE RIESGO</a:t>
            </a:r>
          </a:p>
        </p:txBody>
      </p:sp>
      <p:sp>
        <p:nvSpPr>
          <p:cNvPr id="78851" name="2 Marcador de contenido"/>
          <p:cNvSpPr>
            <a:spLocks noGrp="1"/>
          </p:cNvSpPr>
          <p:nvPr>
            <p:ph idx="1"/>
          </p:nvPr>
        </p:nvSpPr>
        <p:spPr/>
        <p:txBody>
          <a:bodyPr/>
          <a:lstStyle/>
          <a:p>
            <a:pPr algn="just" eaLnBrk="1" hangingPunct="1"/>
            <a:r>
              <a:rPr lang="es-MX" b="1" dirty="0" smtClean="0"/>
              <a:t>Hiperglucemia &gt;600 mg/dL.</a:t>
            </a:r>
          </a:p>
          <a:p>
            <a:pPr algn="just" eaLnBrk="1" hangingPunct="1"/>
            <a:r>
              <a:rPr lang="es-MX" b="1" dirty="0" smtClean="0"/>
              <a:t>Osmolaridad sérica &gt;310 mosm/kg.</a:t>
            </a:r>
          </a:p>
          <a:p>
            <a:pPr algn="just" eaLnBrk="1" hangingPunct="1"/>
            <a:r>
              <a:rPr lang="es-MX" b="1" dirty="0" smtClean="0"/>
              <a:t>Ausencia de acidosis; pH sanguíneo por arriba de 7.3.</a:t>
            </a:r>
          </a:p>
          <a:p>
            <a:pPr algn="just" eaLnBrk="1" hangingPunct="1"/>
            <a:endParaRPr lang="es-MX" dirty="0" smtClean="0"/>
          </a:p>
        </p:txBody>
      </p:sp>
      <p:pic>
        <p:nvPicPr>
          <p:cNvPr id="78852" name="Picture 2"/>
          <p:cNvPicPr>
            <a:picLocks noChangeAspect="1" noChangeArrowheads="1"/>
          </p:cNvPicPr>
          <p:nvPr/>
        </p:nvPicPr>
        <p:blipFill>
          <a:blip r:embed="rId2" cstate="print"/>
          <a:srcRect l="50000" t="19112" b="10011"/>
          <a:stretch>
            <a:fillRect/>
          </a:stretch>
        </p:blipFill>
        <p:spPr bwMode="auto">
          <a:xfrm>
            <a:off x="1938338" y="3860800"/>
            <a:ext cx="2447925" cy="2787650"/>
          </a:xfrm>
          <a:prstGeom prst="rect">
            <a:avLst/>
          </a:prstGeom>
          <a:noFill/>
          <a:ln w="9525">
            <a:noFill/>
            <a:miter lim="800000"/>
            <a:headEnd/>
            <a:tailEnd/>
          </a:ln>
        </p:spPr>
      </p:pic>
      <p:pic>
        <p:nvPicPr>
          <p:cNvPr id="78853" name="Picture 3"/>
          <p:cNvPicPr>
            <a:picLocks noChangeAspect="1" noChangeArrowheads="1"/>
          </p:cNvPicPr>
          <p:nvPr/>
        </p:nvPicPr>
        <p:blipFill>
          <a:blip r:embed="rId3" cstate="print"/>
          <a:srcRect/>
          <a:stretch>
            <a:fillRect/>
          </a:stretch>
        </p:blipFill>
        <p:spPr bwMode="auto">
          <a:xfrm>
            <a:off x="4716463" y="3556000"/>
            <a:ext cx="3743325" cy="2995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Título"/>
          <p:cNvSpPr>
            <a:spLocks noGrp="1"/>
          </p:cNvSpPr>
          <p:nvPr>
            <p:ph type="title"/>
          </p:nvPr>
        </p:nvSpPr>
        <p:spPr/>
        <p:txBody>
          <a:bodyPr/>
          <a:lstStyle/>
          <a:p>
            <a:pPr eaLnBrk="1" hangingPunct="1"/>
            <a:r>
              <a:rPr lang="es-MX" dirty="0" smtClean="0"/>
              <a:t>TRATAMIENTO</a:t>
            </a:r>
          </a:p>
        </p:txBody>
      </p:sp>
      <p:sp>
        <p:nvSpPr>
          <p:cNvPr id="79875" name="2 Marcador de contenido"/>
          <p:cNvSpPr>
            <a:spLocks noGrp="1"/>
          </p:cNvSpPr>
          <p:nvPr>
            <p:ph idx="1"/>
          </p:nvPr>
        </p:nvSpPr>
        <p:spPr/>
        <p:txBody>
          <a:bodyPr/>
          <a:lstStyle/>
          <a:p>
            <a:pPr algn="just" eaLnBrk="1" hangingPunct="1"/>
            <a:r>
              <a:rPr lang="es-MX" b="1" dirty="0" smtClean="0"/>
              <a:t>Ingreso a UCI</a:t>
            </a:r>
          </a:p>
          <a:p>
            <a:pPr algn="just" eaLnBrk="1" hangingPunct="1"/>
            <a:r>
              <a:rPr lang="es-MX" b="1" dirty="0" smtClean="0"/>
              <a:t>Cateterismo de vena profunda con el objetivo de administrar grandes volúmenes de líquido en cortos períodos de tiempo.</a:t>
            </a:r>
          </a:p>
          <a:p>
            <a:pPr algn="just" eaLnBrk="1" hangingPunct="1"/>
            <a:r>
              <a:rPr lang="es-MX" b="1" dirty="0" smtClean="0"/>
              <a:t>Comprobar el estado de conciencia cada hora.</a:t>
            </a:r>
          </a:p>
          <a:p>
            <a:pPr algn="just" eaLnBrk="1" hangingPunct="1"/>
            <a:r>
              <a:rPr lang="es-MX" b="1" dirty="0" smtClean="0"/>
              <a:t>SUSTITUCIÓN DE LÍQUIDOS. (Solución salina 0.45%).</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Título"/>
          <p:cNvSpPr>
            <a:spLocks noGrp="1"/>
          </p:cNvSpPr>
          <p:nvPr>
            <p:ph type="title"/>
          </p:nvPr>
        </p:nvSpPr>
        <p:spPr/>
        <p:txBody>
          <a:bodyPr/>
          <a:lstStyle/>
          <a:p>
            <a:pPr eaLnBrk="1" hangingPunct="1"/>
            <a:r>
              <a:rPr lang="es-MX" dirty="0" smtClean="0"/>
              <a:t>TRATAMIENTO</a:t>
            </a:r>
          </a:p>
        </p:txBody>
      </p:sp>
      <p:sp>
        <p:nvSpPr>
          <p:cNvPr id="80899" name="2 Marcador de contenido"/>
          <p:cNvSpPr>
            <a:spLocks noGrp="1"/>
          </p:cNvSpPr>
          <p:nvPr>
            <p:ph idx="1"/>
          </p:nvPr>
        </p:nvSpPr>
        <p:spPr/>
        <p:txBody>
          <a:bodyPr/>
          <a:lstStyle/>
          <a:p>
            <a:pPr algn="just" eaLnBrk="1" hangingPunct="1"/>
            <a:r>
              <a:rPr lang="es-MX" b="1" dirty="0" smtClean="0"/>
              <a:t>La reposición hídrica se determina según el estado cardiovascular previo al paciente y el déficit de agua libre.</a:t>
            </a:r>
          </a:p>
          <a:p>
            <a:pPr algn="just" eaLnBrk="1" hangingPunct="1"/>
            <a:r>
              <a:rPr lang="es-MX" b="1" dirty="0" smtClean="0"/>
              <a:t>Es necesario saber que tipo de liquido se ha de reponer así como su velocidad de administración.</a:t>
            </a:r>
          </a:p>
        </p:txBody>
      </p:sp>
      <p:pic>
        <p:nvPicPr>
          <p:cNvPr id="80900" name="Picture 4" descr="http://www.cirugest.com/htm/revisiones/cir13-02/Fig01-02.jpg"/>
          <p:cNvPicPr>
            <a:picLocks noChangeAspect="1" noChangeArrowheads="1"/>
          </p:cNvPicPr>
          <p:nvPr/>
        </p:nvPicPr>
        <p:blipFill>
          <a:blip r:embed="rId2" cstate="print"/>
          <a:srcRect/>
          <a:stretch>
            <a:fillRect/>
          </a:stretch>
        </p:blipFill>
        <p:spPr bwMode="auto">
          <a:xfrm>
            <a:off x="6548438" y="4724400"/>
            <a:ext cx="2365375" cy="2157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p:nvPr>
        </p:nvSpPr>
        <p:spPr/>
        <p:txBody>
          <a:bodyPr/>
          <a:lstStyle/>
          <a:p>
            <a:pPr eaLnBrk="1" hangingPunct="1"/>
            <a:r>
              <a:rPr lang="es-MX" dirty="0" smtClean="0"/>
              <a:t>TRATAMIENTO</a:t>
            </a:r>
          </a:p>
        </p:txBody>
      </p:sp>
      <p:sp>
        <p:nvSpPr>
          <p:cNvPr id="81923" name="2 Marcador de contenido"/>
          <p:cNvSpPr>
            <a:spLocks noGrp="1"/>
          </p:cNvSpPr>
          <p:nvPr>
            <p:ph idx="1"/>
          </p:nvPr>
        </p:nvSpPr>
        <p:spPr/>
        <p:txBody>
          <a:bodyPr/>
          <a:lstStyle/>
          <a:p>
            <a:pPr algn="just" eaLnBrk="1" hangingPunct="1"/>
            <a:r>
              <a:rPr lang="es-MX" b="1" dirty="0" smtClean="0"/>
              <a:t>4-6 litros de líquidos en las primeras 8-10 horas.</a:t>
            </a:r>
          </a:p>
          <a:p>
            <a:pPr algn="just" eaLnBrk="1" hangingPunct="1"/>
            <a:r>
              <a:rPr lang="es-MX" b="1" dirty="0" smtClean="0"/>
              <a:t>Vigilar la sustitución adecuada de sodio y agua.</a:t>
            </a:r>
          </a:p>
          <a:p>
            <a:pPr algn="just" eaLnBrk="1" hangingPunct="1"/>
            <a:r>
              <a:rPr lang="es-MX" b="1" dirty="0" smtClean="0"/>
              <a:t>Una vez que la glucosa sanguínea llega a 250mg/dL, la sustitución de líquidos debe contener glucosa al 5% en agua, solución salina al 0.45% o 0.9%</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3 Título"/>
          <p:cNvSpPr>
            <a:spLocks noGrp="1"/>
          </p:cNvSpPr>
          <p:nvPr>
            <p:ph type="title"/>
          </p:nvPr>
        </p:nvSpPr>
        <p:spPr/>
        <p:txBody>
          <a:bodyPr/>
          <a:lstStyle/>
          <a:p>
            <a:pPr eaLnBrk="1" hangingPunct="1"/>
            <a:r>
              <a:rPr lang="es-MX" dirty="0" smtClean="0"/>
              <a:t>TRATAMIENTO</a:t>
            </a:r>
          </a:p>
        </p:txBody>
      </p:sp>
      <p:sp>
        <p:nvSpPr>
          <p:cNvPr id="82947" name="2 Marcador de contenido"/>
          <p:cNvSpPr>
            <a:spLocks noGrp="1"/>
          </p:cNvSpPr>
          <p:nvPr>
            <p:ph idx="1"/>
          </p:nvPr>
        </p:nvSpPr>
        <p:spPr/>
        <p:txBody>
          <a:bodyPr/>
          <a:lstStyle/>
          <a:p>
            <a:pPr algn="just" eaLnBrk="1" hangingPunct="1"/>
            <a:r>
              <a:rPr lang="es-MX" b="1" dirty="0" smtClean="0"/>
              <a:t>Nutrición enteral o parenteral hasta que el paciente permita una hidratación adecuada por vía oral.</a:t>
            </a:r>
          </a:p>
          <a:p>
            <a:pPr algn="just" eaLnBrk="1" hangingPunct="1"/>
            <a:r>
              <a:rPr lang="es-MX" b="1" dirty="0" smtClean="0"/>
              <a:t>Si se producen vómitos persistentes o dilatación gástrica aguda colocar sonda nasogástrica.</a:t>
            </a:r>
          </a:p>
          <a:p>
            <a:pPr algn="just" eaLnBrk="1" hangingPunct="1"/>
            <a:endParaRPr lang="es-MX" dirty="0" smtClean="0"/>
          </a:p>
        </p:txBody>
      </p:sp>
      <p:pic>
        <p:nvPicPr>
          <p:cNvPr id="82948" name="Picture 2"/>
          <p:cNvPicPr>
            <a:picLocks noChangeAspect="1" noChangeArrowheads="1"/>
          </p:cNvPicPr>
          <p:nvPr/>
        </p:nvPicPr>
        <p:blipFill>
          <a:blip r:embed="rId2" cstate="print"/>
          <a:srcRect/>
          <a:stretch>
            <a:fillRect/>
          </a:stretch>
        </p:blipFill>
        <p:spPr bwMode="auto">
          <a:xfrm>
            <a:off x="5364163" y="4221163"/>
            <a:ext cx="2305050" cy="2386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001419"/>
          </a:xfrm>
        </p:spPr>
        <p:txBody>
          <a:bodyPr/>
          <a:lstStyle/>
          <a:p>
            <a:r>
              <a:rPr lang="es-MX" sz="2800" b="1" u="sng" dirty="0" smtClean="0"/>
              <a:t>El tejido endocrino. </a:t>
            </a:r>
            <a:r>
              <a:rPr lang="es-MX" sz="2800" b="1" dirty="0" smtClean="0"/>
              <a:t>Está formado por los islotes de Langerhans y secreta hormonas en el torrente sanguíneo  como  la insulina y el glucagón cuya función consiste en regular el nivel de glucosa en la sangre y la somatostatina (que previene la liberación de las otras dos hormonas).</a:t>
            </a:r>
          </a:p>
          <a:p>
            <a:r>
              <a:rPr lang="es-MX" sz="2800" b="1" dirty="0" smtClean="0"/>
              <a:t>Los islotes de Langerhans, a su vez están formados por distintos tipos de células:</a:t>
            </a:r>
          </a:p>
          <a:p>
            <a:endParaRPr lang="es-MX" sz="2800" dirty="0"/>
          </a:p>
        </p:txBody>
      </p:sp>
    </p:spTree>
    <p:extLst>
      <p:ext uri="{BB962C8B-B14F-4D97-AF65-F5344CB8AC3E}">
        <p14:creationId xmlns="" xmlns:p14="http://schemas.microsoft.com/office/powerpoint/2010/main" val="5166257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4200" dirty="0" smtClean="0"/>
              <a:t>COMPARACIÓN ENTRE DIABETES MELLITUS 1 Y DIABETES MELLITUS 2</a:t>
            </a:r>
            <a:endParaRPr lang="es-MX" sz="4200" dirty="0"/>
          </a:p>
        </p:txBody>
      </p:sp>
      <p:pic>
        <p:nvPicPr>
          <p:cNvPr id="118786" name="Picture 2" descr="C:\Users\Celina\AppData\Local\Opera\Opera\temporary_downloads\001.jpg"/>
          <p:cNvPicPr>
            <a:picLocks noChangeAspect="1" noChangeArrowheads="1"/>
          </p:cNvPicPr>
          <p:nvPr/>
        </p:nvPicPr>
        <p:blipFill>
          <a:blip r:embed="rId2" cstate="print">
            <a:lum bright="-10000"/>
          </a:blip>
          <a:srcRect l="16138" t="24030" r="24800" b="25111"/>
          <a:stretch>
            <a:fillRect/>
          </a:stretch>
        </p:blipFill>
        <p:spPr bwMode="auto">
          <a:xfrm>
            <a:off x="611559" y="1268760"/>
            <a:ext cx="8231893" cy="5158653"/>
          </a:xfrm>
          <a:prstGeom prst="rect">
            <a:avLst/>
          </a:prstGeom>
          <a:noFill/>
        </p:spPr>
      </p:pic>
    </p:spTree>
    <p:extLst>
      <p:ext uri="{BB962C8B-B14F-4D97-AF65-F5344CB8AC3E}">
        <p14:creationId xmlns="" xmlns:p14="http://schemas.microsoft.com/office/powerpoint/2010/main" val="85381685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Título"/>
          <p:cNvSpPr>
            <a:spLocks noGrp="1"/>
          </p:cNvSpPr>
          <p:nvPr>
            <p:ph type="title"/>
          </p:nvPr>
        </p:nvSpPr>
        <p:spPr/>
        <p:txBody>
          <a:bodyPr/>
          <a:lstStyle/>
          <a:p>
            <a:pPr eaLnBrk="1" hangingPunct="1"/>
            <a:r>
              <a:rPr lang="es-MX" b="1" dirty="0" smtClean="0"/>
              <a:t>BIBLIOGRAFÍA</a:t>
            </a:r>
          </a:p>
        </p:txBody>
      </p:sp>
      <p:sp>
        <p:nvSpPr>
          <p:cNvPr id="3" name="2 Marcador de contenido"/>
          <p:cNvSpPr>
            <a:spLocks noGrp="1"/>
          </p:cNvSpPr>
          <p:nvPr>
            <p:ph idx="1"/>
          </p:nvPr>
        </p:nvSpPr>
        <p:spPr>
          <a:xfrm>
            <a:off x="755650" y="1447800"/>
            <a:ext cx="8137525" cy="5294313"/>
          </a:xfrm>
        </p:spPr>
        <p:txBody>
          <a:bodyPr rtlCol="0">
            <a:normAutofit fontScale="70000" lnSpcReduction="20000"/>
          </a:bodyPr>
          <a:lstStyle/>
          <a:p>
            <a:pPr eaLnBrk="1" fontAlgn="auto" hangingPunct="1">
              <a:spcAft>
                <a:spcPts val="0"/>
              </a:spcAft>
              <a:buFont typeface="Arial" pitchFamily="34" charset="0"/>
              <a:buChar char="•"/>
              <a:defRPr/>
            </a:pPr>
            <a:r>
              <a:rPr lang="es-MX" sz="3000" b="1" dirty="0" smtClean="0"/>
              <a:t>Fundación para la Diabetes 2012. </a:t>
            </a:r>
            <a:r>
              <a:rPr lang="es-MX" sz="3000" b="1" dirty="0" smtClean="0">
                <a:hlinkClick r:id="rId2"/>
              </a:rPr>
              <a:t>www.fundaciondiabetes.org</a:t>
            </a:r>
            <a:r>
              <a:rPr lang="es-MX" sz="3000" b="1" dirty="0" smtClean="0"/>
              <a:t> </a:t>
            </a:r>
          </a:p>
          <a:p>
            <a:pPr marL="0" indent="0" eaLnBrk="1" fontAlgn="auto" hangingPunct="1">
              <a:spcAft>
                <a:spcPts val="0"/>
              </a:spcAft>
              <a:buFont typeface="Arial" charset="0"/>
              <a:buNone/>
              <a:defRPr/>
            </a:pPr>
            <a:endParaRPr lang="es-MX" sz="3000" b="1" dirty="0" smtClean="0"/>
          </a:p>
          <a:p>
            <a:pPr eaLnBrk="1" fontAlgn="auto" hangingPunct="1">
              <a:spcAft>
                <a:spcPts val="0"/>
              </a:spcAft>
              <a:buFont typeface="Arial" pitchFamily="34" charset="0"/>
              <a:buChar char="•"/>
              <a:defRPr/>
            </a:pPr>
            <a:r>
              <a:rPr lang="es-MX" sz="3000" b="1" dirty="0" smtClean="0"/>
              <a:t>Vive con Diabetes. </a:t>
            </a:r>
            <a:r>
              <a:rPr lang="es-MX" sz="3000" b="1" dirty="0">
                <a:hlinkClick r:id="rId3"/>
              </a:rPr>
              <a:t>http://</a:t>
            </a:r>
            <a:r>
              <a:rPr lang="es-MX" sz="3000" b="1" dirty="0" smtClean="0">
                <a:hlinkClick r:id="rId3"/>
              </a:rPr>
              <a:t>vivecondiabetes.com/basicos-de-diabetes/estadisticas</a:t>
            </a:r>
            <a:endParaRPr lang="es-MX" sz="3000" b="1" dirty="0" smtClean="0"/>
          </a:p>
          <a:p>
            <a:pPr marL="0" indent="0" eaLnBrk="1" fontAlgn="auto" hangingPunct="1">
              <a:spcAft>
                <a:spcPts val="0"/>
              </a:spcAft>
              <a:buFont typeface="Arial" charset="0"/>
              <a:buNone/>
              <a:defRPr/>
            </a:pPr>
            <a:endParaRPr lang="es-MX" sz="3000" b="1" dirty="0" smtClean="0"/>
          </a:p>
          <a:p>
            <a:pPr eaLnBrk="1" fontAlgn="auto" hangingPunct="1">
              <a:spcAft>
                <a:spcPts val="0"/>
              </a:spcAft>
              <a:buFont typeface="Arial" pitchFamily="34" charset="0"/>
              <a:buChar char="•"/>
              <a:defRPr/>
            </a:pPr>
            <a:r>
              <a:rPr lang="es-MX" sz="3000" b="1" dirty="0" smtClean="0"/>
              <a:t>Dietoterapia.</a:t>
            </a:r>
            <a:endParaRPr lang="es-MX" sz="3000" b="1" dirty="0"/>
          </a:p>
          <a:p>
            <a:pPr lvl="1" eaLnBrk="1" fontAlgn="auto" hangingPunct="1">
              <a:spcAft>
                <a:spcPts val="0"/>
              </a:spcAft>
              <a:buFont typeface="Arial" pitchFamily="34" charset="0"/>
              <a:buChar char="–"/>
              <a:defRPr/>
            </a:pPr>
            <a:r>
              <a:rPr lang="es-MX" sz="2600" b="1" dirty="0"/>
              <a:t>Mahan, L. Kathleen. Krause Dietoterapia. 12° edición. Barcelona, España: Elsevier Masson, 2009. 1351 p. ISBN: 978-1-4160-3401-8.</a:t>
            </a:r>
          </a:p>
          <a:p>
            <a:pPr eaLnBrk="1" fontAlgn="auto" hangingPunct="1">
              <a:spcAft>
                <a:spcPts val="0"/>
              </a:spcAft>
              <a:buFont typeface="Arial" pitchFamily="34" charset="0"/>
              <a:buChar char="•"/>
              <a:defRPr/>
            </a:pPr>
            <a:endParaRPr lang="es-MX" sz="3000" b="1" dirty="0" smtClean="0"/>
          </a:p>
          <a:p>
            <a:pPr eaLnBrk="1" fontAlgn="auto" hangingPunct="1">
              <a:spcAft>
                <a:spcPts val="0"/>
              </a:spcAft>
              <a:buFont typeface="Arial" pitchFamily="34" charset="0"/>
              <a:buChar char="•"/>
              <a:defRPr/>
            </a:pPr>
            <a:r>
              <a:rPr lang="es-MX" sz="3000" b="1" dirty="0" smtClean="0"/>
              <a:t>Nutrición</a:t>
            </a:r>
            <a:r>
              <a:rPr lang="es-MX" sz="3000" b="1" dirty="0"/>
              <a:t>, Diagnóstico y Tratamiento.</a:t>
            </a:r>
          </a:p>
          <a:p>
            <a:pPr lvl="1" eaLnBrk="1" fontAlgn="auto" hangingPunct="1">
              <a:spcAft>
                <a:spcPts val="0"/>
              </a:spcAft>
              <a:buFont typeface="Arial" pitchFamily="34" charset="0"/>
              <a:buChar char="–"/>
              <a:defRPr/>
            </a:pPr>
            <a:r>
              <a:rPr lang="es-MX" sz="2600" b="1" dirty="0"/>
              <a:t>Escott-Stump, Sylvia. Nutrición, Diagnóstico y Tratamiento. </a:t>
            </a:r>
            <a:r>
              <a:rPr lang="es-MX" sz="2600" b="1" dirty="0" smtClean="0"/>
              <a:t>6° </a:t>
            </a:r>
            <a:r>
              <a:rPr lang="es-MX" sz="2600" b="1" dirty="0"/>
              <a:t>edición. México: McGraw-Hill, 2010. ISBN: 9789701051375</a:t>
            </a:r>
            <a:r>
              <a:rPr lang="es-MX" sz="2600" b="1" dirty="0" smtClean="0"/>
              <a:t>.</a:t>
            </a:r>
          </a:p>
          <a:p>
            <a:pPr eaLnBrk="1" fontAlgn="auto" hangingPunct="1">
              <a:spcAft>
                <a:spcPts val="0"/>
              </a:spcAft>
              <a:buFont typeface="Arial" pitchFamily="34" charset="0"/>
              <a:buChar char="•"/>
              <a:defRPr/>
            </a:pPr>
            <a:endParaRPr lang="es-MX" sz="3000" b="1" dirty="0" smtClean="0"/>
          </a:p>
          <a:p>
            <a:pPr eaLnBrk="1" fontAlgn="auto" hangingPunct="1">
              <a:spcAft>
                <a:spcPts val="0"/>
              </a:spcAft>
              <a:buFont typeface="Arial" pitchFamily="34" charset="0"/>
              <a:buChar char="•"/>
              <a:defRPr/>
            </a:pPr>
            <a:r>
              <a:rPr lang="es-MX" sz="3000" b="1" dirty="0" smtClean="0"/>
              <a:t>Nutriología médica</a:t>
            </a:r>
          </a:p>
          <a:p>
            <a:pPr lvl="1" eaLnBrk="1" fontAlgn="auto" hangingPunct="1">
              <a:spcAft>
                <a:spcPts val="0"/>
              </a:spcAft>
              <a:buFont typeface="Arial" pitchFamily="34" charset="0"/>
              <a:buChar char="–"/>
              <a:defRPr/>
            </a:pPr>
            <a:r>
              <a:rPr lang="es-MX" sz="2600" b="1" dirty="0" smtClean="0"/>
              <a:t>Casanueva </a:t>
            </a:r>
            <a:r>
              <a:rPr lang="es-MX" sz="2600" b="1" dirty="0"/>
              <a:t>Esther, </a:t>
            </a:r>
            <a:r>
              <a:rPr lang="es-MX" sz="2600" b="1" dirty="0" smtClean="0"/>
              <a:t>Kaufer-Horwitz </a:t>
            </a:r>
            <a:r>
              <a:rPr lang="es-MX" sz="2600" b="1" dirty="0"/>
              <a:t>Martha, PEREZ- Lizaur Ana Bertha, ARROYO Pedro. Nutriología Médica. 2008. 3 ed. “Criterios diagnostico para Diabetes Mellitus”.  Pág.. 477</a:t>
            </a:r>
          </a:p>
          <a:p>
            <a:pPr eaLnBrk="1" fontAlgn="auto" hangingPunct="1">
              <a:spcAft>
                <a:spcPts val="0"/>
              </a:spcAft>
              <a:buFont typeface="Arial" pitchFamily="34" charset="0"/>
              <a:buChar char="•"/>
              <a:defRPr/>
            </a:pPr>
            <a:endParaRPr lang="es-MX" b="1"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Título"/>
          <p:cNvSpPr>
            <a:spLocks noGrp="1"/>
          </p:cNvSpPr>
          <p:nvPr>
            <p:ph type="title"/>
          </p:nvPr>
        </p:nvSpPr>
        <p:spPr/>
        <p:txBody>
          <a:bodyPr/>
          <a:lstStyle/>
          <a:p>
            <a:pPr eaLnBrk="1" hangingPunct="1"/>
            <a:r>
              <a:rPr lang="es-MX" b="1" dirty="0" smtClean="0"/>
              <a:t>BIBLIOGRAFÍA</a:t>
            </a:r>
          </a:p>
        </p:txBody>
      </p:sp>
      <p:sp>
        <p:nvSpPr>
          <p:cNvPr id="102403" name="2 Marcador de contenido"/>
          <p:cNvSpPr>
            <a:spLocks noGrp="1"/>
          </p:cNvSpPr>
          <p:nvPr>
            <p:ph idx="1"/>
          </p:nvPr>
        </p:nvSpPr>
        <p:spPr/>
        <p:txBody>
          <a:bodyPr/>
          <a:lstStyle/>
          <a:p>
            <a:pPr eaLnBrk="1" hangingPunct="1"/>
            <a:r>
              <a:rPr lang="es-MX" sz="2800" b="1" dirty="0" smtClean="0"/>
              <a:t>Trabajo de revisión “Etiología y Fisiopatología de la Diabetes Mellitus tipo 2”</a:t>
            </a:r>
          </a:p>
          <a:p>
            <a:pPr lvl="1" eaLnBrk="1" hangingPunct="1"/>
            <a:r>
              <a:rPr lang="es-MX" sz="2400" b="1" dirty="0" smtClean="0"/>
              <a:t>Hernando Rafael. Revista Mexicana de Cardiología. </a:t>
            </a:r>
            <a:r>
              <a:rPr lang="es-MX" sz="2400" b="1" i="1" dirty="0" smtClean="0"/>
              <a:t>“Etiología y Fisiopatología de la Diabetes Mellitus tipo 2”</a:t>
            </a:r>
            <a:r>
              <a:rPr lang="es-MX" sz="2400" b="1" dirty="0" smtClean="0"/>
              <a:t>. 2011. </a:t>
            </a:r>
          </a:p>
          <a:p>
            <a:pPr eaLnBrk="1" hangingPunct="1"/>
            <a:endParaRPr lang="es-MX" sz="2800" b="1" dirty="0" smtClean="0"/>
          </a:p>
          <a:p>
            <a:pPr eaLnBrk="1" hangingPunct="1"/>
            <a:r>
              <a:rPr lang="es-MX" sz="2800" b="1" dirty="0" smtClean="0"/>
              <a:t>Artículo “Coma Hiperosmolar”</a:t>
            </a:r>
          </a:p>
          <a:p>
            <a:pPr lvl="1" eaLnBrk="1" hangingPunct="1"/>
            <a:r>
              <a:rPr lang="es-MX" sz="2400" b="1" dirty="0" smtClean="0"/>
              <a:t>Dr. Rocabruna Pedroso René. Revista Cubana de Cirugía. </a:t>
            </a:r>
            <a:r>
              <a:rPr lang="es-MX" sz="2400" b="1" i="1" dirty="0" smtClean="0"/>
              <a:t>“Coma Hiperosmolar”</a:t>
            </a:r>
            <a:r>
              <a:rPr lang="es-MX" sz="2400" b="1" dirty="0" smtClean="0"/>
              <a:t>. 2009. </a:t>
            </a:r>
            <a:endParaRPr lang="es-MX" b="1" dirty="0" smtClean="0"/>
          </a:p>
          <a:p>
            <a:pPr eaLnBrk="1" hangingPunct="1"/>
            <a:endParaRPr lang="es-MX" b="1" dirty="0" smtClean="0"/>
          </a:p>
          <a:p>
            <a:pPr lvl="1" eaLnBrk="1" hangingPunct="1"/>
            <a:endParaRPr lang="es-MX" b="1"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sz="4800" dirty="0" smtClean="0"/>
              <a:t>BIBLIOGRAFÍA</a:t>
            </a:r>
            <a:endParaRPr lang="es-MX" sz="4800" dirty="0"/>
          </a:p>
        </p:txBody>
      </p:sp>
      <p:sp>
        <p:nvSpPr>
          <p:cNvPr id="5" name="4 Marcador de contenido"/>
          <p:cNvSpPr>
            <a:spLocks noGrp="1"/>
          </p:cNvSpPr>
          <p:nvPr>
            <p:ph idx="1"/>
          </p:nvPr>
        </p:nvSpPr>
        <p:spPr>
          <a:xfrm>
            <a:off x="467544" y="1268760"/>
            <a:ext cx="8229600" cy="4853135"/>
          </a:xfrm>
        </p:spPr>
        <p:txBody>
          <a:bodyPr>
            <a:normAutofit/>
          </a:bodyPr>
          <a:lstStyle/>
          <a:p>
            <a:pPr algn="just"/>
            <a:r>
              <a:rPr lang="es-MX" sz="2000" b="1" dirty="0" smtClean="0"/>
              <a:t>Sylvia </a:t>
            </a:r>
            <a:r>
              <a:rPr lang="es-MX" sz="2000" b="1" dirty="0" err="1" smtClean="0"/>
              <a:t>Escott</a:t>
            </a:r>
            <a:r>
              <a:rPr lang="es-MX" sz="2000" b="1" dirty="0" smtClean="0"/>
              <a:t>- </a:t>
            </a:r>
            <a:r>
              <a:rPr lang="es-MX" sz="2000" b="1" dirty="0" err="1" smtClean="0"/>
              <a:t>Stump</a:t>
            </a:r>
            <a:r>
              <a:rPr lang="es-MX" sz="2000" b="1" dirty="0" smtClean="0"/>
              <a:t> / Nutrición, diagnóstico y tratamiento 5ª edición </a:t>
            </a:r>
          </a:p>
          <a:p>
            <a:pPr algn="just"/>
            <a:r>
              <a:rPr lang="es-MX" sz="2000" b="1" dirty="0" smtClean="0"/>
              <a:t>Tortora-</a:t>
            </a:r>
            <a:r>
              <a:rPr lang="es-MX" sz="2000" b="1" dirty="0" err="1" smtClean="0"/>
              <a:t>Derrickson</a:t>
            </a:r>
            <a:r>
              <a:rPr lang="es-MX" sz="2000" b="1" dirty="0" smtClean="0"/>
              <a:t>/ Principios de Anatomía y Fisiología 11ª edición</a:t>
            </a:r>
          </a:p>
          <a:p>
            <a:pPr algn="just"/>
            <a:r>
              <a:rPr lang="es-MX" sz="2000" b="1" dirty="0" smtClean="0"/>
              <a:t>Publicaciones de información para el paciente del Centro Clínico de los Institutos Nacionales de la Salud</a:t>
            </a:r>
          </a:p>
          <a:p>
            <a:pPr algn="just"/>
            <a:r>
              <a:rPr lang="es-MX" sz="2000" b="1" dirty="0" smtClean="0"/>
              <a:t>“Diabetes insípida y embarazo” </a:t>
            </a:r>
            <a:r>
              <a:rPr lang="pt-BR" sz="2000" b="1" dirty="0" smtClean="0"/>
              <a:t>Oswaldo Gutiérrez Cruz,* Ricardo </a:t>
            </a:r>
            <a:r>
              <a:rPr lang="pt-BR" sz="2000" b="1" dirty="0" err="1" smtClean="0"/>
              <a:t>Careaga</a:t>
            </a:r>
            <a:r>
              <a:rPr lang="pt-BR" sz="2000" b="1" dirty="0" smtClean="0"/>
              <a:t> </a:t>
            </a:r>
            <a:r>
              <a:rPr lang="pt-BR" sz="2000" b="1" dirty="0" err="1" smtClean="0"/>
              <a:t>Benítez</a:t>
            </a:r>
            <a:r>
              <a:rPr lang="pt-BR" sz="2000" b="1" dirty="0" smtClean="0"/>
              <a:t>** ; </a:t>
            </a:r>
            <a:r>
              <a:rPr lang="pt-BR" sz="2000" b="1" dirty="0" err="1" smtClean="0"/>
              <a:t>Ginecol</a:t>
            </a:r>
            <a:r>
              <a:rPr lang="pt-BR" sz="2000" b="1" dirty="0" smtClean="0"/>
              <a:t> </a:t>
            </a:r>
            <a:r>
              <a:rPr lang="pt-BR" sz="2000" b="1" dirty="0" err="1" smtClean="0"/>
              <a:t>Obstet</a:t>
            </a:r>
            <a:r>
              <a:rPr lang="pt-BR" sz="2000" b="1" dirty="0" smtClean="0"/>
              <a:t> </a:t>
            </a:r>
            <a:r>
              <a:rPr lang="pt-BR" sz="2000" b="1" dirty="0" err="1" smtClean="0"/>
              <a:t>Mex</a:t>
            </a:r>
            <a:r>
              <a:rPr lang="pt-BR" sz="2000" b="1" dirty="0" smtClean="0"/>
              <a:t> 2007;75:224-9 ; </a:t>
            </a:r>
            <a:r>
              <a:rPr lang="pt-BR" sz="2000" b="1" dirty="0" err="1" smtClean="0"/>
              <a:t>Medigraphic</a:t>
            </a:r>
            <a:r>
              <a:rPr lang="pt-BR" sz="2000" b="1" dirty="0" smtClean="0"/>
              <a:t>, Artemisa em </a:t>
            </a:r>
            <a:r>
              <a:rPr lang="pt-BR" sz="2000" b="1" dirty="0" err="1" smtClean="0"/>
              <a:t>linea</a:t>
            </a:r>
            <a:endParaRPr lang="pt-BR" sz="2000" b="1" dirty="0" smtClean="0"/>
          </a:p>
          <a:p>
            <a:pPr algn="just"/>
            <a:r>
              <a:rPr lang="pt-BR" sz="2000" b="1" dirty="0" smtClean="0"/>
              <a:t>Tratado de </a:t>
            </a:r>
            <a:r>
              <a:rPr lang="pt-BR" sz="2000" b="1" dirty="0" err="1" smtClean="0"/>
              <a:t>Endocrinología</a:t>
            </a:r>
            <a:r>
              <a:rPr lang="pt-BR" sz="2000" b="1" dirty="0" smtClean="0"/>
              <a:t> Pediátrica. M Pombo Arias ; </a:t>
            </a:r>
            <a:r>
              <a:rPr lang="pt-BR" sz="2000" b="1" dirty="0" err="1" smtClean="0"/>
              <a:t>Ediciones</a:t>
            </a:r>
            <a:r>
              <a:rPr lang="pt-BR" sz="2000" b="1" dirty="0" smtClean="0"/>
              <a:t> </a:t>
            </a:r>
            <a:r>
              <a:rPr lang="pt-BR" sz="2000" b="1" dirty="0" err="1" smtClean="0"/>
              <a:t>Díaz</a:t>
            </a:r>
            <a:r>
              <a:rPr lang="pt-BR" sz="2000" b="1" dirty="0" smtClean="0"/>
              <a:t> de Santos 2° </a:t>
            </a:r>
            <a:r>
              <a:rPr lang="pt-BR" sz="2000" b="1" dirty="0" err="1" smtClean="0"/>
              <a:t>edición</a:t>
            </a:r>
            <a:endParaRPr lang="pt-BR" sz="2000" b="1" dirty="0" smtClean="0"/>
          </a:p>
          <a:p>
            <a:pPr algn="just"/>
            <a:r>
              <a:rPr lang="es-MX" sz="2000" b="1" dirty="0" smtClean="0"/>
              <a:t>DIABETES INSÍPIDA ;EJ García </a:t>
            </a:r>
            <a:r>
              <a:rPr lang="es-MX" sz="2000" b="1" dirty="0" err="1" smtClean="0"/>
              <a:t>García</a:t>
            </a:r>
            <a:r>
              <a:rPr lang="es-MX" sz="2000" b="1" dirty="0" smtClean="0"/>
              <a:t> ; “Endocrinología Pediátrica”. Hospitales Universitarios Virgen del Rocío. Sevilla. </a:t>
            </a:r>
            <a:r>
              <a:rPr lang="es-MX" sz="2000" b="1" dirty="0" err="1" smtClean="0"/>
              <a:t>Protoc</a:t>
            </a:r>
            <a:r>
              <a:rPr lang="es-MX" sz="2000" b="1" dirty="0" smtClean="0"/>
              <a:t> </a:t>
            </a:r>
            <a:r>
              <a:rPr lang="es-MX" sz="2000" b="1" dirty="0" err="1" smtClean="0"/>
              <a:t>diagn</a:t>
            </a:r>
            <a:r>
              <a:rPr lang="es-MX" sz="2000" b="1" dirty="0" smtClean="0"/>
              <a:t> ter </a:t>
            </a:r>
            <a:r>
              <a:rPr lang="es-MX" sz="2000" b="1" dirty="0" err="1" smtClean="0"/>
              <a:t>pediatr</a:t>
            </a:r>
            <a:r>
              <a:rPr lang="es-MX" sz="2000" b="1" dirty="0" smtClean="0"/>
              <a:t>. 2011;1:1:44-53</a:t>
            </a:r>
            <a:endParaRPr lang="es-MX"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2">
      <a:majorFont>
        <a:latin typeface="Gill Sans MT Ext Condensed Bold"/>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1111</TotalTime>
  <Words>5248</Words>
  <Application>Microsoft Office PowerPoint</Application>
  <PresentationFormat>Presentación en pantalla (4:3)</PresentationFormat>
  <Paragraphs>494</Paragraphs>
  <Slides>93</Slides>
  <Notes>1</Notes>
  <HiddenSlides>0</HiddenSlides>
  <MMClips>0</MMClips>
  <ScaleCrop>false</ScaleCrop>
  <HeadingPairs>
    <vt:vector size="4" baseType="variant">
      <vt:variant>
        <vt:lpstr>Tema</vt:lpstr>
      </vt:variant>
      <vt:variant>
        <vt:i4>2</vt:i4>
      </vt:variant>
      <vt:variant>
        <vt:lpstr>Títulos de diapositiva</vt:lpstr>
      </vt:variant>
      <vt:variant>
        <vt:i4>93</vt:i4>
      </vt:variant>
    </vt:vector>
  </HeadingPairs>
  <TitlesOfParts>
    <vt:vector size="95" baseType="lpstr">
      <vt:lpstr>Tema de Office</vt:lpstr>
      <vt:lpstr>1_Tema de Office</vt:lpstr>
      <vt:lpstr>DIABETES</vt:lpstr>
      <vt:lpstr>DEPARTAMENTO   MEDICO </vt:lpstr>
      <vt:lpstr>ANATOMIA GENERAL DEL PANCREAS</vt:lpstr>
      <vt:lpstr>ANATOMÍA GENERAL DEL PÁNCREAS</vt:lpstr>
      <vt:lpstr>SITUACION Y MEDIOS DE FIJACION</vt:lpstr>
      <vt:lpstr>CUADRANTES DEL ABDOMEN</vt:lpstr>
      <vt:lpstr>Diapositiva 7</vt:lpstr>
      <vt:lpstr>FISIOLOGÍA GENERAL DEL PÁNCREAS</vt:lpstr>
      <vt:lpstr>Diapositiva 9</vt:lpstr>
      <vt:lpstr>Diapositiva 10</vt:lpstr>
      <vt:lpstr>Diapositiva 11</vt:lpstr>
      <vt:lpstr>Diapositiva 12</vt:lpstr>
      <vt:lpstr>Diapositiva 13</vt:lpstr>
      <vt:lpstr>DIABETES MELLITUS TIPO 1</vt:lpstr>
      <vt:lpstr>DIABETES TIPO 1</vt:lpstr>
      <vt:lpstr>Diapositiva 16</vt:lpstr>
      <vt:lpstr>ETIOLOGÍA </vt:lpstr>
      <vt:lpstr>ETIOLOGÍA </vt:lpstr>
      <vt:lpstr>Diapositiva 19</vt:lpstr>
      <vt:lpstr>Diapositiva 20</vt:lpstr>
      <vt:lpstr>EPIDEMIOLOGÍA </vt:lpstr>
      <vt:lpstr>Diapositiva 22</vt:lpstr>
      <vt:lpstr>Diapositiva 23</vt:lpstr>
      <vt:lpstr>Diapositiva 24</vt:lpstr>
      <vt:lpstr>Diapositiva 25</vt:lpstr>
      <vt:lpstr>Diapositiva 26</vt:lpstr>
      <vt:lpstr>Diapositiva 27</vt:lpstr>
      <vt:lpstr>INSULINA </vt:lpstr>
      <vt:lpstr>GLUCOSA EN EL RIÑÓN</vt:lpstr>
      <vt:lpstr>Diapositiva 30</vt:lpstr>
      <vt:lpstr>MANIFESTACIONES DE LA DIABETES</vt:lpstr>
      <vt:lpstr>Diapositiva 32</vt:lpstr>
      <vt:lpstr>Diapositiva 33</vt:lpstr>
      <vt:lpstr>LUNA DE MIEL O PERIODO DE REMISIÓN</vt:lpstr>
      <vt:lpstr>Diapositiva 35</vt:lpstr>
      <vt:lpstr>CLASES DE INSULINA Y PERFIL DE ACCIÓN</vt:lpstr>
      <vt:lpstr>Diapositiva 37</vt:lpstr>
      <vt:lpstr>Diapositiva 38</vt:lpstr>
      <vt:lpstr>Diapositiva 39</vt:lpstr>
      <vt:lpstr>Zonas de inyección</vt:lpstr>
      <vt:lpstr>AUTOCONTROL </vt:lpstr>
      <vt:lpstr>Distribución de alimentos según el tipo de insulina</vt:lpstr>
      <vt:lpstr>RÉGIMEN ALIMENTICIO</vt:lpstr>
      <vt:lpstr>Diapositiva 44</vt:lpstr>
      <vt:lpstr>Diapositiva 45</vt:lpstr>
      <vt:lpstr>Diapositiva 46</vt:lpstr>
      <vt:lpstr>EJERCICIO FÍSICO</vt:lpstr>
      <vt:lpstr>BENEFICIOS</vt:lpstr>
      <vt:lpstr>Cambios de la glucosa durante el ejercicio</vt:lpstr>
      <vt:lpstr>Diapositiva 50</vt:lpstr>
      <vt:lpstr>Adaptaciones de la insulina</vt:lpstr>
      <vt:lpstr>Diapositiva 52</vt:lpstr>
      <vt:lpstr>Diapositiva 53</vt:lpstr>
      <vt:lpstr>Diapositiva 54</vt:lpstr>
      <vt:lpstr>Diapositiva 55</vt:lpstr>
      <vt:lpstr>COMPLICACIONES AGUDAS DE LA DIABETES TIPO 1</vt:lpstr>
      <vt:lpstr>CETOSIS/CETONURIA</vt:lpstr>
      <vt:lpstr>Síntomas</vt:lpstr>
      <vt:lpstr>Tratamiento </vt:lpstr>
      <vt:lpstr>HIPOGLUCEMIA </vt:lpstr>
      <vt:lpstr>Diapositiva 61</vt:lpstr>
      <vt:lpstr>Diapositiva 62</vt:lpstr>
      <vt:lpstr>Síntomas</vt:lpstr>
      <vt:lpstr>Tratamiento </vt:lpstr>
      <vt:lpstr>NEFROPATÍA DIABÉTICA</vt:lpstr>
      <vt:lpstr>Diapositiva 66</vt:lpstr>
      <vt:lpstr>DIABETES MELLITUS TIPO 2</vt:lpstr>
      <vt:lpstr>¿QUÉ ES?</vt:lpstr>
      <vt:lpstr>CONSECUENCIAS</vt:lpstr>
      <vt:lpstr>ETIOLOGÍA</vt:lpstr>
      <vt:lpstr>ETIOLOGÍA</vt:lpstr>
      <vt:lpstr>EPIDEMIOLOGÍA</vt:lpstr>
      <vt:lpstr>CUADRO CLÍNICO</vt:lpstr>
      <vt:lpstr>CRITERIOS DIAGNÓSTICOS</vt:lpstr>
      <vt:lpstr>TRATAMIENTO GENERAL</vt:lpstr>
      <vt:lpstr>Diapositiva 76</vt:lpstr>
      <vt:lpstr>TRATAMIENTO NUTRICIONAL</vt:lpstr>
      <vt:lpstr>TRATAMIENTO NUTRICIONAL</vt:lpstr>
      <vt:lpstr>TRATAMIENTO NUTRICIONAL</vt:lpstr>
      <vt:lpstr>TRATAMIENTO NUTRICIONAL</vt:lpstr>
      <vt:lpstr>TRATAMIENTO NUTRICIONAL</vt:lpstr>
      <vt:lpstr>FISIOPATOLOGÍA</vt:lpstr>
      <vt:lpstr>CUADRO CLÍNICO</vt:lpstr>
      <vt:lpstr>CUADRO CLÍNICO</vt:lpstr>
      <vt:lpstr>FACTORES DE RIESGO</vt:lpstr>
      <vt:lpstr>TRATAMIENTO</vt:lpstr>
      <vt:lpstr>TRATAMIENTO</vt:lpstr>
      <vt:lpstr>TRATAMIENTO</vt:lpstr>
      <vt:lpstr>TRATAMIENTO</vt:lpstr>
      <vt:lpstr>COMPARACIÓN ENTRE DIABETES MELLITUS 1 Y DIABETES MELLITUS 2</vt:lpstr>
      <vt:lpstr>BIBLIOGRAFÍA</vt:lpstr>
      <vt:lpstr>BIBLIOGRAFÍA</vt:lpstr>
      <vt:lpstr>BIBLIOGRAFÍA</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dc:title>
  <dc:creator>Celina Dávila</dc:creator>
  <cp:lastModifiedBy>comp</cp:lastModifiedBy>
  <cp:revision>145</cp:revision>
  <dcterms:created xsi:type="dcterms:W3CDTF">2012-10-18T21:20:04Z</dcterms:created>
  <dcterms:modified xsi:type="dcterms:W3CDTF">2013-11-20T18:20:55Z</dcterms:modified>
</cp:coreProperties>
</file>