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58" r:id="rId3"/>
    <p:sldId id="259" r:id="rId4"/>
    <p:sldId id="260" r:id="rId5"/>
    <p:sldId id="270" r:id="rId6"/>
    <p:sldId id="271" r:id="rId7"/>
    <p:sldId id="272" r:id="rId8"/>
    <p:sldId id="265" r:id="rId9"/>
    <p:sldId id="266" r:id="rId10"/>
    <p:sldId id="267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9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A5169-A4E3-448E-B406-29E2FD4A368A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D56A-20F0-466A-87C9-D121CD3627A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4C1FB-DD33-49C4-8DE4-EB1448D714CB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9ADD-78D1-404F-9598-9D8BAFB6BB5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EBEE9-7B93-41F1-9E89-58D78FEA529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A2DB-45D8-43EA-91F3-6A7C123663E1}" type="datetimeFigureOut">
              <a:rPr lang="es-ES" smtClean="0"/>
              <a:pPr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DECE-6585-4D52-94B9-6F04E6A32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m/imgres?imgurl=http://i228.photobucket.com/albums/ee317/monterrey_09/monterrey.jpg&amp;imgrefurl=http://www.myspace.com/lobodetexaz&amp;usg=__1XRez8-pZmJuO9KyegL4EDWHWdY=&amp;h=600&amp;w=800&amp;sz=243&amp;hl=es&amp;start=4&amp;zoom=1&amp;tbnid=0DD-Ebh4TmrZMM:&amp;tbnh=107&amp;tbnw=143&amp;prev=/images?q=monterrey&amp;hl=es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m/imgres?imgurl=http://www.caminandosinrumbo.com/mexico/f1.jpg&amp;imgrefurl=http://www.caminandosinrumbo.com/mexico/index.htm&amp;usg=__CLWBmU72f0GPtq6KZpFgEwK5f_g=&amp;h=412&amp;w=311&amp;sz=19&amp;hl=es&amp;start=23&amp;zoom=1&amp;tbnid=Qd--_lfdob4IQM:&amp;tbnh=125&amp;tbnw=94&amp;prev=/images?q=mexico&amp;start=20&amp;hl=es&amp;sa=N&amp;gbv=2&amp;tbs=isch:1&amp;itb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flow.com/Describing_appearance_worksheet.pdf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m/imgres?imgurl=http://image.made-in-china.com/2f0j00TvQaglEFOVkA/Silver-Ring.jpg&amp;imgrefurl=http://www.made-in-china.com/showroom/pocvt8209/product-detailmqQJrlnjsIkZ/China-Silver-Ring.html&amp;usg=__oPCcuIMd04IFd6tGLRaACLCDDHc=&amp;h=360&amp;w=360&amp;sz=10&amp;hl=es&amp;start=4&amp;zoom=1&amp;tbnid=Z5jhz2jfh-xoZM:&amp;tbnh=121&amp;tbnw=121&amp;prev=/images?q=silver+ring&amp;hl=es&amp;gbv=2&amp;tbs=isch:1&amp;itbs=1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cm/imgres?imgurl=http://www.whelmar.com/store/images/Bracelets/Blue%20Fantasy%20Bracelet.JPG&amp;imgrefurl=http://www.whelmar.com/store/index.php?main_page=index&amp;cPath=3_14&amp;usg=__M262BkzLzgmFdzgw2CEOzXi8yXg=&amp;h=600&amp;w=600&amp;sz=90&amp;hl=es&amp;start=9&amp;zoom=1&amp;tbnid=fiV5oKvP7PtBsM:&amp;tbnh=135&amp;tbnw=135&amp;prev=/images?q=fantasy+bracelet&amp;hl=es&amp;gbv=2&amp;tbs=isch:1&amp;itbs=1" TargetMode="External"/><Relationship Id="rId2" Type="http://schemas.openxmlformats.org/officeDocument/2006/relationships/hyperlink" Target="http://www.google.cm/imgres?imgurl=http://store.captainsgear2.com/catalog/CoosaBlueshirt-W.jpg&amp;imgrefurl=http://store.captainsgear2.com/servlet/-strse-67/royal-blue-shirt-USCG/Detail&amp;usg=__KnLgv6kXj_1hQBy3Xq8KE0QqZrE=&amp;h=355&amp;w=281&amp;sz=14&amp;hl=es&amp;start=3&amp;zoom=1&amp;tbnid=GU9yrId6MgffnM:&amp;tbnh=121&amp;tbnw=96&amp;prev=/images?q=blue+shirt&amp;hl=es&amp;gbv=2&amp;tbs=isch:1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m/imgres?imgurl=http://bluediamondring-s.com/wp-content/uploads/2010/08/gold-ring.jpg&amp;imgrefurl=http://bluediamondring-s.com/gold-rings&amp;usg=__DvDKqblrchi50NcM1LHHpiWfd6U=&amp;h=300&amp;w=300&amp;sz=18&amp;hl=es&amp;start=1&amp;zoom=1&amp;tbnid=rl4EaL1Jk7eFyM:&amp;tbnh=116&amp;tbnw=116&amp;prev=/images?q=gold+ring&amp;hl=es&amp;gbv=2&amp;tbs=isch:1&amp;itbs=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cm/imgres?imgurl=http://www.squiggly.com/pictures/Swatch-Bijoux-Florecita-Silver-Bracelet-JBM032-M-5.jpg&amp;imgrefurl=http://www.squiggly.com/us/gb/swatchbijoux/florecita-silver-bracelet-jbm032-m.htm&amp;usg=__shPSrbcokNdhg8YYV_gBDGrIb7c=&amp;h=388&amp;w=388&amp;sz=97&amp;hl=es&amp;start=12&amp;zoom=1&amp;tbnid=AAA_ecfYjQl0qM:&amp;tbnh=123&amp;tbnw=123&amp;prev=/images?q=silver+bracelet&amp;hl=es&amp;gbv=2&amp;tbs=isch:1&amp;itbs=1" TargetMode="External"/><Relationship Id="rId4" Type="http://schemas.openxmlformats.org/officeDocument/2006/relationships/hyperlink" Target="http://www.google.cm/imgres?imgurl=http://networkblog.littlefallsnetwork.com/uploaded_images/red-shirt-711680.jpg&amp;imgrefurl=http://networkblog.littlefallsnetwork.com/&amp;usg=__jZbMDk_9s5SLByBgBUCsQ2h4waw=&amp;h=315&amp;w=320&amp;sz=12&amp;hl=es&amp;start=1&amp;zoom=1&amp;tbnid=wHFVjDz4oaoJrM:&amp;tbnh=116&amp;tbnw=118&amp;prev=/images?q=red+shirt&amp;hl=es&amp;gbv=2&amp;tbs=isch:1&amp;itbs=1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google.cm/imgres?imgurl=http://www.instablogsimages.com/images/2009/12/15/lanvin_mid-heel_-pumps_O1QEb_23163.jpg&amp;imgrefurl=http://www.madaboutshoes.org/entry/cant-wear-high-heels/&amp;usg=__rR5EYfsGZ8HDHPOCxrcJlOXGvgM=&amp;h=459&amp;w=550&amp;sz=28&amp;hl=es&amp;start=69&amp;zoom=1&amp;tbnid=wBECy3eBHH6oJM:&amp;tbnh=111&amp;tbnw=133&amp;prev=/images?q=high+pumps&amp;start=60&amp;hl=es&amp;sa=N&amp;gbv=2&amp;tbs=isch:1&amp;itbs=1" TargetMode="External"/><Relationship Id="rId3" Type="http://schemas.openxmlformats.org/officeDocument/2006/relationships/hyperlink" Target="http://www.google.cm/imgres?imgurl=http://aryanwear.com/images/CamoPants1.jpg&amp;imgrefurl=http://aryanwear.com/clothing-pants-c-96_66.html&amp;usg=__xCslWjF_ev4naIFx6x6ighKGBog=&amp;h=400&amp;w=400&amp;sz=21&amp;hl=es&amp;start=1&amp;zoom=1&amp;tbnid=uDrJ4RyL7yCDcM:&amp;tbnh=124&amp;tbnw=124&amp;prev=/images?q=pants&amp;hl=es&amp;gbv=2&amp;tbs=isch:1&amp;itbs=1" TargetMode="External"/><Relationship Id="rId7" Type="http://schemas.openxmlformats.org/officeDocument/2006/relationships/hyperlink" Target="http://www.google.com.mx/imgres?imgurl=https://www.vanmildert.com/mens-1/shoes-106/nicholas-deakins-pistol-loafers-146092-4164_medium.jpg&amp;imgrefurl=https://www.vanmildert.com/mens-1/shoes-106/nicholas-deakins-pistol-loafers-146092.htm&amp;usg=__V9EufNW2hRBvOchueSaPIBGzGWA=&amp;h=346&amp;w=346&amp;sz=13&amp;hl=es&amp;start=15&amp;zoom=1&amp;um=1&amp;itbs=1&amp;tbnid=aZTw1UcAlGRLJM:&amp;tbnh=120&amp;tbnw=120&amp;prev=/images?q=loafers&amp;um=1&amp;hl=es&amp;safe=active&amp;rlz=1R2ADBS_enMX368&amp;tbs=isch:1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cm/imgres?imgurl=http://mtm-lojaonline.com/images/pants-pro-jt.gif&amp;imgrefurl=http://mtm-lojaonline.com/index.php?manufacturers_id=18&amp;language=es&amp;osCsid=b068875ea9edeb270067029b56742f65&amp;usg=__b0cI7LU_2SCmq2LqvLgOEaiyekg=&amp;h=600&amp;w=600&amp;sz=73&amp;hl=es&amp;start=15&amp;zoom=1&amp;tbnid=0UIcGEzvewz7uM:&amp;tbnh=135&amp;tbnw=135&amp;prev=/images?q=pants&amp;hl=es&amp;gbv=2&amp;tbs=isch:1&amp;itbs=1" TargetMode="External"/><Relationship Id="rId5" Type="http://schemas.openxmlformats.org/officeDocument/2006/relationships/hyperlink" Target="http://www.google.com.mx/imgres?imgurl=http://www.getkempt.com/photos/oxfords.jpg&amp;imgrefurl=http://www.getkempt.com/object/hungry-like-the-wolf.php&amp;usg=__BcU4cLb0MRls4ILYm9_xUUNgEGA=&amp;h=309&amp;w=429&amp;sz=21&amp;hl=es&amp;start=2&amp;zoom=1&amp;um=1&amp;itbs=1&amp;tbnid=XL7uP-YU3-KKdM:&amp;tbnh=91&amp;tbnw=126&amp;prev=/images?q=oxfords&amp;um=1&amp;hl=es&amp;tbs=isch:1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google.com.mx/imgres?imgurl=http://danimcdani.files.wordpress.com/2009/09/lamb-womens-daly-stiletto-pumps.jpg&amp;imgrefurl=http://picses.eu/keyword/lamb%20pumps/&amp;usg=__ksuQMJw88XFoYBAmKuKTmfx_Oks=&amp;h=300&amp;w=300&amp;sz=13&amp;hl=es&amp;start=8&amp;zoom=1&amp;um=1&amp;itbs=1&amp;tbnid=6fpStsT8YtIcYM:&amp;tbnh=116&amp;tbnw=116&amp;prev=/images?q=pumps&amp;um=1&amp;hl=es&amp;tbs=isch:1" TargetMode="Externa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cm/imgres?imgurl=http://www.dictionaryevangelist.com/semicolon_shirt_front.jpg&amp;imgrefurl=http://www.dictionaryevangelist.com/2008/02/semicolon-appreciation-society.html&amp;usg=__wCVyQr7GgeZysNgmQWLJkNWzxC4=&amp;h=476&amp;w=464&amp;sz=21&amp;hl=es&amp;start=8&amp;zoom=1&amp;tbnid=8gk_M18qIhKxAM:&amp;tbnh=129&amp;tbnw=126&amp;prev=/images?q=shirt&amp;hl=es&amp;gbv=2&amp;tbs=isch:1&amp;itbs=1" TargetMode="External"/><Relationship Id="rId7" Type="http://schemas.openxmlformats.org/officeDocument/2006/relationships/hyperlink" Target="http://www.google.cm/imgres?imgurl=http://eslatele.com/wp-content/uploads/betty.jpg&amp;imgrefurl=http://eslatele.com/2008/05/dexter-y-ugly-betty-se-estrenaran-al-fin-en-cuatro.html&amp;usg=__dpC_rR7gMiuxZD1FNmkHVwZB9cg=&amp;h=599&amp;w=450&amp;sz=307&amp;hl=es&amp;start=8&amp;zoom=1&amp;tbnid=R4smFfMWtuglYM:&amp;tbnh=135&amp;tbnw=101&amp;prev=/images?q=ugly+betty&amp;hl=es&amp;gbv=2&amp;tbs=isch:1&amp;itbs=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m/imgres?imgurl=http://www.bobpitch.com/anon/freeradical_rachel_weisz.jpg&amp;imgrefurl=http://forums.allaboutjazz.com/showthread.php?t=14708&amp;page=29&amp;usg=__kOhygQvV_qk3stVNG-I-WQcEkfM=&amp;h=600&amp;w=532&amp;sz=50&amp;hl=es&amp;start=11&amp;zoom=1&amp;tbnid=j0ejwQj2wwzmfM:&amp;tbnh=135&amp;tbnw=120&amp;prev=/images?q=intelligent+woman&amp;hl=es&amp;gbv=2&amp;tbs=isch:1&amp;itbs=1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m/imgres?imgurl=http://www.jambitz.com/wp-content/uploads/2009/07/bmw-m6-convertible-nm-editi.jpg&amp;imgrefurl=http://www.jambitz.com/nuevo-sistema-de-proteccion-de-bmw/&amp;usg=__qSLB7Nl-ydZZ3H0R6Bal6i9h0ko=&amp;h=406&amp;w=600&amp;sz=145&amp;hl=es&amp;start=1&amp;zoom=1&amp;tbnid=0pBvua68S-JZdM:&amp;tbnh=91&amp;tbnw=135&amp;prev=/images?q=bmw+convertible&amp;hl=es&amp;gbv=2&amp;tbs=isch:1&amp;itbs=1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m/imgres?imgurl=http://www.commentbuddy.com/comments/Ugly-Men/seekcodes_228_5894.jpg&amp;imgrefurl=http://www.commentbuddy.com/Ugly-Men-Comments-20.htm&amp;usg=__lHj_eCggOaHfvY5d-77I7JEOPP4=&amp;h=431&amp;w=334&amp;sz=18&amp;hl=es&amp;start=13&amp;zoom=1&amp;tbnid=fu80JjSrw2K8AM:&amp;tbnh=126&amp;tbnw=98&amp;prev=/images?q=ugly+men&amp;hl=es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m/imgres?imgurl=http://img.infocoches.com/img/volkswagen/2003-Beetle_Last_Edition/volkswagen_2003-Beetle_Last_Edition-007_1.jpg&amp;imgrefurl=http://www.taringa.net/posts/autos-motos/2069636/Recordando-al-Bocho_.html&amp;usg=__ih5jA5gb1NFs6zsezWeAVbS7WFE=&amp;h=600&amp;w=800&amp;sz=51&amp;hl=es&amp;start=33&amp;zoom=1&amp;tbnid=ZqeU2PPWRiJGiM:&amp;tbnh=107&amp;tbnw=143&amp;prev=/images?q=bocho&amp;start=20&amp;hl=es&amp;sa=N&amp;gbv=2&amp;tbs=isch:1&amp;itbs=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m/imgres?imgurl=http://www.nndb.com/people/715/000022649/ben-affleck.jpg&amp;imgrefurl=http://anisahshurfa.blogspot.com/2007/03/ugly-men.html&amp;usg=__QGd5IMIXH8oQeVFmp7sTohTnMss=&amp;h=336&amp;w=339&amp;sz=29&amp;hl=es&amp;start=20&amp;zoom=1&amp;tbnid=eUWPDIPvTXo53M:&amp;tbnh=118&amp;tbnw=119&amp;prev=/images?q=ugly+men&amp;hl=es&amp;gbv=2&amp;tbs=isch:1&amp;itbs=1" TargetMode="Externa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13672" r="1855" b="27734"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0" y="3000375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Monterrey </a:t>
            </a:r>
            <a:r>
              <a:rPr lang="es-ES" sz="2400" dirty="0" err="1">
                <a:latin typeface="+mj-lt"/>
                <a:ea typeface="+mj-ea"/>
                <a:cs typeface="+mj-cs"/>
              </a:rPr>
              <a:t>city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Mexico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city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2786065" y="3143251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dangerous        dangerouser    </a:t>
            </a:r>
          </a:p>
        </p:txBody>
      </p: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2643189" y="3957638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clean                cleaner    </a:t>
            </a: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2643189" y="4743450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dirty                dirtier    </a:t>
            </a:r>
          </a:p>
        </p:txBody>
      </p:sp>
      <p:sp>
        <p:nvSpPr>
          <p:cNvPr id="18438" name="5 CuadroTexto"/>
          <p:cNvSpPr txBox="1">
            <a:spLocks noChangeArrowheads="1"/>
          </p:cNvSpPr>
          <p:nvPr/>
        </p:nvSpPr>
        <p:spPr bwMode="auto">
          <a:xfrm>
            <a:off x="2643189" y="5529263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cool                cooler    </a:t>
            </a:r>
          </a:p>
        </p:txBody>
      </p:sp>
      <p:sp>
        <p:nvSpPr>
          <p:cNvPr id="18439" name="6 CuadroTexto"/>
          <p:cNvSpPr txBox="1">
            <a:spLocks noChangeArrowheads="1"/>
          </p:cNvSpPr>
          <p:nvPr/>
        </p:nvSpPr>
        <p:spPr bwMode="auto">
          <a:xfrm>
            <a:off x="2643189" y="6172200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hot                   hotter    </a:t>
            </a:r>
          </a:p>
        </p:txBody>
      </p:sp>
      <p:pic>
        <p:nvPicPr>
          <p:cNvPr id="18440" name="Picture 9" descr="http://t2.gstatic.com/images?q=tbn:0DD-Ebh4TmrZMM:http://i228.photobucket.com/albums/ee317/monterrey_09/monterre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500065"/>
            <a:ext cx="27940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http://t2.gstatic.com/images?q=tbn:Qd--_lfdob4IQM:http://www.caminandosinrumbo.com/mexico/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9841" y="238127"/>
            <a:ext cx="21812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t8.prnx.net/t.asp?pn=8&amp;user=eslflow&amp;to=-180&amp;e=www.eslflow.com&amp;pp=Describing-appearance-worksheet&amp;d=337510087&amp;l=102&amp;tt=02%2F23%2F2014+21%3A50&amp;j=1&amp;m=0&amp;spd=2479&amp;c=24&amp;p3=describingpeoplelessonplans&amp;w=1024&amp;h=768&amp;ck=1&amp;r=1&amp;ref=http%3A//www.eslflow.com/describingpeoplelessonplans.html&amp;f=1&amp;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47625" cy="47625"/>
          </a:xfrm>
          <a:prstGeom prst="rect">
            <a:avLst/>
          </a:prstGeom>
          <a:noFill/>
        </p:spPr>
      </p:pic>
      <p:pic>
        <p:nvPicPr>
          <p:cNvPr id="2050" name="Picture 2" descr="http://www.eslflow.com/Describing_peop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5" y="107159"/>
            <a:ext cx="7929619" cy="664370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 rot="16200000">
            <a:off x="-2920228" y="3111653"/>
            <a:ext cx="6853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dirty="0" err="1" smtClean="0">
                <a:solidFill>
                  <a:srgbClr val="00B050"/>
                </a:solidFill>
                <a:latin typeface="Cooper Black" pitchFamily="18" charset="0"/>
              </a:rPr>
              <a:t>Physical</a:t>
            </a:r>
            <a:r>
              <a:rPr lang="es-ES_tradnl" sz="3000" dirty="0" smtClean="0">
                <a:solidFill>
                  <a:srgbClr val="00B050"/>
                </a:solidFill>
                <a:latin typeface="Cooper Black" pitchFamily="18" charset="0"/>
              </a:rPr>
              <a:t> and Personal </a:t>
            </a:r>
            <a:r>
              <a:rPr lang="es-ES_tradnl" sz="3000" dirty="0" err="1" smtClean="0">
                <a:solidFill>
                  <a:srgbClr val="00B050"/>
                </a:solidFill>
                <a:latin typeface="Cooper Black" pitchFamily="18" charset="0"/>
              </a:rPr>
              <a:t>Appearance</a:t>
            </a:r>
            <a:endParaRPr lang="es-ES" sz="3000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3" y="116236"/>
            <a:ext cx="85725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INDUCTIVE GRAMMAR CHART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Look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at these examples of the</a:t>
            </a:r>
            <a:r>
              <a:rPr lang="en-US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present perfect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past tense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16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’ve</a:t>
            </a:r>
            <a:r>
              <a:rPr lang="es-ES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</a:t>
            </a:r>
            <a:r>
              <a:rPr lang="es-E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Bill </a:t>
            </a:r>
            <a:r>
              <a:rPr lang="es-ES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twice</a:t>
            </a:r>
            <a:r>
              <a:rPr lang="es-E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s-E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</a:t>
            </a:r>
            <a:r>
              <a: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1999 and in 2004.</a:t>
            </a:r>
          </a:p>
          <a:p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IT OUT . . .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present perfect </a:t>
            </a:r>
            <a:r>
              <a:rPr lang="en-US" sz="1200" b="1" u="sng" dirty="0">
                <a:latin typeface="Arial" pitchFamily="34" charset="0"/>
                <a:cs typeface="Arial" pitchFamily="34" charset="0"/>
              </a:rPr>
              <a:t>or the </a:t>
            </a:r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past tense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? Complete these grammar </a:t>
            </a:r>
            <a:r>
              <a:rPr lang="en-US" sz="1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rules.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Use ______________________ to talk about a definite or specific time in the past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   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We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know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when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2. Use ______________________ to talk about an indefinite time in the past. (We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don’t 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when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17" y="4661306"/>
          <a:ext cx="8477312" cy="137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8"/>
                <a:gridCol w="2119328"/>
                <a:gridCol w="2119328"/>
                <a:gridCol w="2119328"/>
              </a:tblGrid>
              <a:tr h="27813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+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-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?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=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We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 met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them. 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We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haven't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 met them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Have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you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met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 them?</a:t>
                      </a:r>
                    </a:p>
                    <a:p>
                      <a:endPara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Has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called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him?  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Yes,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we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have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 /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, we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haven’t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_tradnl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Yes,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has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 /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, she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hasn’t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" sz="1100" dirty="0"/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90469" y="4069401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Look at these examples of The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 PERFECT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469" y="208953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Look at these examples of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PAST</a:t>
            </a:r>
            <a:endParaRPr lang="es-ES" dirty="0">
              <a:solidFill>
                <a:srgbClr val="0070C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20" y="2625323"/>
          <a:ext cx="8477312" cy="138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8"/>
                <a:gridCol w="2119328"/>
                <a:gridCol w="2119328"/>
                <a:gridCol w="2119328"/>
              </a:tblGrid>
              <a:tr h="228600"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+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-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?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/>
                        <a:t>=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</a:tr>
              <a:tr h="115250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We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met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them. 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We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didn't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meet them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you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meet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them?</a:t>
                      </a:r>
                    </a:p>
                    <a:p>
                      <a:endPara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called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him?  </a:t>
                      </a:r>
                      <a:endParaRPr lang="es-ES" sz="11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we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 /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, we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didn’t.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_tradnl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. /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, she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didn’t.</a:t>
                      </a: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0971" y="267869"/>
            <a:ext cx="8286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Complete these grammar rules by filling in the blanks and circling the correct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Form the present perfect with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_______ or _______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the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       (base / simple past / past participle) form of a verb.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The past participle form of regular verbs like call is the same as the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(base / simple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participle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The past participle form of irregular verbs like meet is   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(the same as / different from)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simple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 Begin questions in the present perfect with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_______ or _______.</a:t>
            </a:r>
            <a:endParaRPr lang="es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7728" y="160711"/>
            <a:ext cx="8705803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 the verbs into the correct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SIMPLE PAST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Last year I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(spend)  _________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 holiday in Ireland.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)___________  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(travel)_________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around by car with two friends and we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(visit) _________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lots of interesting places.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 evenings we usually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(go)___________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a pub.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 night we even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(learn)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 some Irish dances.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(be)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 very lucky with the weather.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(not / rain)___________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lot.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 we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(see)__________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beautiful rainbows.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Yesterday my father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5B3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(go)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 to work by car. </a:t>
            </a:r>
          </a:p>
          <a:p>
            <a:pPr marL="342900" lvl="0" indent="-342900" eaLnBrk="0" fontAlgn="base" hangingPunct="0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This morning I </a:t>
            </a:r>
            <a:r>
              <a:rPr lang="en-US" sz="1400" dirty="0" smtClean="0">
                <a:solidFill>
                  <a:srgbClr val="95B3D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(have)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_________a shower.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n 429" descr="http://www.saberingles.com.ar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254000" cy="1428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1" y="485775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501" y="4879501"/>
            <a:ext cx="847727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Rewrite the sentences in the negative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SIMPLE PAST </a:t>
            </a:r>
            <a:endParaRPr lang="en-US" sz="14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collected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postcards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→________________________________________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jumped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→___________________________________________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Albert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played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squash. →___________________________________________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teacher tested our English.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Fiona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visited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grandma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→___________________________________________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572140"/>
          </a:xfrm>
        </p:spPr>
        <p:txBody>
          <a:bodyPr>
            <a:no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Choose the right word that completes the sentence in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PRESENT PERFERCT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1.- Lose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I've ______ my grammar book. Have you seen it?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losen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lost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loose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2.-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Break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Shelley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has ______ her leg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 She can't go skiing any more.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breaken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broke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broken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3.-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Sell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Have you ______ your car yet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?, I haven´t seen it for a long time.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sold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sellen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sole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4.-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Become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In the last few years, it has ______ more and more difficult to get into college.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become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becume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became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5.-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Show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Stewart hasn't ______ up yet. He must have been delayed.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showed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shown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shew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6.-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Fall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The price of oil has ______ rapidly since January.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fell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fallen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  ?    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felt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5219" y="267869"/>
            <a:ext cx="87630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conversation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 PERFECT 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and /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PAST TENSE.</a:t>
            </a: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1.- A: Bill_____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Olivia?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B: Yes. I ______.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in Paris. 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Welcome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New York Olivia. ______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C: No, I________.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2.- A: _______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sightseeing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, Carlos?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B: No, I_________.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A: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taken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B: I 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hotel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3.- A: ________ </a:t>
            </a:r>
            <a:r>
              <a:rPr lang="es-ES_tradnl" sz="1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tour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 </a:t>
            </a:r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B: Yes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______.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ago.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4.- A: _______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Miserables novel?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B: No, I ________. I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5.- A: _______ Peter _________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exercice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B: Yes, He________ __________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walk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home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6.- A: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 _______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_________(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eat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real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pizza 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pasta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B: I 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) pasta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seafood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night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I ___________ (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try)</a:t>
            </a:r>
          </a:p>
          <a:p>
            <a:r>
              <a:rPr lang="es-ES_tradn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calamari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0254" t="25094" r="6250" b="10156"/>
          <a:stretch>
            <a:fillRect/>
          </a:stretch>
        </p:blipFill>
        <p:spPr bwMode="auto">
          <a:xfrm>
            <a:off x="285720" y="750075"/>
            <a:ext cx="8667789" cy="60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-32" y="107134"/>
            <a:ext cx="914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conversation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 PERFECT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and /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 PAST TENSE.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9" t="34180" r="12842" b="19922"/>
          <a:stretch>
            <a:fillRect/>
          </a:stretch>
        </p:blipFill>
        <p:spPr bwMode="auto">
          <a:xfrm>
            <a:off x="214282" y="785794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85720" y="285728"/>
            <a:ext cx="544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I.- Look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grammar</a:t>
            </a:r>
            <a:r>
              <a:rPr lang="es-ES_tradnl" dirty="0" smtClean="0"/>
              <a:t> </a:t>
            </a:r>
            <a:r>
              <a:rPr lang="es-ES_tradnl" dirty="0" err="1" smtClean="0"/>
              <a:t>reference</a:t>
            </a:r>
            <a:r>
              <a:rPr lang="es-ES_tradnl" dirty="0" smtClean="0"/>
              <a:t> box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start</a:t>
            </a:r>
            <a:r>
              <a:rPr lang="es-ES_tradnl" dirty="0" smtClean="0"/>
              <a:t> </a:t>
            </a:r>
            <a:r>
              <a:rPr lang="es-ES_tradnl" dirty="0" err="1" smtClean="0"/>
              <a:t>practice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357166"/>
            <a:ext cx="90725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Arial" pitchFamily="34" charset="0"/>
                <a:cs typeface="Arial" pitchFamily="34" charset="0"/>
              </a:rPr>
              <a:t>Fill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blanks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complete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QUESTIONS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 PERFECT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1.- 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cofee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drink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2.- _________________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foreing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3.- _____________________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lately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4.- ____________________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movies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lately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5.-___________________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famous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6.- ______________________ lunch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7.- ____________________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homework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(do)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8.- _____________________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gym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9.-________________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turkish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(try)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10.- _________________ in a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cementery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night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909185"/>
            <a:ext cx="4475584" cy="56630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Q1 -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was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_____ so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didn't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get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expensive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enough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expensive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enough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expensive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Q2 -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It's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___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read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I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don't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understand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at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all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enough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difficult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difficult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difficult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enough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_tradn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Q3 -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It's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____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cinema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late</a:t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late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Q4 -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It's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____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pass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s-E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Q5 - 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ate ____ and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felt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much</a:t>
            </a:r>
            <a:endParaRPr lang="es-E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7323137"/>
            <a:ext cx="171451" cy="142875"/>
          </a:xfrm>
          <a:prstGeom prst="rect">
            <a:avLst/>
          </a:prstGeom>
          <a:noFill/>
        </p:spPr>
      </p:pic>
      <p:pic>
        <p:nvPicPr>
          <p:cNvPr id="21508" name="Picture 4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7048499"/>
            <a:ext cx="171451" cy="142875"/>
          </a:xfrm>
          <a:prstGeom prst="rect">
            <a:avLst/>
          </a:prstGeom>
          <a:noFill/>
        </p:spPr>
      </p:pic>
      <p:pic>
        <p:nvPicPr>
          <p:cNvPr id="21509" name="Picture 5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6773863"/>
            <a:ext cx="171451" cy="142875"/>
          </a:xfrm>
          <a:prstGeom prst="rect">
            <a:avLst/>
          </a:prstGeom>
          <a:noFill/>
        </p:spPr>
      </p:pic>
      <p:pic>
        <p:nvPicPr>
          <p:cNvPr id="21510" name="Picture 6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5949950"/>
            <a:ext cx="171451" cy="142875"/>
          </a:xfrm>
          <a:prstGeom prst="rect">
            <a:avLst/>
          </a:prstGeom>
          <a:noFill/>
        </p:spPr>
      </p:pic>
      <p:pic>
        <p:nvPicPr>
          <p:cNvPr id="21511" name="Picture 7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5675312"/>
            <a:ext cx="171451" cy="142875"/>
          </a:xfrm>
          <a:prstGeom prst="rect">
            <a:avLst/>
          </a:prstGeom>
          <a:noFill/>
        </p:spPr>
      </p:pic>
      <p:pic>
        <p:nvPicPr>
          <p:cNvPr id="21512" name="Picture 8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5400674"/>
            <a:ext cx="171451" cy="142875"/>
          </a:xfrm>
          <a:prstGeom prst="rect">
            <a:avLst/>
          </a:prstGeom>
          <a:noFill/>
        </p:spPr>
      </p:pic>
      <p:pic>
        <p:nvPicPr>
          <p:cNvPr id="21513" name="Picture 9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4576763"/>
            <a:ext cx="171451" cy="142875"/>
          </a:xfrm>
          <a:prstGeom prst="rect">
            <a:avLst/>
          </a:prstGeom>
          <a:noFill/>
        </p:spPr>
      </p:pic>
      <p:pic>
        <p:nvPicPr>
          <p:cNvPr id="21514" name="Picture 10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4302125"/>
            <a:ext cx="171451" cy="142875"/>
          </a:xfrm>
          <a:prstGeom prst="rect">
            <a:avLst/>
          </a:prstGeom>
          <a:noFill/>
        </p:spPr>
      </p:pic>
      <p:pic>
        <p:nvPicPr>
          <p:cNvPr id="21515" name="Picture 11" descr="http://static.usingenglish.com/images/tick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-4027487"/>
            <a:ext cx="171451" cy="142875"/>
          </a:xfrm>
          <a:prstGeom prst="rect">
            <a:avLst/>
          </a:prstGeom>
          <a:noFill/>
        </p:spPr>
      </p:pic>
      <p:sp>
        <p:nvSpPr>
          <p:cNvPr id="38" name="37 CuadroTexto"/>
          <p:cNvSpPr txBox="1"/>
          <p:nvPr/>
        </p:nvSpPr>
        <p:spPr>
          <a:xfrm>
            <a:off x="214285" y="285728"/>
            <a:ext cx="676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UNDERLINE THE CORRECT ANSWER THAT COMPLETES THE SENTENCE</a:t>
            </a:r>
            <a:endParaRPr lang="es-E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648" t="36470" r="18701" b="12109"/>
          <a:stretch>
            <a:fillRect/>
          </a:stretch>
        </p:blipFill>
        <p:spPr bwMode="auto">
          <a:xfrm>
            <a:off x="285720" y="214290"/>
            <a:ext cx="85011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85720" y="4429132"/>
            <a:ext cx="86773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1.- _______________________________________________________________________</a:t>
            </a:r>
          </a:p>
          <a:p>
            <a:r>
              <a:rPr lang="es-ES_tradnl" dirty="0"/>
              <a:t>2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3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4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5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6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7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  <a:p>
            <a:r>
              <a:rPr lang="es-ES_tradnl" dirty="0"/>
              <a:t>8</a:t>
            </a:r>
            <a:r>
              <a:rPr lang="es-ES_tradnl" dirty="0" smtClean="0"/>
              <a:t>.- _______________________________________________________________________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546629"/>
            <a:ext cx="80724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 Since and </a:t>
            </a:r>
            <a:r>
              <a:rPr lang="en-US" sz="3200" b="1" dirty="0" smtClean="0">
                <a:solidFill>
                  <a:srgbClr val="92D050"/>
                </a:solidFill>
              </a:rPr>
              <a:t>for</a:t>
            </a:r>
            <a:endParaRPr lang="en-US" sz="3200" b="1" dirty="0">
              <a:solidFill>
                <a:srgbClr val="92D050"/>
              </a:solidFill>
            </a:endParaRPr>
          </a:p>
          <a:p>
            <a:r>
              <a:rPr lang="en-US" b="1" dirty="0"/>
              <a:t> </a:t>
            </a:r>
          </a:p>
          <a:p>
            <a:r>
              <a:rPr lang="en-US" b="1" dirty="0">
                <a:solidFill>
                  <a:srgbClr val="00B0F0"/>
                </a:solidFill>
              </a:rPr>
              <a:t>'FOR'</a:t>
            </a:r>
            <a:r>
              <a:rPr lang="en-US" b="1" dirty="0"/>
              <a:t> is used for general periods of time. It’s to express duration.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 </a:t>
            </a:r>
            <a:r>
              <a:rPr lang="en-US" b="1" dirty="0">
                <a:solidFill>
                  <a:srgbClr val="00B0F0"/>
                </a:solidFill>
              </a:rPr>
              <a:t>For</a:t>
            </a:r>
            <a:r>
              <a:rPr lang="en-US" b="1" dirty="0"/>
              <a:t> three days, 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b="1" dirty="0">
                <a:solidFill>
                  <a:srgbClr val="00B0F0"/>
                </a:solidFill>
              </a:rPr>
              <a:t>For</a:t>
            </a:r>
            <a:r>
              <a:rPr lang="en-US" b="1" dirty="0"/>
              <a:t> a week, 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b="1" dirty="0">
                <a:solidFill>
                  <a:srgbClr val="00B0F0"/>
                </a:solidFill>
              </a:rPr>
              <a:t>For</a:t>
            </a:r>
            <a:r>
              <a:rPr lang="en-US" b="1" dirty="0"/>
              <a:t> several years, </a:t>
            </a:r>
            <a:br>
              <a:rPr lang="en-US" b="1" dirty="0"/>
            </a:br>
            <a:r>
              <a:rPr lang="en-US" b="1" dirty="0"/>
              <a:t>- </a:t>
            </a:r>
            <a:r>
              <a:rPr lang="en-US" b="1" dirty="0">
                <a:solidFill>
                  <a:srgbClr val="00B0F0"/>
                </a:solidFill>
              </a:rPr>
              <a:t>For </a:t>
            </a:r>
            <a:r>
              <a:rPr lang="en-US" b="1" dirty="0"/>
              <a:t>two centuries.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'SINCE'</a:t>
            </a:r>
            <a:r>
              <a:rPr lang="en-US" b="1" dirty="0"/>
              <a:t> is used for a starting point, a specific time.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Since</a:t>
            </a:r>
            <a:r>
              <a:rPr lang="en-US" b="1" dirty="0"/>
              <a:t> Monday, 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Since</a:t>
            </a:r>
            <a:r>
              <a:rPr lang="en-US" b="1" dirty="0"/>
              <a:t> 1997, 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Since</a:t>
            </a:r>
            <a:r>
              <a:rPr lang="en-US" b="1" dirty="0"/>
              <a:t> the last war.</a:t>
            </a:r>
          </a:p>
          <a:p>
            <a:r>
              <a:rPr lang="en-US" b="1" dirty="0"/>
              <a:t>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Since</a:t>
            </a:r>
            <a:r>
              <a:rPr lang="en-US" b="1" dirty="0"/>
              <a:t> the day we met.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28" y="5699485"/>
            <a:ext cx="58579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6.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Canadian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two-dollar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coin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(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or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</a:t>
            </a:r>
            <a:r>
              <a:rPr kumimoji="0" lang="es-ES" sz="1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toonie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) has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been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in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circulation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1996.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386" name="Picture 2" descr="wed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76" y="142852"/>
            <a:ext cx="952500" cy="923925"/>
          </a:xfrm>
          <a:prstGeom prst="rect">
            <a:avLst/>
          </a:prstGeom>
          <a:noFill/>
        </p:spPr>
      </p:pic>
      <p:pic>
        <p:nvPicPr>
          <p:cNvPr id="16387" name="Picture 3" descr="di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76" y="1408131"/>
            <a:ext cx="952500" cy="723900"/>
          </a:xfrm>
          <a:prstGeom prst="rect">
            <a:avLst/>
          </a:prstGeom>
          <a:noFill/>
        </p:spPr>
      </p:pic>
      <p:pic>
        <p:nvPicPr>
          <p:cNvPr id="16388" name="Picture 4" descr="student study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476" y="2398731"/>
            <a:ext cx="952500" cy="885825"/>
          </a:xfrm>
          <a:prstGeom prst="rect">
            <a:avLst/>
          </a:prstGeom>
          <a:noFill/>
        </p:spPr>
      </p:pic>
      <p:pic>
        <p:nvPicPr>
          <p:cNvPr id="16389" name="Picture 5" descr="bea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14" y="3576644"/>
            <a:ext cx="952500" cy="781050"/>
          </a:xfrm>
          <a:prstGeom prst="rect">
            <a:avLst/>
          </a:prstGeom>
          <a:noFill/>
        </p:spPr>
      </p:pic>
      <p:pic>
        <p:nvPicPr>
          <p:cNvPr id="16390" name="Picture 6" descr="coug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914" y="4657738"/>
            <a:ext cx="952500" cy="628650"/>
          </a:xfrm>
          <a:prstGeom prst="rect">
            <a:avLst/>
          </a:prstGeom>
          <a:noFill/>
        </p:spPr>
      </p:pic>
      <p:pic>
        <p:nvPicPr>
          <p:cNvPr id="16391" name="Picture 7" descr="two dollars co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214" y="5623842"/>
            <a:ext cx="911200" cy="80555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428728" y="50879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200" dirty="0" err="1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hey've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been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married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twenty-five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years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728" y="150892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ary has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kept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diary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she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was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ten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years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old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28728" y="25804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3.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J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on has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been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student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here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March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8760" y="3638796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4.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beaver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has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been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an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emblem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of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Canada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many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years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00166" y="4627915"/>
            <a:ext cx="621510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5.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ougars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have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almost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disappeared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from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the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Victoria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area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________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humans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settled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here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since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for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Fill</a:t>
            </a:r>
            <a:r>
              <a:rPr kumimoji="0" lang="es-ES" sz="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in </a:t>
            </a:r>
            <a:r>
              <a:rPr kumimoji="0" lang="es-ES" sz="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the</a:t>
            </a:r>
            <a:r>
              <a:rPr kumimoji="0" lang="es-ES" sz="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s-ES" sz="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fol</a:t>
            </a:r>
            <a:r>
              <a:rPr kumimoji="0" lang="es-E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14546" y="3357562"/>
            <a:ext cx="6929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7139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1438" y="892665"/>
            <a:ext cx="892971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They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living in Madrid ___________ 1972.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He has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prison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He has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about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a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long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time.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Conditions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changed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were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children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teacher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has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very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ill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last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month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6.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haven't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eaten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anything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twenty-four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hours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7. In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always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very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rude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waiting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half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hour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8.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haven't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three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because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't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there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----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left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school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9.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trying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mend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fashioned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car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hours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my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friends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has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been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teaching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Tokyo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three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I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haven't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___________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last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b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252691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since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for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controls>
      <p:control spid="2050" name="DefaultOcx" r:id="rId2" imgW="1295280" imgH="228600"/>
      <p:control spid="2051" name="HTMLText1" r:id="rId3" imgW="1295280" imgH="228600"/>
      <p:control spid="2052" name="HTMLText2" r:id="rId4" imgW="1295280" imgH="228600"/>
      <p:control spid="2053" name="HTMLText3" r:id="rId5" imgW="1295280" imgH="228600"/>
    </p:controls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797510"/>
            <a:ext cx="8715404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cap="all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cap="all" dirty="0" smtClean="0">
                <a:latin typeface="Arial" pitchFamily="34" charset="0"/>
                <a:cs typeface="Arial" pitchFamily="34" charset="0"/>
              </a:rPr>
              <a:t>.- Decide whether to use 'was' or 'were'.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Boris_________ learning English.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They _________swimming in the lake.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Your__________ father repairing the car.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 ___________reading a magazine.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You __________packing your bag.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My friends _________watching the match on TV.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It _________raining.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214290"/>
            <a:ext cx="397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PAST PROGRESIVE PRACTICE</a:t>
            </a:r>
            <a:endParaRPr lang="es-E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908" y="36433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II.- WRITE POSITIVE SENTENCES IN PAST PROGRESSIVE.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cards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Alice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walk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around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lake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Caron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listen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radio________________________________________________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read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a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book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Australia__________________________________________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Linda / look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ring_________________________________________________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Fiona and Sam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visit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castle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Ben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wash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car______________________________________________________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2271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III.- WRITE NEGATIVE SENTENCES IN PAST PROGRESSIVE.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1.Sarah and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Luke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work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2.Mister Miller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teach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chemistry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3.Barry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drive / a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chevy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_______________________________________________________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4.Mandy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have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lunch  ______________________________________________________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5.Albert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tennis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______________________________________________________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6.Taylor and Bob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cycle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home  _________________________________________________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438" y="3357562"/>
            <a:ext cx="8572528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IV.-  WRITE QUESTIONS IN PAST CONTINUOUS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museum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?_____________________ 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visit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pencil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 __________________(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write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 comics? _____________________(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boys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read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questions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?___________________ 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Kimberly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ask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5) 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photos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?________________ (Helen and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Anne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take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6)  a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lot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noise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 ____________________(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brother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7) 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classroom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 _________________(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teacher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leave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54" y="463051"/>
            <a:ext cx="87154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Fill in the blanks use too or enough on each sentence using the cues on brackets</a:t>
            </a:r>
          </a:p>
          <a:p>
            <a:endParaRPr lang="en-US" dirty="0"/>
          </a:p>
          <a:p>
            <a:r>
              <a:rPr lang="en-US" dirty="0" smtClean="0"/>
              <a:t>1) I can't work today. It's ______________. (hot)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Tom didn't win the race because his car wasn't ______________. (fast)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I'll have to finish it on Friday because I don't have ______________.(time)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4) I can't do this exercise because it's ______________. (too)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5) It's impossible to study in my house because it's ______________. (noisy)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6) Have you got ______________ to buy a new car? (money)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7) I can't drink this coffee because it's ______________ for me. (strong)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8) Have we got ______________ in the fridge? (milk)</a:t>
            </a:r>
            <a:br>
              <a:rPr lang="en-U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000125" y="200025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1800" smtClean="0"/>
              <a:t/>
            </a:r>
            <a:br>
              <a:rPr lang="es-ES_tradnl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b="1" smtClean="0"/>
              <a:t>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b="1" smtClean="0"/>
              <a:t>ANSWER THE FOLLOWING EXERCISE USING TOO AND ENOUGH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1. This computer is (slow) _________________to do this calculation.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2. Elaine is (old) __________________to enter here.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3. This suitcase is (heavy) __________________to carry.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4. It isn't (sunny) ____________________to sunbathe.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5. Are you (tall) __________________to reach that shelf?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6. You're (young) _____________________to drive.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7. You aren't (old) ____________________to drive.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8. That sweater is big, it's (big) ___________________for you.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9. The garden isn't (big) ___________________to play football.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 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n-US" sz="1800" smtClean="0"/>
              <a:t>10. This coffee is (strong) __________________________for me. </a:t>
            </a: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ctrTitle"/>
          </p:nvPr>
        </p:nvSpPr>
        <p:spPr>
          <a:xfrm>
            <a:off x="685800" y="71440"/>
            <a:ext cx="7772400" cy="928687"/>
          </a:xfrm>
        </p:spPr>
        <p:txBody>
          <a:bodyPr/>
          <a:lstStyle/>
          <a:p>
            <a:r>
              <a:rPr lang="es-ES" smtClean="0">
                <a:solidFill>
                  <a:srgbClr val="002060"/>
                </a:solidFill>
                <a:latin typeface="Brush Script MT" pitchFamily="66" charset="0"/>
              </a:rPr>
              <a:t>Comparative   adjectives</a:t>
            </a:r>
          </a:p>
        </p:txBody>
      </p:sp>
      <p:sp>
        <p:nvSpPr>
          <p:cNvPr id="12291" name="2 Subtítulo"/>
          <p:cNvSpPr>
            <a:spLocks noGrp="1"/>
          </p:cNvSpPr>
          <p:nvPr>
            <p:ph type="subTitle" idx="1"/>
          </p:nvPr>
        </p:nvSpPr>
        <p:spPr>
          <a:xfrm>
            <a:off x="142875" y="642939"/>
            <a:ext cx="9001125" cy="50006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rgbClr val="00B050"/>
                </a:solidFill>
                <a:latin typeface="Footlight MT Light" pitchFamily="18" charset="0"/>
              </a:rPr>
              <a:t>Use </a:t>
            </a:r>
            <a:r>
              <a:rPr lang="es-ES" sz="2400" i="1" dirty="0" err="1" smtClean="0">
                <a:solidFill>
                  <a:srgbClr val="00B050"/>
                </a:solidFill>
                <a:latin typeface="Footlight MT Light" pitchFamily="18" charset="0"/>
              </a:rPr>
              <a:t>comparative</a:t>
            </a:r>
            <a:r>
              <a:rPr lang="es-ES" sz="2400" i="1" dirty="0" smtClean="0">
                <a:solidFill>
                  <a:srgbClr val="00B050"/>
                </a:solidFill>
                <a:latin typeface="Footlight MT Light" pitchFamily="18" charset="0"/>
              </a:rPr>
              <a:t> </a:t>
            </a:r>
            <a:r>
              <a:rPr lang="es-ES" sz="2400" i="1" dirty="0" err="1" smtClean="0">
                <a:solidFill>
                  <a:srgbClr val="00B050"/>
                </a:solidFill>
                <a:latin typeface="Footlight MT Light" pitchFamily="18" charset="0"/>
              </a:rPr>
              <a:t>adjectives</a:t>
            </a:r>
            <a:r>
              <a:rPr lang="es-ES" sz="2400" i="1" dirty="0" smtClean="0">
                <a:solidFill>
                  <a:srgbClr val="00B050"/>
                </a:solidFill>
                <a:latin typeface="Footlight MT Light" pitchFamily="18" charset="0"/>
              </a:rPr>
              <a:t>  </a:t>
            </a:r>
            <a:r>
              <a:rPr lang="es-ES" sz="2400" dirty="0" err="1" smtClean="0">
                <a:solidFill>
                  <a:srgbClr val="00B050"/>
                </a:solidFill>
                <a:latin typeface="Footlight MT Light" pitchFamily="18" charset="0"/>
              </a:rPr>
              <a:t>to</a:t>
            </a:r>
            <a:r>
              <a:rPr lang="es-ES" sz="2400" dirty="0" smtClean="0">
                <a:solidFill>
                  <a:srgbClr val="00B050"/>
                </a:solidFill>
                <a:latin typeface="Footlight MT Light" pitchFamily="18" charset="0"/>
              </a:rPr>
              <a:t> compare</a:t>
            </a:r>
            <a:r>
              <a:rPr lang="es-ES" sz="5400" dirty="0" smtClean="0">
                <a:solidFill>
                  <a:srgbClr val="00B050"/>
                </a:solidFill>
                <a:latin typeface="Footlight MT Light" pitchFamily="18" charset="0"/>
              </a:rPr>
              <a:t> </a:t>
            </a:r>
            <a:r>
              <a:rPr lang="es-ES" sz="5400" dirty="0" smtClean="0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s-ES" sz="5400" dirty="0" smtClean="0">
                <a:solidFill>
                  <a:srgbClr val="00B050"/>
                </a:solidFill>
                <a:latin typeface="Footlight MT Light" pitchFamily="18" charset="0"/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  <a:latin typeface="Footlight MT Light" pitchFamily="18" charset="0"/>
              </a:rPr>
              <a:t>things</a:t>
            </a:r>
            <a:r>
              <a:rPr lang="es-ES" sz="2400" dirty="0" smtClean="0">
                <a:solidFill>
                  <a:srgbClr val="00B050"/>
                </a:solidFill>
                <a:latin typeface="Footlight MT Light" pitchFamily="18" charset="0"/>
              </a:rPr>
              <a:t>, places, </a:t>
            </a:r>
            <a:r>
              <a:rPr lang="es-ES" sz="2400" dirty="0" err="1" smtClean="0">
                <a:solidFill>
                  <a:srgbClr val="00B050"/>
                </a:solidFill>
                <a:latin typeface="Footlight MT Light" pitchFamily="18" charset="0"/>
              </a:rPr>
              <a:t>persons</a:t>
            </a:r>
            <a:r>
              <a:rPr lang="es-ES" sz="2400" dirty="0" smtClean="0">
                <a:solidFill>
                  <a:srgbClr val="00B050"/>
                </a:solidFill>
                <a:latin typeface="Footlight MT Light" pitchFamily="18" charset="0"/>
              </a:rPr>
              <a:t>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1785939"/>
          <a:ext cx="8715434" cy="697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76384"/>
                <a:gridCol w="1452572"/>
                <a:gridCol w="1285887"/>
                <a:gridCol w="1785951"/>
                <a:gridCol w="1285880"/>
              </a:tblGrid>
              <a:tr h="365760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Words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that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end</a:t>
                      </a:r>
                      <a:r>
                        <a:rPr lang="es-ES" sz="1800" baseline="0" dirty="0" smtClean="0"/>
                        <a:t> in   </a:t>
                      </a:r>
                      <a:r>
                        <a:rPr lang="es-ES" sz="3600" b="1" baseline="0" dirty="0" smtClean="0"/>
                        <a:t>e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just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add</a:t>
                      </a:r>
                      <a:r>
                        <a:rPr lang="es-ES" sz="1800" baseline="0" dirty="0" smtClean="0"/>
                        <a:t>  …</a:t>
                      </a:r>
                    </a:p>
                    <a:p>
                      <a:r>
                        <a:rPr lang="es-ES" sz="2800" u="none" baseline="0" dirty="0" smtClean="0"/>
                        <a:t>-</a:t>
                      </a:r>
                      <a:r>
                        <a:rPr lang="es-ES" sz="1800" u="none" baseline="0" dirty="0" smtClean="0"/>
                        <a:t> </a:t>
                      </a:r>
                      <a:r>
                        <a:rPr lang="es-ES" sz="3200" u="none" baseline="0" dirty="0" smtClean="0"/>
                        <a:t>R</a:t>
                      </a:r>
                      <a:endParaRPr lang="es-ES" sz="1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Words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that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end</a:t>
                      </a:r>
                      <a:r>
                        <a:rPr lang="es-ES" sz="1800" baseline="0" dirty="0" smtClean="0"/>
                        <a:t> in   </a:t>
                      </a:r>
                      <a:r>
                        <a:rPr lang="es-ES" sz="3600" b="1" baseline="0" dirty="0" smtClean="0"/>
                        <a:t>y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ommit</a:t>
                      </a:r>
                      <a:r>
                        <a:rPr lang="es-ES" sz="1800" baseline="0" dirty="0" smtClean="0"/>
                        <a:t>  y  </a:t>
                      </a:r>
                      <a:r>
                        <a:rPr lang="es-ES" sz="1800" baseline="0" dirty="0" err="1" smtClean="0"/>
                        <a:t>add</a:t>
                      </a:r>
                      <a:r>
                        <a:rPr lang="es-ES" sz="1800" baseline="0" dirty="0" smtClean="0"/>
                        <a:t>  …</a:t>
                      </a:r>
                    </a:p>
                    <a:p>
                      <a:r>
                        <a:rPr lang="es-ES" sz="2800" u="none" baseline="0" dirty="0" smtClean="0"/>
                        <a:t>-</a:t>
                      </a:r>
                      <a:r>
                        <a:rPr lang="es-ES" sz="1800" u="none" baseline="0" dirty="0" smtClean="0"/>
                        <a:t> </a:t>
                      </a:r>
                      <a:r>
                        <a:rPr lang="es-ES" sz="3200" u="none" baseline="0" dirty="0" err="1" smtClean="0"/>
                        <a:t>ier</a:t>
                      </a:r>
                      <a:endParaRPr lang="es-ES" sz="1800" u="none" dirty="0" smtClean="0"/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Short  </a:t>
                      </a:r>
                      <a:r>
                        <a:rPr lang="es-ES" sz="1800" dirty="0" err="1" smtClean="0"/>
                        <a:t>words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that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end</a:t>
                      </a:r>
                      <a:r>
                        <a:rPr lang="es-ES" sz="1800" dirty="0" smtClean="0"/>
                        <a:t> in </a:t>
                      </a:r>
                      <a:r>
                        <a:rPr lang="es-ES" sz="1800" dirty="0" err="1" smtClean="0"/>
                        <a:t>consonant</a:t>
                      </a:r>
                      <a:r>
                        <a:rPr lang="es-ES" sz="1800" dirty="0" smtClean="0"/>
                        <a:t> preceded </a:t>
                      </a:r>
                      <a:r>
                        <a:rPr lang="es-ES" sz="1800" dirty="0" err="1" smtClean="0"/>
                        <a:t>by</a:t>
                      </a:r>
                      <a:r>
                        <a:rPr lang="es-ES" sz="1800" dirty="0" smtClean="0"/>
                        <a:t>  </a:t>
                      </a:r>
                      <a:r>
                        <a:rPr lang="es-ES" sz="1800" dirty="0" err="1" smtClean="0"/>
                        <a:t>vowel</a:t>
                      </a:r>
                      <a:r>
                        <a:rPr lang="es-ES" sz="1800" dirty="0" smtClean="0"/>
                        <a:t>   </a:t>
                      </a:r>
                      <a:r>
                        <a:rPr lang="es-ES" sz="1800" dirty="0" err="1" smtClean="0"/>
                        <a:t>double</a:t>
                      </a:r>
                      <a:r>
                        <a:rPr lang="es-ES" sz="1800" baseline="0" dirty="0" smtClean="0"/>
                        <a:t>    </a:t>
                      </a:r>
                      <a:r>
                        <a:rPr lang="es-ES" sz="1800" baseline="0" dirty="0" err="1" smtClean="0"/>
                        <a:t>the</a:t>
                      </a:r>
                      <a:r>
                        <a:rPr lang="es-ES" sz="1800" baseline="0" dirty="0" smtClean="0"/>
                        <a:t>  </a:t>
                      </a:r>
                      <a:r>
                        <a:rPr lang="es-ES" sz="1800" baseline="0" dirty="0" err="1" smtClean="0"/>
                        <a:t>consonant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Words</a:t>
                      </a:r>
                      <a:r>
                        <a:rPr lang="es-ES" sz="1800" dirty="0" smtClean="0"/>
                        <a:t> of </a:t>
                      </a:r>
                      <a:r>
                        <a:rPr lang="es-ES" sz="1800" dirty="0" err="1" smtClean="0"/>
                        <a:t>two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sylables</a:t>
                      </a:r>
                      <a:r>
                        <a:rPr lang="es-ES" sz="1800" dirty="0" smtClean="0"/>
                        <a:t>  </a:t>
                      </a:r>
                      <a:r>
                        <a:rPr lang="es-ES" sz="1800" dirty="0" err="1" smtClean="0"/>
                        <a:t>just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add</a:t>
                      </a:r>
                      <a:r>
                        <a:rPr lang="es-ES" sz="1800" dirty="0" smtClean="0"/>
                        <a:t>   </a:t>
                      </a:r>
                      <a:r>
                        <a:rPr lang="es-ES" sz="3200" dirty="0" err="1" smtClean="0"/>
                        <a:t>er</a:t>
                      </a:r>
                      <a:r>
                        <a:rPr lang="es-ES" sz="1800" dirty="0" smtClean="0"/>
                        <a:t>  </a:t>
                      </a:r>
                      <a:r>
                        <a:rPr lang="es-ES" sz="1800" dirty="0" err="1" smtClean="0"/>
                        <a:t>ending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Words</a:t>
                      </a:r>
                      <a:r>
                        <a:rPr lang="es-ES" sz="1800" baseline="0" dirty="0" smtClean="0"/>
                        <a:t> mo</a:t>
                      </a:r>
                      <a:r>
                        <a:rPr lang="es-ES" sz="1800" dirty="0" smtClean="0"/>
                        <a:t>re </a:t>
                      </a:r>
                      <a:r>
                        <a:rPr lang="es-ES" sz="1800" dirty="0" err="1" smtClean="0"/>
                        <a:t>than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three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sylables</a:t>
                      </a:r>
                      <a:r>
                        <a:rPr lang="es-ES" sz="1800" dirty="0" smtClean="0"/>
                        <a:t>  </a:t>
                      </a:r>
                      <a:r>
                        <a:rPr lang="es-ES" sz="1800" dirty="0" err="1" smtClean="0"/>
                        <a:t>add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3200" dirty="0" smtClean="0"/>
                        <a:t>more</a:t>
                      </a:r>
                      <a:r>
                        <a:rPr lang="es-ES" sz="1800" dirty="0" smtClean="0"/>
                        <a:t>       </a:t>
                      </a:r>
                      <a:r>
                        <a:rPr lang="es-ES" sz="2400" dirty="0" err="1" smtClean="0"/>
                        <a:t>adjective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Irregular  </a:t>
                      </a:r>
                      <a:r>
                        <a:rPr lang="es-ES" sz="1800" dirty="0" err="1" smtClean="0"/>
                        <a:t>adjectives</a:t>
                      </a:r>
                      <a:r>
                        <a:rPr lang="es-ES" sz="1800" baseline="0" dirty="0" smtClean="0"/>
                        <a:t> </a:t>
                      </a:r>
                      <a:endParaRPr lang="es-ES" sz="1800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Large</a:t>
                      </a:r>
                      <a:r>
                        <a:rPr lang="es-ES" sz="1800" dirty="0" smtClean="0"/>
                        <a:t> /</a:t>
                      </a:r>
                    </a:p>
                    <a:p>
                      <a:r>
                        <a:rPr lang="es-ES" sz="1800" dirty="0" err="1" smtClean="0"/>
                        <a:t>Larger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pretty</a:t>
                      </a:r>
                      <a:r>
                        <a:rPr lang="es-ES" sz="1800" dirty="0" smtClean="0"/>
                        <a:t>/</a:t>
                      </a:r>
                    </a:p>
                    <a:p>
                      <a:r>
                        <a:rPr lang="es-ES" sz="1800" dirty="0" err="1" smtClean="0"/>
                        <a:t>prettier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Big/</a:t>
                      </a:r>
                    </a:p>
                    <a:p>
                      <a:r>
                        <a:rPr lang="es-ES" sz="1800" dirty="0" err="1" smtClean="0"/>
                        <a:t>Bigger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Tall</a:t>
                      </a:r>
                      <a:r>
                        <a:rPr lang="es-ES" sz="1800" dirty="0" smtClean="0"/>
                        <a:t>/</a:t>
                      </a:r>
                    </a:p>
                    <a:p>
                      <a:r>
                        <a:rPr lang="es-ES" sz="1800" dirty="0" smtClean="0"/>
                        <a:t>Taller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Expensive</a:t>
                      </a:r>
                      <a:r>
                        <a:rPr lang="es-ES" sz="1800" dirty="0" smtClean="0"/>
                        <a:t>/</a:t>
                      </a:r>
                    </a:p>
                    <a:p>
                      <a:r>
                        <a:rPr lang="es-ES" sz="1800" dirty="0" smtClean="0"/>
                        <a:t>More </a:t>
                      </a:r>
                      <a:r>
                        <a:rPr lang="es-ES" sz="1800" dirty="0" err="1" smtClean="0"/>
                        <a:t>expensive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Good</a:t>
                      </a:r>
                      <a:r>
                        <a:rPr lang="es-ES" sz="1800" dirty="0" smtClean="0"/>
                        <a:t>/</a:t>
                      </a:r>
                    </a:p>
                    <a:p>
                      <a:r>
                        <a:rPr lang="es-ES" sz="1800" dirty="0" err="1" smtClean="0"/>
                        <a:t>better</a:t>
                      </a:r>
                      <a:endParaRPr lang="es-ES" sz="1800" dirty="0"/>
                    </a:p>
                  </a:txBody>
                  <a:tcPr/>
                </a:tc>
              </a:tr>
              <a:tr h="46331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</a:tr>
              <a:tr h="46331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</a:tr>
              <a:tr h="46331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</a:tr>
              <a:tr h="463315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285749" y="1201740"/>
            <a:ext cx="8643939" cy="584200"/>
          </a:xfrm>
        </p:spPr>
        <p:txBody>
          <a:bodyPr/>
          <a:lstStyle/>
          <a:p>
            <a:r>
              <a:rPr lang="es-ES" sz="2400" smtClean="0"/>
              <a:t>This blue shirt is                                                    than  this red shirt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85749" y="3201990"/>
            <a:ext cx="864393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gold</a:t>
            </a:r>
            <a:r>
              <a:rPr lang="es-ES" sz="2400" dirty="0">
                <a:latin typeface="+mj-lt"/>
                <a:ea typeface="+mj-ea"/>
                <a:cs typeface="+mj-cs"/>
              </a:rPr>
              <a:t> ring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silver</a:t>
            </a:r>
            <a:r>
              <a:rPr lang="es-ES" sz="2400" dirty="0">
                <a:latin typeface="+mj-lt"/>
                <a:ea typeface="+mj-ea"/>
                <a:cs typeface="+mj-cs"/>
              </a:rPr>
              <a:t> ring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5749" y="5559426"/>
            <a:ext cx="864393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fantasy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bracelet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silver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bracelet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3143253" y="1285875"/>
            <a:ext cx="2715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small           smaller</a:t>
            </a:r>
          </a:p>
        </p:txBody>
      </p:sp>
      <p:sp>
        <p:nvSpPr>
          <p:cNvPr id="13318" name="7 CuadroTexto"/>
          <p:cNvSpPr txBox="1">
            <a:spLocks noChangeArrowheads="1"/>
          </p:cNvSpPr>
          <p:nvPr/>
        </p:nvSpPr>
        <p:spPr bwMode="auto">
          <a:xfrm>
            <a:off x="2643188" y="3386138"/>
            <a:ext cx="3545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expensive         expensiverer</a:t>
            </a:r>
          </a:p>
        </p:txBody>
      </p:sp>
      <p:sp>
        <p:nvSpPr>
          <p:cNvPr id="13319" name="8 CuadroTexto"/>
          <p:cNvSpPr txBox="1">
            <a:spLocks noChangeArrowheads="1"/>
          </p:cNvSpPr>
          <p:nvPr/>
        </p:nvSpPr>
        <p:spPr bwMode="auto">
          <a:xfrm>
            <a:off x="3208341" y="5672138"/>
            <a:ext cx="2705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cheap         cheaper</a:t>
            </a:r>
          </a:p>
        </p:txBody>
      </p:sp>
      <p:pic>
        <p:nvPicPr>
          <p:cNvPr id="13320" name="Picture 9" descr="http://t2.gstatic.com/images?q=tbn:GU9yrId6MgffnM:http://store.captainsgear2.com/catalog/CoosaBlueshirt-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204788"/>
            <a:ext cx="91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http://t1.gstatic.com/images?q=tbn:wHFVjDz4oaoJrM:http://networkblog.littlefallsnetwork.com/uploaded_images/red-shirt-71168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866" y="109538"/>
            <a:ext cx="148113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http://t0.gstatic.com/images?q=tbn:rl4EaL1Jk7eFyM:http://bluediamondring-s.com/wp-content/uploads/2010/08/gold-r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102" y="210978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" descr="http://t1.gstatic.com/images?q=tbn:Z5jhz2jfh-xoZM:http://image.made-in-china.com/2f0j00TvQaglEFOVkA/Silver-R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7040" y="213360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 descr="http://t3.gstatic.com/images?q=tbn:AAA_ecfYjQl0qM:http://www.squiggly.com/pictures/Swatch-Bijoux-Florecita-Silver-Bracelet-JBM032-M-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3678" y="4257677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9" descr="http://t1.gstatic.com/images?q=tbn:fiV5oKvP7PtBsM:http://www.whelmar.com/store/images/Bracelets/Blue%2520Fantasy%2520Bracele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65" y="4357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ttp://t1.gstatic.com/images?q=tbn:uDrJ4RyL7yCDcM:http://aryanwear.com/images/CamoPants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7" y="1676402"/>
            <a:ext cx="1181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285749" y="1143000"/>
            <a:ext cx="864393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shoes</a:t>
            </a:r>
            <a:r>
              <a:rPr lang="es-ES" sz="2400" dirty="0">
                <a:latin typeface="+mj-lt"/>
                <a:ea typeface="+mj-ea"/>
                <a:cs typeface="+mj-cs"/>
              </a:rPr>
              <a:t> are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se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3143251" y="1285875"/>
            <a:ext cx="2409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big           bigger</a:t>
            </a:r>
          </a:p>
        </p:txBody>
      </p:sp>
      <p:pic>
        <p:nvPicPr>
          <p:cNvPr id="14341" name="Picture 12" descr="http://t2.gstatic.com/images?q=tbn:XL7uP-YU3-KKdM:http://www.getkempt.com/photos/oxford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2290" y="276227"/>
            <a:ext cx="1200151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ttp://t0.gstatic.com/images?q=tbn:aZTw1UcAlGRLJM:https://www.vanmildert.com/mens-1/shoes-106/nicholas-deakins-pistol-loafers-146092-4164_medium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90" y="0"/>
            <a:ext cx="15716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85749" y="3273425"/>
            <a:ext cx="864393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pant</a:t>
            </a:r>
            <a:r>
              <a:rPr lang="es-ES" sz="2400" dirty="0">
                <a:latin typeface="+mj-lt"/>
                <a:ea typeface="+mj-ea"/>
                <a:cs typeface="+mj-cs"/>
              </a:rPr>
              <a:t>s are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se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344" name="8 CuadroTexto"/>
          <p:cNvSpPr txBox="1">
            <a:spLocks noChangeArrowheads="1"/>
          </p:cNvSpPr>
          <p:nvPr/>
        </p:nvSpPr>
        <p:spPr bwMode="auto">
          <a:xfrm>
            <a:off x="3000375" y="3386138"/>
            <a:ext cx="3214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large                   larger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285749" y="5572125"/>
            <a:ext cx="864393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 err="1">
                <a:latin typeface="+mj-lt"/>
                <a:ea typeface="+mj-ea"/>
                <a:cs typeface="+mj-cs"/>
              </a:rPr>
              <a:t>These</a:t>
            </a:r>
            <a:r>
              <a:rPr lang="es-ES" sz="2400" dirty="0"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latin typeface="+mj-lt"/>
                <a:ea typeface="+mj-ea"/>
                <a:cs typeface="+mj-cs"/>
              </a:rPr>
              <a:t>pumps</a:t>
            </a:r>
            <a:r>
              <a:rPr lang="es-ES" sz="2400" dirty="0">
                <a:latin typeface="+mj-lt"/>
                <a:ea typeface="+mj-ea"/>
                <a:cs typeface="+mj-cs"/>
              </a:rPr>
              <a:t> are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latin typeface="+mj-lt"/>
                <a:ea typeface="+mj-ea"/>
                <a:cs typeface="+mj-cs"/>
              </a:rPr>
              <a:t>se </a:t>
            </a:r>
            <a:r>
              <a:rPr lang="es-ES" sz="2400" dirty="0" err="1">
                <a:latin typeface="+mj-lt"/>
                <a:ea typeface="+mj-ea"/>
                <a:cs typeface="+mj-cs"/>
              </a:rPr>
              <a:t>ones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346" name="10 CuadroTexto"/>
          <p:cNvSpPr txBox="1">
            <a:spLocks noChangeArrowheads="1"/>
          </p:cNvSpPr>
          <p:nvPr/>
        </p:nvSpPr>
        <p:spPr bwMode="auto">
          <a:xfrm>
            <a:off x="3071815" y="5786438"/>
            <a:ext cx="3214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high                   higher</a:t>
            </a:r>
          </a:p>
        </p:txBody>
      </p:sp>
      <p:pic>
        <p:nvPicPr>
          <p:cNvPr id="14347" name="Picture 16" descr="http://t2.gstatic.com/images?q=tbn:6fpStsT8YtIcYM:http://danimcdani.files.wordpress.com/2009/09/lamb-womens-daly-stiletto-pump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3" y="407194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 descr="http://t0.gstatic.com/images?q=tbn:0UIcGEzvewz7uM:http://mtm-lojaonline.com/images/pants-pro-jt.gif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63" y="1857375"/>
            <a:ext cx="1143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 descr="http://t2.gstatic.com/images?q=tbn:wBECy3eBHH6oJM:http://www.instablogsimages.com/images/2009/12/15/lanvin_mid-heel_-pumps_O1QEb_23163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15127" y="4229101"/>
            <a:ext cx="15001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http://www.nuvisystem.com/blog/wp-content/uploads/2009/10/blaz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1" y="0"/>
            <a:ext cx="1708151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 txBox="1">
            <a:spLocks/>
          </p:cNvSpPr>
          <p:nvPr/>
        </p:nvSpPr>
        <p:spPr bwMode="auto">
          <a:xfrm>
            <a:off x="71439" y="1416051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A blazer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a </a:t>
            </a:r>
            <a:r>
              <a:rPr lang="es-ES" sz="2400" dirty="0" err="1">
                <a:latin typeface="+mj-lt"/>
                <a:ea typeface="+mj-ea"/>
                <a:cs typeface="+mj-cs"/>
              </a:rPr>
              <a:t>shirt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6388" name="2 CuadroTexto"/>
          <p:cNvSpPr txBox="1">
            <a:spLocks noChangeArrowheads="1"/>
          </p:cNvSpPr>
          <p:nvPr/>
        </p:nvSpPr>
        <p:spPr bwMode="auto">
          <a:xfrm>
            <a:off x="2786065" y="1571625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formal                formaler    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4487865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Juanita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is</a:t>
            </a:r>
            <a:r>
              <a:rPr lang="es-ES" sz="2400" dirty="0">
                <a:latin typeface="+mj-lt"/>
                <a:ea typeface="+mj-ea"/>
                <a:cs typeface="+mj-cs"/>
              </a:rPr>
              <a:t>                                                            </a:t>
            </a:r>
            <a:r>
              <a:rPr lang="es-ES" sz="2400" dirty="0" err="1">
                <a:latin typeface="+mj-lt"/>
                <a:ea typeface="+mj-ea"/>
                <a:cs typeface="+mj-cs"/>
              </a:rPr>
              <a:t>than</a:t>
            </a:r>
            <a:r>
              <a:rPr lang="es-ES" sz="2400" dirty="0">
                <a:latin typeface="+mj-lt"/>
                <a:ea typeface="+mj-ea"/>
                <a:cs typeface="+mj-cs"/>
              </a:rPr>
              <a:t>  Betty</a:t>
            </a:r>
          </a:p>
        </p:txBody>
      </p:sp>
      <p:sp>
        <p:nvSpPr>
          <p:cNvPr id="16390" name="4 CuadroTexto"/>
          <p:cNvSpPr txBox="1">
            <a:spLocks noChangeArrowheads="1"/>
          </p:cNvSpPr>
          <p:nvPr/>
        </p:nvSpPr>
        <p:spPr bwMode="auto">
          <a:xfrm>
            <a:off x="2857501" y="4029075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pretty                prettier    </a:t>
            </a:r>
          </a:p>
        </p:txBody>
      </p:sp>
      <p:sp>
        <p:nvSpPr>
          <p:cNvPr id="16391" name="5 CuadroTexto"/>
          <p:cNvSpPr txBox="1">
            <a:spLocks noChangeArrowheads="1"/>
          </p:cNvSpPr>
          <p:nvPr/>
        </p:nvSpPr>
        <p:spPr bwMode="auto">
          <a:xfrm>
            <a:off x="2786065" y="5572125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intelligent         intelligenter    </a:t>
            </a:r>
          </a:p>
        </p:txBody>
      </p:sp>
      <p:sp>
        <p:nvSpPr>
          <p:cNvPr id="16392" name="6 CuadroTexto"/>
          <p:cNvSpPr txBox="1">
            <a:spLocks noChangeArrowheads="1"/>
          </p:cNvSpPr>
          <p:nvPr/>
        </p:nvSpPr>
        <p:spPr bwMode="auto">
          <a:xfrm>
            <a:off x="2643190" y="6315075"/>
            <a:ext cx="4071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conservative        conservativer    </a:t>
            </a:r>
          </a:p>
        </p:txBody>
      </p:sp>
      <p:sp>
        <p:nvSpPr>
          <p:cNvPr id="16393" name="7 CuadroTexto"/>
          <p:cNvSpPr txBox="1">
            <a:spLocks noChangeArrowheads="1"/>
          </p:cNvSpPr>
          <p:nvPr/>
        </p:nvSpPr>
        <p:spPr bwMode="auto">
          <a:xfrm>
            <a:off x="2857501" y="4500563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thin                    thinner    </a:t>
            </a:r>
          </a:p>
        </p:txBody>
      </p:sp>
      <p:sp>
        <p:nvSpPr>
          <p:cNvPr id="16394" name="8 CuadroTexto"/>
          <p:cNvSpPr txBox="1">
            <a:spLocks noChangeArrowheads="1"/>
          </p:cNvSpPr>
          <p:nvPr/>
        </p:nvSpPr>
        <p:spPr bwMode="auto">
          <a:xfrm>
            <a:off x="2857501" y="5029200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B050"/>
                </a:solidFill>
                <a:latin typeface="Bernard MT Condensed" pitchFamily="18" charset="0"/>
              </a:rPr>
              <a:t>more old                       older    </a:t>
            </a:r>
          </a:p>
        </p:txBody>
      </p:sp>
      <p:pic>
        <p:nvPicPr>
          <p:cNvPr id="16395" name="Picture 13" descr="http://t3.gstatic.com/images?q=tbn:8gk_M18qIhKxAM:http://www.dictionaryevangelist.com/semicolon_shirt_fr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6" y="57150"/>
            <a:ext cx="15573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7" descr="http://t3.gstatic.com/images?q=tbn:j0ejwQj2wwzmfM:http://www.bobpitch.com/anon/freeradical_rachel_weisz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7" y="2143127"/>
            <a:ext cx="1714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3" descr="http://t2.gstatic.com/images?q=tbn:R4smFfMWtuglYM:http://eslatele.com/wp-content/uploads/betty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0288" y="2000250"/>
            <a:ext cx="18907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1785928"/>
            <a:ext cx="9001125" cy="2328933"/>
            <a:chOff x="0" y="3000375"/>
            <a:chExt cx="9001125" cy="2328933"/>
          </a:xfrm>
        </p:grpSpPr>
        <p:sp>
          <p:nvSpPr>
            <p:cNvPr id="2" name="1 Título"/>
            <p:cNvSpPr txBox="1">
              <a:spLocks/>
            </p:cNvSpPr>
            <p:nvPr/>
          </p:nvSpPr>
          <p:spPr bwMode="auto">
            <a:xfrm>
              <a:off x="0" y="3000375"/>
              <a:ext cx="90011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" sz="2400" dirty="0">
                  <a:latin typeface="+mj-lt"/>
                  <a:ea typeface="+mj-ea"/>
                  <a:cs typeface="+mj-cs"/>
                </a:rPr>
                <a:t>Pablo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is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                                                           </a:t>
              </a:r>
              <a:r>
                <a:rPr lang="es-ES" sz="2400" dirty="0" smtClean="0">
                  <a:latin typeface="+mj-lt"/>
                  <a:ea typeface="+mj-ea"/>
                  <a:cs typeface="+mj-cs"/>
                </a:rPr>
                <a:t>       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than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  Alejandro</a:t>
              </a:r>
            </a:p>
          </p:txBody>
        </p:sp>
        <p:sp>
          <p:nvSpPr>
            <p:cNvPr id="17411" name="2 CuadroTexto"/>
            <p:cNvSpPr txBox="1">
              <a:spLocks noChangeArrowheads="1"/>
            </p:cNvSpPr>
            <p:nvPr/>
          </p:nvSpPr>
          <p:spPr bwMode="auto">
            <a:xfrm>
              <a:off x="2571751" y="4286256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young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younger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</a:p>
          </p:txBody>
        </p:sp>
        <p:sp>
          <p:nvSpPr>
            <p:cNvPr id="17412" name="3 CuadroTexto"/>
            <p:cNvSpPr txBox="1">
              <a:spLocks noChangeArrowheads="1"/>
            </p:cNvSpPr>
            <p:nvPr/>
          </p:nvSpPr>
          <p:spPr bwMode="auto">
            <a:xfrm>
              <a:off x="2571751" y="3071813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handsome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handsomer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</a:p>
          </p:txBody>
        </p:sp>
        <p:sp>
          <p:nvSpPr>
            <p:cNvPr id="17413" name="4 CuadroTexto"/>
            <p:cNvSpPr txBox="1">
              <a:spLocks noChangeArrowheads="1"/>
            </p:cNvSpPr>
            <p:nvPr/>
          </p:nvSpPr>
          <p:spPr bwMode="auto">
            <a:xfrm>
              <a:off x="2643188" y="3714752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tall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           taller    </a:t>
              </a:r>
            </a:p>
          </p:txBody>
        </p:sp>
        <p:sp>
          <p:nvSpPr>
            <p:cNvPr id="17415" name="6 CuadroTexto"/>
            <p:cNvSpPr txBox="1">
              <a:spLocks noChangeArrowheads="1"/>
            </p:cNvSpPr>
            <p:nvPr/>
          </p:nvSpPr>
          <p:spPr bwMode="auto">
            <a:xfrm>
              <a:off x="2571751" y="4929198"/>
              <a:ext cx="3571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more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friendly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              </a:t>
              </a:r>
              <a:r>
                <a:rPr lang="es-ES" sz="2000" dirty="0" err="1">
                  <a:solidFill>
                    <a:srgbClr val="00B050"/>
                  </a:solidFill>
                  <a:latin typeface="Bernard MT Condensed" pitchFamily="18" charset="0"/>
                </a:rPr>
                <a:t>friendlier</a:t>
              </a:r>
              <a:r>
                <a:rPr lang="es-ES" sz="2000" dirty="0">
                  <a:solidFill>
                    <a:srgbClr val="00B050"/>
                  </a:solidFill>
                  <a:latin typeface="Bernard MT Condensed" pitchFamily="18" charset="0"/>
                </a:rPr>
                <a:t>    </a:t>
              </a:r>
            </a:p>
          </p:txBody>
        </p:sp>
      </p:grpSp>
      <p:pic>
        <p:nvPicPr>
          <p:cNvPr id="17416" name="Picture 9" descr="http://t0.gstatic.com/images?q=tbn:fu80JjSrw2K8AM:http://www.commentbuddy.com/comments/Ugly-Men/seekcodes_228_589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538" y="273273"/>
            <a:ext cx="1624868" cy="14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http://t3.gstatic.com/images?q=tbn:eUWPDIPvTXo53M:http://www.nndb.com/people/715/000022649/ben-affleck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169687"/>
            <a:ext cx="1630345" cy="161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0" y="5000653"/>
            <a:ext cx="9001125" cy="1857435"/>
            <a:chOff x="0" y="3000375"/>
            <a:chExt cx="9001125" cy="1857435"/>
          </a:xfrm>
        </p:grpSpPr>
        <p:sp>
          <p:nvSpPr>
            <p:cNvPr id="11" name="1 Título"/>
            <p:cNvSpPr txBox="1">
              <a:spLocks/>
            </p:cNvSpPr>
            <p:nvPr/>
          </p:nvSpPr>
          <p:spPr bwMode="auto">
            <a:xfrm>
              <a:off x="0" y="3000375"/>
              <a:ext cx="90011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" sz="2400" dirty="0">
                  <a:latin typeface="+mj-lt"/>
                  <a:ea typeface="+mj-ea"/>
                  <a:cs typeface="+mj-cs"/>
                </a:rPr>
                <a:t>A convertible BMW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is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                                         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than</a:t>
              </a:r>
              <a:r>
                <a:rPr lang="es-ES" sz="2400" dirty="0">
                  <a:latin typeface="+mj-lt"/>
                  <a:ea typeface="+mj-ea"/>
                  <a:cs typeface="+mj-cs"/>
                </a:rPr>
                <a:t>  a  </a:t>
              </a:r>
              <a:r>
                <a:rPr lang="es-ES" sz="2400" dirty="0" err="1">
                  <a:latin typeface="+mj-lt"/>
                  <a:ea typeface="+mj-ea"/>
                  <a:cs typeface="+mj-cs"/>
                </a:rPr>
                <a:t>wolskwagen</a:t>
              </a:r>
              <a:endParaRPr lang="es-ES" sz="2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2 CuadroTexto"/>
            <p:cNvSpPr txBox="1">
              <a:spLocks noChangeArrowheads="1"/>
            </p:cNvSpPr>
            <p:nvPr/>
          </p:nvSpPr>
          <p:spPr bwMode="auto">
            <a:xfrm>
              <a:off x="2143125" y="3643313"/>
              <a:ext cx="5000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>
                  <a:solidFill>
                    <a:srgbClr val="00B050"/>
                  </a:solidFill>
                  <a:latin typeface="Bernard MT Condensed" pitchFamily="18" charset="0"/>
                </a:rPr>
                <a:t>more good                gooder               better        </a:t>
              </a:r>
            </a:p>
          </p:txBody>
        </p:sp>
        <p:sp>
          <p:nvSpPr>
            <p:cNvPr id="13" name="3 CuadroTexto"/>
            <p:cNvSpPr txBox="1">
              <a:spLocks noChangeArrowheads="1"/>
            </p:cNvSpPr>
            <p:nvPr/>
          </p:nvSpPr>
          <p:spPr bwMode="auto">
            <a:xfrm>
              <a:off x="2143125" y="4457700"/>
              <a:ext cx="5000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2000">
                  <a:solidFill>
                    <a:srgbClr val="00B050"/>
                  </a:solidFill>
                  <a:latin typeface="Bernard MT Condensed" pitchFamily="18" charset="0"/>
                </a:rPr>
                <a:t>more bad                badder               worse        </a:t>
              </a:r>
            </a:p>
          </p:txBody>
        </p:sp>
      </p:grpSp>
      <p:pic>
        <p:nvPicPr>
          <p:cNvPr id="14" name="Picture 8" descr="http://t0.gstatic.com/images?q=tbn:ZqeU2PPWRiJGiM:http://img.infocoches.com/img/volkswagen/2003-Beetle_Last_Edition/volkswagen_2003-Beetle_Last_Edition-007_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7" y="4214818"/>
            <a:ext cx="1285856" cy="9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t3.gstatic.com/images?q=tbn:0pBvua68S-JZdM:http://www.jambitz.com/wp-content/uploads/2009/07/bmw-m6-convertible-nm-editi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429132"/>
            <a:ext cx="771544" cy="6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1504</Words>
  <Application>Microsoft Office PowerPoint</Application>
  <PresentationFormat>Presentación en pantalla (4:3)</PresentationFormat>
  <Paragraphs>290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        ANSWER THE FOLLOWING EXERCISE USING TOO AND ENOUGH 1. This computer is (slow) _________________to do this calculation.    2. Elaine is (old) __________________to enter here.    3. This suitcase is (heavy) __________________to carry.    4. It isn't (sunny) ____________________to sunbathe.    5. Are you (tall) __________________to reach that shelf?    6. You're (young) _____________________to drive.    7. You aren't (old) ____________________to drive.    8. That sweater is big, it's (big) ___________________for you.    9. The garden isn't (big) ___________________to play football.    10. This coffee is (strong) __________________________for me.   </vt:lpstr>
      <vt:lpstr>Comparative   adjectives</vt:lpstr>
      <vt:lpstr>This blue shirt is                                                    than  this red shirt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Choose the right word that completes the sentence in PRESENT PERFERCT    1.- Lose: I've ______ my grammar book. Have you seen it?   ?    losen   ?    lost   ?    loose 2.- Break: Shelley has ______ her leg.  She can't go skiing any more.    ?    breaken   ?    broke   ?    broken 3.- Sell: Have you ______ your car yet?, I haven´t seen it for a long time.   ?    sold   ?    sellen   ?    sole 4.- Become: In the last few years, it has ______ more and more difficult to get into college.   ?    become   ?    becume   ?    became  5.- Show: Stewart hasn't ______ up yet. He must have been delayed.   ?    showed   ?    shown   ?    shew  6.- Fall: The price of oil has ______ rapidly since January.   ?    fell   ?    fallen   ?    felt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Usuario</cp:lastModifiedBy>
  <cp:revision>7</cp:revision>
  <dcterms:created xsi:type="dcterms:W3CDTF">2014-02-17T01:54:47Z</dcterms:created>
  <dcterms:modified xsi:type="dcterms:W3CDTF">2014-06-30T14:05:28Z</dcterms:modified>
</cp:coreProperties>
</file>