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0AED-4D6C-412B-BC6F-53E7B2E92DDB}" type="datetimeFigureOut">
              <a:rPr lang="es-MX" smtClean="0"/>
              <a:t>22/02/2015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7023-B5A5-4BB5-AEB7-C09009845DF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0AED-4D6C-412B-BC6F-53E7B2E92DDB}" type="datetimeFigureOut">
              <a:rPr lang="es-MX" smtClean="0"/>
              <a:t>22/02/2015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7023-B5A5-4BB5-AEB7-C09009845DF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0AED-4D6C-412B-BC6F-53E7B2E92DDB}" type="datetimeFigureOut">
              <a:rPr lang="es-MX" smtClean="0"/>
              <a:t>22/02/2015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7023-B5A5-4BB5-AEB7-C09009845DF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0AED-4D6C-412B-BC6F-53E7B2E92DDB}" type="datetimeFigureOut">
              <a:rPr lang="es-MX" smtClean="0"/>
              <a:t>22/02/2015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7023-B5A5-4BB5-AEB7-C09009845DF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0AED-4D6C-412B-BC6F-53E7B2E92DDB}" type="datetimeFigureOut">
              <a:rPr lang="es-MX" smtClean="0"/>
              <a:t>22/02/2015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7023-B5A5-4BB5-AEB7-C09009845DF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0AED-4D6C-412B-BC6F-53E7B2E92DDB}" type="datetimeFigureOut">
              <a:rPr lang="es-MX" smtClean="0"/>
              <a:t>22/02/2015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7023-B5A5-4BB5-AEB7-C09009845DF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0AED-4D6C-412B-BC6F-53E7B2E92DDB}" type="datetimeFigureOut">
              <a:rPr lang="es-MX" smtClean="0"/>
              <a:t>22/02/2015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7023-B5A5-4BB5-AEB7-C09009845DF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0AED-4D6C-412B-BC6F-53E7B2E92DDB}" type="datetimeFigureOut">
              <a:rPr lang="es-MX" smtClean="0"/>
              <a:t>22/02/2015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7023-B5A5-4BB5-AEB7-C09009845DF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0AED-4D6C-412B-BC6F-53E7B2E92DDB}" type="datetimeFigureOut">
              <a:rPr lang="es-MX" smtClean="0"/>
              <a:t>22/02/2015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7023-B5A5-4BB5-AEB7-C09009845DF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0AED-4D6C-412B-BC6F-53E7B2E92DDB}" type="datetimeFigureOut">
              <a:rPr lang="es-MX" smtClean="0"/>
              <a:t>22/02/2015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7023-B5A5-4BB5-AEB7-C09009845DF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0AED-4D6C-412B-BC6F-53E7B2E92DDB}" type="datetimeFigureOut">
              <a:rPr lang="es-MX" smtClean="0"/>
              <a:t>22/02/2015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7023-B5A5-4BB5-AEB7-C09009845DF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F0AED-4D6C-412B-BC6F-53E7B2E92DDB}" type="datetimeFigureOut">
              <a:rPr lang="es-MX" smtClean="0"/>
              <a:t>22/02/2015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17023-B5A5-4BB5-AEB7-C09009845DF0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3347864" y="188641"/>
          <a:ext cx="5544616" cy="1224135"/>
        </p:xfrm>
        <a:graphic>
          <a:graphicData uri="http://schemas.openxmlformats.org/drawingml/2006/table">
            <a:tbl>
              <a:tblPr/>
              <a:tblGrid>
                <a:gridCol w="2772308"/>
                <a:gridCol w="2772308"/>
              </a:tblGrid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es-MX" dirty="0" err="1">
                          <a:solidFill>
                            <a:srgbClr val="444444"/>
                          </a:solidFill>
                        </a:rPr>
                        <a:t>If</a:t>
                      </a:r>
                      <a:r>
                        <a:rPr lang="es-MX" dirty="0">
                          <a:solidFill>
                            <a:srgbClr val="444444"/>
                          </a:solidFill>
                        </a:rPr>
                        <a:t> </a:t>
                      </a:r>
                      <a:r>
                        <a:rPr lang="es-MX" dirty="0" err="1">
                          <a:solidFill>
                            <a:srgbClr val="444444"/>
                          </a:solidFill>
                        </a:rPr>
                        <a:t>clause</a:t>
                      </a:r>
                      <a:endParaRPr lang="es-MX" dirty="0">
                        <a:solidFill>
                          <a:srgbClr val="444444"/>
                        </a:solidFill>
                      </a:endParaRPr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>
                          <a:solidFill>
                            <a:srgbClr val="444444"/>
                          </a:solidFill>
                        </a:rPr>
                        <a:t>Main clause</a:t>
                      </a:r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es-MX" b="1"/>
                        <a:t>If + Present tense</a:t>
                      </a:r>
                      <a:endParaRPr lang="es-MX"/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b="1"/>
                        <a:t>Present tense</a:t>
                      </a:r>
                      <a:endParaRPr lang="es-MX"/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es-MX" dirty="0" err="1"/>
                        <a:t>If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you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freeze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water</a:t>
                      </a:r>
                      <a:endParaRPr lang="es-MX" dirty="0"/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dirty="0" err="1"/>
                        <a:t>it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turns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into</a:t>
                      </a:r>
                      <a:r>
                        <a:rPr lang="es-MX" dirty="0"/>
                        <a:t> ice.</a:t>
                      </a:r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3347864" y="1844824"/>
          <a:ext cx="5544616" cy="1373876"/>
        </p:xfrm>
        <a:graphic>
          <a:graphicData uri="http://schemas.openxmlformats.org/drawingml/2006/table">
            <a:tbl>
              <a:tblPr/>
              <a:tblGrid>
                <a:gridCol w="2772308"/>
                <a:gridCol w="2772308"/>
              </a:tblGrid>
              <a:tr h="384043">
                <a:tc>
                  <a:txBody>
                    <a:bodyPr/>
                    <a:lstStyle/>
                    <a:p>
                      <a:pPr algn="l" fontAlgn="t"/>
                      <a:r>
                        <a:rPr lang="es-MX" dirty="0" err="1">
                          <a:solidFill>
                            <a:srgbClr val="444444"/>
                          </a:solidFill>
                        </a:rPr>
                        <a:t>If</a:t>
                      </a:r>
                      <a:r>
                        <a:rPr lang="es-MX" dirty="0">
                          <a:solidFill>
                            <a:srgbClr val="444444"/>
                          </a:solidFill>
                        </a:rPr>
                        <a:t> </a:t>
                      </a:r>
                      <a:r>
                        <a:rPr lang="es-MX" dirty="0" err="1">
                          <a:solidFill>
                            <a:srgbClr val="444444"/>
                          </a:solidFill>
                        </a:rPr>
                        <a:t>clause</a:t>
                      </a:r>
                      <a:endParaRPr lang="es-MX" dirty="0">
                        <a:solidFill>
                          <a:srgbClr val="444444"/>
                        </a:solidFill>
                      </a:endParaRPr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>
                          <a:solidFill>
                            <a:srgbClr val="444444"/>
                          </a:solidFill>
                        </a:rPr>
                        <a:t>Main clause</a:t>
                      </a:r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384043">
                <a:tc>
                  <a:txBody>
                    <a:bodyPr/>
                    <a:lstStyle/>
                    <a:p>
                      <a:pPr algn="l" fontAlgn="t"/>
                      <a:r>
                        <a:rPr lang="es-MX" b="1"/>
                        <a:t>If + Present tense</a:t>
                      </a:r>
                      <a:endParaRPr lang="es-MX"/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1" dirty="0"/>
                        <a:t>will / can / may / must + verb</a:t>
                      </a:r>
                      <a:endParaRPr lang="en-US" dirty="0"/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</a:tr>
              <a:tr h="384043">
                <a:tc>
                  <a:txBody>
                    <a:bodyPr/>
                    <a:lstStyle/>
                    <a:p>
                      <a:pPr algn="l" fontAlgn="t"/>
                      <a:r>
                        <a:rPr lang="es-MX"/>
                        <a:t>If it rains today,</a:t>
                      </a:r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dirty="0" err="1"/>
                        <a:t>I'll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stay</a:t>
                      </a:r>
                      <a:r>
                        <a:rPr lang="es-MX" dirty="0"/>
                        <a:t> at home</a:t>
                      </a:r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3347864" y="3573016"/>
          <a:ext cx="5544616" cy="1211580"/>
        </p:xfrm>
        <a:graphic>
          <a:graphicData uri="http://schemas.openxmlformats.org/drawingml/2006/table">
            <a:tbl>
              <a:tblPr/>
              <a:tblGrid>
                <a:gridCol w="2772308"/>
                <a:gridCol w="2772308"/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s-MX" b="1" dirty="0" err="1"/>
                        <a:t>If</a:t>
                      </a:r>
                      <a:r>
                        <a:rPr lang="es-MX" b="1" dirty="0"/>
                        <a:t> + </a:t>
                      </a:r>
                      <a:r>
                        <a:rPr lang="es-MX" b="1" dirty="0" err="1"/>
                        <a:t>Past</a:t>
                      </a:r>
                      <a:r>
                        <a:rPr lang="es-MX" b="1" dirty="0"/>
                        <a:t> Simple</a:t>
                      </a:r>
                      <a:endParaRPr lang="es-MX" dirty="0"/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b="1"/>
                        <a:t>would / could / might + verb</a:t>
                      </a:r>
                      <a:endParaRPr lang="es-MX"/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If I won the lottery,</a:t>
                      </a:r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I would travel around the world.</a:t>
                      </a:r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3347864" y="5198318"/>
          <a:ext cx="5544616" cy="1543050"/>
        </p:xfrm>
        <a:graphic>
          <a:graphicData uri="http://schemas.openxmlformats.org/drawingml/2006/table">
            <a:tbl>
              <a:tblPr/>
              <a:tblGrid>
                <a:gridCol w="2217846"/>
                <a:gridCol w="3326770"/>
              </a:tblGrid>
              <a:tr h="316002">
                <a:tc>
                  <a:txBody>
                    <a:bodyPr/>
                    <a:lstStyle/>
                    <a:p>
                      <a:pPr algn="l" fontAlgn="t"/>
                      <a:r>
                        <a:rPr lang="es-MX" dirty="0" err="1">
                          <a:solidFill>
                            <a:srgbClr val="444444"/>
                          </a:solidFill>
                        </a:rPr>
                        <a:t>If</a:t>
                      </a:r>
                      <a:r>
                        <a:rPr lang="es-MX" dirty="0">
                          <a:solidFill>
                            <a:srgbClr val="444444"/>
                          </a:solidFill>
                        </a:rPr>
                        <a:t> </a:t>
                      </a:r>
                      <a:r>
                        <a:rPr lang="es-MX" dirty="0" err="1">
                          <a:solidFill>
                            <a:srgbClr val="444444"/>
                          </a:solidFill>
                        </a:rPr>
                        <a:t>clause</a:t>
                      </a:r>
                      <a:endParaRPr lang="es-MX" dirty="0">
                        <a:solidFill>
                          <a:srgbClr val="444444"/>
                        </a:solidFill>
                      </a:endParaRPr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dirty="0" err="1">
                          <a:solidFill>
                            <a:srgbClr val="444444"/>
                          </a:solidFill>
                        </a:rPr>
                        <a:t>Main</a:t>
                      </a:r>
                      <a:r>
                        <a:rPr lang="es-MX" dirty="0">
                          <a:solidFill>
                            <a:srgbClr val="444444"/>
                          </a:solidFill>
                        </a:rPr>
                        <a:t> </a:t>
                      </a:r>
                      <a:r>
                        <a:rPr lang="es-MX" dirty="0" err="1">
                          <a:solidFill>
                            <a:srgbClr val="444444"/>
                          </a:solidFill>
                        </a:rPr>
                        <a:t>clause</a:t>
                      </a:r>
                      <a:endParaRPr lang="es-MX" dirty="0">
                        <a:solidFill>
                          <a:srgbClr val="444444"/>
                        </a:solidFill>
                      </a:endParaRPr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577520">
                <a:tc>
                  <a:txBody>
                    <a:bodyPr/>
                    <a:lstStyle/>
                    <a:p>
                      <a:pPr algn="l" fontAlgn="t"/>
                      <a:r>
                        <a:rPr lang="es-MX" b="1" dirty="0" err="1"/>
                        <a:t>If</a:t>
                      </a:r>
                      <a:r>
                        <a:rPr lang="es-MX" b="1" dirty="0"/>
                        <a:t> + </a:t>
                      </a:r>
                      <a:r>
                        <a:rPr lang="es-MX" b="1" dirty="0" err="1"/>
                        <a:t>Past</a:t>
                      </a:r>
                      <a:r>
                        <a:rPr lang="es-MX" b="1" dirty="0"/>
                        <a:t> </a:t>
                      </a:r>
                      <a:r>
                        <a:rPr lang="es-MX" b="1" dirty="0" err="1"/>
                        <a:t>Perfect</a:t>
                      </a:r>
                      <a:r>
                        <a:rPr lang="es-MX" b="1" dirty="0"/>
                        <a:t> tense</a:t>
                      </a:r>
                      <a:endParaRPr lang="es-MX" dirty="0"/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b="1"/>
                        <a:t>would/could/might + have + past participle</a:t>
                      </a:r>
                      <a:endParaRPr lang="es-MX"/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</a:tr>
              <a:tr h="57752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If I had won the lottery,</a:t>
                      </a:r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I would have traveled around the world.</a:t>
                      </a:r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</a:tr>
            </a:tbl>
          </a:graphicData>
        </a:graphic>
      </p:graphicFrame>
      <p:sp>
        <p:nvSpPr>
          <p:cNvPr id="8" name="7 Rectángulo"/>
          <p:cNvSpPr/>
          <p:nvPr/>
        </p:nvSpPr>
        <p:spPr>
          <a:xfrm>
            <a:off x="35496" y="2420888"/>
            <a:ext cx="33123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Arial" pitchFamily="34" charset="0"/>
                <a:cs typeface="Arial" pitchFamily="34" charset="0"/>
              </a:rPr>
              <a:t>Nature: Open condition, what is said in the condition is possible.</a:t>
            </a: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Time: This condition refers either to present or to future time.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35496" y="4005064"/>
            <a:ext cx="32403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Arial" pitchFamily="34" charset="0"/>
                <a:cs typeface="Arial" pitchFamily="34" charset="0"/>
              </a:rPr>
              <a:t>Nature: unreal (impossible) or improbable situations.</a:t>
            </a: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Time: present; the TENSE is past, but we are talking about the present, now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35496" y="5949280"/>
            <a:ext cx="31683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Arial" pitchFamily="34" charset="0"/>
                <a:cs typeface="Arial" pitchFamily="34" charset="0"/>
              </a:rPr>
              <a:t>Nature: unreal</a:t>
            </a: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Time: Past (so we are talking about a situation that was </a:t>
            </a:r>
            <a:r>
              <a:rPr lang="en-US" sz="1200" u="sng" dirty="0">
                <a:latin typeface="Arial" pitchFamily="34" charset="0"/>
                <a:cs typeface="Arial" pitchFamily="34" charset="0"/>
              </a:rPr>
              <a:t>not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 so in the past.)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5496" y="2051556"/>
            <a:ext cx="1980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First</a:t>
            </a:r>
            <a:r>
              <a:rPr lang="es-MX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conditional</a:t>
            </a:r>
            <a:endParaRPr lang="es-MX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35496" y="3707740"/>
            <a:ext cx="2313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Second</a:t>
            </a:r>
            <a:r>
              <a:rPr lang="es-MX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conditional</a:t>
            </a:r>
            <a:endParaRPr lang="es-MX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35496" y="558924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Third</a:t>
            </a:r>
            <a:r>
              <a:rPr lang="es-MX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conditional</a:t>
            </a:r>
            <a:endParaRPr lang="es-MX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35496" y="116632"/>
            <a:ext cx="1980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Zero</a:t>
            </a:r>
            <a:r>
              <a:rPr lang="es-MX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conditional</a:t>
            </a:r>
            <a:endParaRPr lang="es-MX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0" y="548680"/>
            <a:ext cx="33123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Arial" pitchFamily="34" charset="0"/>
                <a:cs typeface="Arial" pitchFamily="34" charset="0"/>
              </a:rPr>
              <a:t>Nature: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It is used for scientific facts or statements that are always true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Time: This condition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refers to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present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548680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http://www.slideshare.net/littlebeli/first-conditionallesson</a:t>
            </a:r>
            <a:endParaRPr lang="es-MX" sz="2000" u="sng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79512" y="44624"/>
            <a:ext cx="81120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MX" sz="2400" dirty="0" err="1" smtClean="0"/>
              <a:t>Click</a:t>
            </a:r>
            <a:r>
              <a:rPr lang="es-MX" sz="2400" dirty="0" smtClean="0"/>
              <a:t> </a:t>
            </a:r>
            <a:r>
              <a:rPr lang="es-MX" sz="2400" dirty="0" err="1" smtClean="0"/>
              <a:t>on</a:t>
            </a:r>
            <a:r>
              <a:rPr lang="es-MX" sz="2400" dirty="0" smtClean="0"/>
              <a:t> </a:t>
            </a:r>
            <a:r>
              <a:rPr lang="es-MX" sz="2400" dirty="0" err="1" smtClean="0"/>
              <a:t>the</a:t>
            </a:r>
            <a:r>
              <a:rPr lang="es-MX" sz="2400" dirty="0" smtClean="0"/>
              <a:t> </a:t>
            </a:r>
            <a:r>
              <a:rPr lang="es-MX" sz="2400" dirty="0" err="1" smtClean="0"/>
              <a:t>following</a:t>
            </a:r>
            <a:r>
              <a:rPr lang="es-MX" sz="2400" dirty="0" smtClean="0"/>
              <a:t> link </a:t>
            </a:r>
            <a:r>
              <a:rPr lang="es-MX" sz="2400" dirty="0" err="1" smtClean="0"/>
              <a:t>to</a:t>
            </a:r>
            <a:r>
              <a:rPr lang="es-MX" sz="2400" dirty="0" smtClean="0"/>
              <a:t> </a:t>
            </a:r>
            <a:r>
              <a:rPr lang="es-MX" sz="2400" dirty="0" err="1" smtClean="0"/>
              <a:t>learn</a:t>
            </a:r>
            <a:r>
              <a:rPr lang="es-MX" sz="2400" dirty="0" smtClean="0"/>
              <a:t> more </a:t>
            </a:r>
            <a:r>
              <a:rPr lang="es-MX" sz="2400" dirty="0" err="1" smtClean="0"/>
              <a:t>about</a:t>
            </a:r>
            <a:r>
              <a:rPr lang="es-MX" sz="2400" dirty="0" smtClean="0"/>
              <a:t> </a:t>
            </a:r>
            <a:r>
              <a:rPr lang="es-MX" sz="2400" dirty="0" err="1" smtClean="0"/>
              <a:t>first</a:t>
            </a:r>
            <a:r>
              <a:rPr lang="es-MX" sz="2400" dirty="0" smtClean="0"/>
              <a:t> </a:t>
            </a:r>
            <a:r>
              <a:rPr lang="es-MX" sz="2400" dirty="0" err="1" smtClean="0"/>
              <a:t>Conditional</a:t>
            </a:r>
            <a:endParaRPr lang="es-MX" sz="2400" dirty="0"/>
          </a:p>
        </p:txBody>
      </p:sp>
      <p:pic>
        <p:nvPicPr>
          <p:cNvPr id="14338" name="Picture 2" descr="First conditional-lesson"/>
          <p:cNvPicPr>
            <a:picLocks noChangeAspect="1" noChangeArrowheads="1"/>
          </p:cNvPicPr>
          <p:nvPr/>
        </p:nvPicPr>
        <p:blipFill>
          <a:blip r:embed="rId2" cstate="print"/>
          <a:srcRect b="24263"/>
          <a:stretch>
            <a:fillRect/>
          </a:stretch>
        </p:blipFill>
        <p:spPr bwMode="auto">
          <a:xfrm>
            <a:off x="899592" y="980728"/>
            <a:ext cx="7128792" cy="4842198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539552" y="6453336"/>
            <a:ext cx="55446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u="sng" dirty="0" smtClean="0">
                <a:solidFill>
                  <a:srgbClr val="0070C0"/>
                </a:solidFill>
              </a:rPr>
              <a:t>https://www.youtube.com/watch?v=fSDxMaC0QYc</a:t>
            </a:r>
            <a:endParaRPr lang="es-MX" u="sng" dirty="0">
              <a:solidFill>
                <a:srgbClr val="0070C0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827584" y="6156012"/>
            <a:ext cx="57606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u="sng" dirty="0" smtClean="0">
                <a:solidFill>
                  <a:srgbClr val="0070C0"/>
                </a:solidFill>
              </a:rPr>
              <a:t>https://www.youtube.com/watch?v=Htk8TiYa0ic</a:t>
            </a:r>
            <a:endParaRPr lang="es-MX" u="sng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1st Conditional Game. English 6ºEP"/>
          <p:cNvPicPr>
            <a:picLocks noChangeAspect="1" noChangeArrowheads="1"/>
          </p:cNvPicPr>
          <p:nvPr/>
        </p:nvPicPr>
        <p:blipFill>
          <a:blip r:embed="rId2" cstate="print"/>
          <a:srcRect b="6024"/>
          <a:stretch>
            <a:fillRect/>
          </a:stretch>
        </p:blipFill>
        <p:spPr bwMode="auto">
          <a:xfrm>
            <a:off x="35787" y="0"/>
            <a:ext cx="9072717" cy="6813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 cstate="print"/>
          <a:srcRect l="45570" t="7672" r="6442" b="5704"/>
          <a:stretch>
            <a:fillRect/>
          </a:stretch>
        </p:blipFill>
        <p:spPr bwMode="auto">
          <a:xfrm rot="16200000">
            <a:off x="1161256" y="-1116631"/>
            <a:ext cx="6858000" cy="9036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219</Words>
  <Application>Microsoft Office PowerPoint</Application>
  <PresentationFormat>Presentación en pantalla (4:3)</PresentationFormat>
  <Paragraphs>38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</dc:creator>
  <cp:lastModifiedBy>Admin</cp:lastModifiedBy>
  <cp:revision>5</cp:revision>
  <dcterms:created xsi:type="dcterms:W3CDTF">2015-02-22T19:00:03Z</dcterms:created>
  <dcterms:modified xsi:type="dcterms:W3CDTF">2015-02-22T19:46:11Z</dcterms:modified>
</cp:coreProperties>
</file>