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60" r:id="rId4"/>
    <p:sldId id="257" r:id="rId5"/>
    <p:sldId id="258" r:id="rId6"/>
  </p:sldIdLst>
  <p:sldSz cx="9145588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2C80"/>
    <a:srgbClr val="29D7C6"/>
    <a:srgbClr val="FF00FF"/>
    <a:srgbClr val="E77FBA"/>
    <a:srgbClr val="E779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378" y="60"/>
      </p:cViewPr>
      <p:guideLst>
        <p:guide orient="horz" pos="2160"/>
        <p:guide pos="28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9629BD-5E2F-4DB3-9731-E24FFD9E2DB6}" type="datetimeFigureOut">
              <a:rPr lang="es-MX" smtClean="0"/>
              <a:pPr/>
              <a:t>13/11/2016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FEDE19-DC37-4EBE-8836-8339DDEA4E7A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6385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EDE19-DC37-4EBE-8836-8339DDEA4E7A}" type="slidenum">
              <a:rPr lang="es-MX" smtClean="0"/>
              <a:pPr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59045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EDE19-DC37-4EBE-8836-8339DDEA4E7A}" type="slidenum">
              <a:rPr lang="es-MX" smtClean="0"/>
              <a:pPr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6450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199" y="1122363"/>
            <a:ext cx="685919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199" y="3602038"/>
            <a:ext cx="685919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CDADD-7CA6-45B9-8BE4-01065B5E6798}" type="datetimeFigureOut">
              <a:rPr lang="es-MX" smtClean="0"/>
              <a:pPr/>
              <a:t>13/11/2016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DF916-B47E-43BA-986B-3F7B3BDDFD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7189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CDADD-7CA6-45B9-8BE4-01065B5E6798}" type="datetimeFigureOut">
              <a:rPr lang="es-MX" smtClean="0"/>
              <a:pPr/>
              <a:t>13/11/2016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DF916-B47E-43BA-986B-3F7B3BDDFD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410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4812" y="365125"/>
            <a:ext cx="1972017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759" y="365125"/>
            <a:ext cx="5801732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CDADD-7CA6-45B9-8BE4-01065B5E6798}" type="datetimeFigureOut">
              <a:rPr lang="es-MX" smtClean="0"/>
              <a:pPr/>
              <a:t>13/11/2016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DF916-B47E-43BA-986B-3F7B3BDDFD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7650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CDADD-7CA6-45B9-8BE4-01065B5E6798}" type="datetimeFigureOut">
              <a:rPr lang="es-MX" smtClean="0"/>
              <a:pPr/>
              <a:t>13/11/2016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DF916-B47E-43BA-986B-3F7B3BDDFD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9809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996" y="1709739"/>
            <a:ext cx="788807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996" y="4589464"/>
            <a:ext cx="788807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CDADD-7CA6-45B9-8BE4-01065B5E6798}" type="datetimeFigureOut">
              <a:rPr lang="es-MX" smtClean="0"/>
              <a:pPr/>
              <a:t>13/11/2016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DF916-B47E-43BA-986B-3F7B3BDDFD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0473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759" y="1825625"/>
            <a:ext cx="3886875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954" y="1825625"/>
            <a:ext cx="3886875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CDADD-7CA6-45B9-8BE4-01065B5E6798}" type="datetimeFigureOut">
              <a:rPr lang="es-MX" smtClean="0"/>
              <a:pPr/>
              <a:t>13/11/2016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DF916-B47E-43BA-986B-3F7B3BDDFD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7231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950" y="365126"/>
            <a:ext cx="788807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951" y="1681163"/>
            <a:ext cx="38690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951" y="2505075"/>
            <a:ext cx="3869012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954" y="1681163"/>
            <a:ext cx="388806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954" y="2505075"/>
            <a:ext cx="3888066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CDADD-7CA6-45B9-8BE4-01065B5E6798}" type="datetimeFigureOut">
              <a:rPr lang="es-MX" smtClean="0"/>
              <a:pPr/>
              <a:t>13/11/2016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DF916-B47E-43BA-986B-3F7B3BDDFD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9230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CDADD-7CA6-45B9-8BE4-01065B5E6798}" type="datetimeFigureOut">
              <a:rPr lang="es-MX" smtClean="0"/>
              <a:pPr/>
              <a:t>13/11/2016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DF916-B47E-43BA-986B-3F7B3BDDFD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8667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CDADD-7CA6-45B9-8BE4-01065B5E6798}" type="datetimeFigureOut">
              <a:rPr lang="es-MX" smtClean="0"/>
              <a:pPr/>
              <a:t>13/11/2016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DF916-B47E-43BA-986B-3F7B3BDDFD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7115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951" y="457200"/>
            <a:ext cx="294969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8066" y="987426"/>
            <a:ext cx="4629954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951" y="2057400"/>
            <a:ext cx="294969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CDADD-7CA6-45B9-8BE4-01065B5E6798}" type="datetimeFigureOut">
              <a:rPr lang="es-MX" smtClean="0"/>
              <a:pPr/>
              <a:t>13/11/2016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DF916-B47E-43BA-986B-3F7B3BDDFD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0241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951" y="457200"/>
            <a:ext cx="294969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8066" y="987426"/>
            <a:ext cx="4629954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951" y="2057400"/>
            <a:ext cx="294969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CDADD-7CA6-45B9-8BE4-01065B5E6798}" type="datetimeFigureOut">
              <a:rPr lang="es-MX" smtClean="0"/>
              <a:pPr/>
              <a:t>13/11/2016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DF916-B47E-43BA-986B-3F7B3BDDFD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9269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759" y="365126"/>
            <a:ext cx="788807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759" y="1825625"/>
            <a:ext cx="788807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759" y="6356351"/>
            <a:ext cx="20577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CDADD-7CA6-45B9-8BE4-01065B5E6798}" type="datetimeFigureOut">
              <a:rPr lang="es-MX" smtClean="0"/>
              <a:pPr/>
              <a:t>13/11/2016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9476" y="6356351"/>
            <a:ext cx="30866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9072" y="6356351"/>
            <a:ext cx="20577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DF916-B47E-43BA-986B-3F7B3BDDFD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0362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Resultado de imagen para BORD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37840" y="177421"/>
            <a:ext cx="8446019" cy="5049672"/>
          </a:xfrm>
        </p:spPr>
        <p:txBody>
          <a:bodyPr>
            <a:noAutofit/>
          </a:bodyPr>
          <a:lstStyle/>
          <a:p>
            <a:r>
              <a:rPr lang="es-MX" sz="9600" dirty="0" smtClean="0">
                <a:latin typeface="Tw Cen MT Condensed Extra Bold" pitchFamily="34" charset="0"/>
              </a:rPr>
              <a:t>LA </a:t>
            </a:r>
            <a:br>
              <a:rPr lang="es-MX" sz="9600" dirty="0" smtClean="0">
                <a:latin typeface="Tw Cen MT Condensed Extra Bold" pitchFamily="34" charset="0"/>
              </a:rPr>
            </a:br>
            <a:r>
              <a:rPr lang="es-MX" sz="9600" dirty="0" smtClean="0">
                <a:latin typeface="Tw Cen MT Condensed Extra Bold" pitchFamily="34" charset="0"/>
              </a:rPr>
              <a:t>ENSEÑANZA </a:t>
            </a:r>
            <a:r>
              <a:rPr lang="es-MX" sz="7200" dirty="0" smtClean="0">
                <a:latin typeface="Tw Cen MT Condensed Extra Bold" pitchFamily="34" charset="0"/>
              </a:rPr>
              <a:t>BROPHY, JERE (2000)</a:t>
            </a:r>
            <a:endParaRPr lang="es-MX" sz="9600" dirty="0">
              <a:latin typeface="Tw Cen MT Condensed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50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Resultado de imagen para BORD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3200" u="sng" dirty="0" smtClean="0">
                <a:latin typeface="Century Gothic" panose="020B0502020202020204" pitchFamily="34" charset="0"/>
              </a:rPr>
              <a:t>“</a:t>
            </a:r>
            <a:r>
              <a:rPr lang="es-MX" sz="3200" u="sng" dirty="0" smtClean="0">
                <a:latin typeface="Tw Cen MT Condensed Extra Bold" pitchFamily="34" charset="0"/>
              </a:rPr>
              <a:t>Un ambiente de apoyo en el salón de clases</a:t>
            </a:r>
            <a:r>
              <a:rPr lang="es-MX" sz="3200" u="sng" dirty="0" smtClean="0">
                <a:latin typeface="Century Gothic" panose="020B0502020202020204" pitchFamily="34" charset="0"/>
              </a:rPr>
              <a:t>”</a:t>
            </a:r>
            <a:endParaRPr lang="es-MX" sz="3200" u="sng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79658" y="3297164"/>
            <a:ext cx="8794097" cy="3534770"/>
          </a:xfrm>
        </p:spPr>
        <p:txBody>
          <a:bodyPr>
            <a:normAutofit/>
          </a:bodyPr>
          <a:lstStyle/>
          <a:p>
            <a:r>
              <a:rPr lang="es-MX" dirty="0" smtClean="0">
                <a:latin typeface="Tw Cen MT Condensed Extra Bold" pitchFamily="34" charset="0"/>
              </a:rPr>
              <a:t>Ética de solidaridad y apoyo en las relaciones interpersonales:</a:t>
            </a:r>
          </a:p>
          <a:p>
            <a:pPr marL="0" indent="0">
              <a:buNone/>
            </a:pPr>
            <a:r>
              <a:rPr lang="es-MX" dirty="0" smtClean="0">
                <a:latin typeface="Tw Cen MT Condensed Extra Bold" pitchFamily="34" charset="0"/>
              </a:rPr>
              <a:t>* Maestro – alumno    </a:t>
            </a:r>
            <a:r>
              <a:rPr lang="es-MX" dirty="0" err="1" smtClean="0">
                <a:latin typeface="Tw Cen MT Condensed Extra Bold" pitchFamily="34" charset="0"/>
              </a:rPr>
              <a:t>Alumno</a:t>
            </a:r>
            <a:r>
              <a:rPr lang="es-MX" dirty="0" smtClean="0">
                <a:latin typeface="Tw Cen MT Condensed Extra Bold" pitchFamily="34" charset="0"/>
              </a:rPr>
              <a:t> – maestro</a:t>
            </a:r>
          </a:p>
          <a:p>
            <a:r>
              <a:rPr lang="es-MX" dirty="0" smtClean="0">
                <a:latin typeface="Tw Cen MT Condensed Extra Bold" pitchFamily="34" charset="0"/>
              </a:rPr>
              <a:t>Manejo responsable de distintos materiales </a:t>
            </a:r>
          </a:p>
          <a:p>
            <a:pPr>
              <a:buNone/>
            </a:pPr>
            <a:r>
              <a:rPr lang="es-MX" dirty="0" smtClean="0">
                <a:latin typeface="Tw Cen MT Condensed Extra Bold" pitchFamily="34" charset="0"/>
              </a:rPr>
              <a:t>didácticos.</a:t>
            </a:r>
          </a:p>
          <a:p>
            <a:r>
              <a:rPr lang="es-MX" dirty="0" smtClean="0">
                <a:latin typeface="Tw Cen MT Condensed Extra Bold" pitchFamily="34" charset="0"/>
              </a:rPr>
              <a:t>Participen atentamente en actividades de aprendizaje.</a:t>
            </a:r>
          </a:p>
          <a:p>
            <a:endParaRPr lang="es-MX" dirty="0" smtClean="0"/>
          </a:p>
        </p:txBody>
      </p:sp>
      <p:sp>
        <p:nvSpPr>
          <p:cNvPr id="7" name="Rectángulo redondeado 6"/>
          <p:cNvSpPr/>
          <p:nvPr/>
        </p:nvSpPr>
        <p:spPr>
          <a:xfrm>
            <a:off x="1169233" y="1587618"/>
            <a:ext cx="6985415" cy="1364776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 smtClean="0">
                <a:solidFill>
                  <a:schemeClr val="tx1"/>
                </a:solidFill>
                <a:latin typeface="Tw Cen MT Condensed Extra Bold" pitchFamily="34" charset="0"/>
              </a:rPr>
              <a:t>Los estudiantes aprenden mejor en comunidades de aprendizaje cohesivas y de apoyo.</a:t>
            </a:r>
            <a:endParaRPr lang="es-MX" sz="3200" b="1" dirty="0">
              <a:solidFill>
                <a:schemeClr val="tx1"/>
              </a:solidFill>
              <a:latin typeface="Tw Cen MT Condensed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02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Resultado de imagen para BORD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</p:spPr>
      </p:pic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87349" y="559222"/>
            <a:ext cx="7312270" cy="6523630"/>
          </a:xfrm>
        </p:spPr>
        <p:txBody>
          <a:bodyPr>
            <a:normAutofit/>
          </a:bodyPr>
          <a:lstStyle/>
          <a:p>
            <a:r>
              <a:rPr lang="es-MX" sz="2400" dirty="0">
                <a:latin typeface="Tw Cen MT Condensed Extra Bold" pitchFamily="34" charset="0"/>
              </a:rPr>
              <a:t>Los </a:t>
            </a:r>
            <a:r>
              <a:rPr lang="es-MX" sz="2400" dirty="0" smtClean="0">
                <a:latin typeface="Tw Cen MT Condensed Extra Bold" pitchFamily="34" charset="0"/>
              </a:rPr>
              <a:t>maestros: ejemplo </a:t>
            </a:r>
            <a:r>
              <a:rPr lang="es-MX" sz="2400" dirty="0">
                <a:latin typeface="Tw Cen MT Condensed Extra Bold" pitchFamily="34" charset="0"/>
              </a:rPr>
              <a:t>de socialización, </a:t>
            </a:r>
            <a:r>
              <a:rPr lang="es-MX" sz="2400" dirty="0" smtClean="0">
                <a:latin typeface="Tw Cen MT Condensed Extra Bold" pitchFamily="34" charset="0"/>
              </a:rPr>
              <a:t>disposición</a:t>
            </a:r>
            <a:r>
              <a:rPr lang="es-MX" sz="2400" dirty="0">
                <a:latin typeface="Tw Cen MT Condensed Extra Bold" pitchFamily="34" charset="0"/>
              </a:rPr>
              <a:t>, simpatía, madurez emocional, sinceridad y preocupación por los alumnos </a:t>
            </a:r>
            <a:r>
              <a:rPr lang="es-MX" sz="2400" u="sng" dirty="0">
                <a:latin typeface="Tw Cen MT Condensed Extra Bold" pitchFamily="34" charset="0"/>
              </a:rPr>
              <a:t>no sólo como aprendices sino también como personas. </a:t>
            </a:r>
            <a:endParaRPr lang="es-MX" sz="2400" dirty="0" smtClean="0">
              <a:latin typeface="Tw Cen MT Condensed Extra Bold" pitchFamily="34" charset="0"/>
            </a:endParaRPr>
          </a:p>
          <a:p>
            <a:endParaRPr lang="es-MX" sz="2400" dirty="0" smtClean="0">
              <a:latin typeface="Tw Cen MT Condensed Extra Bold" pitchFamily="34" charset="0"/>
            </a:endParaRPr>
          </a:p>
          <a:p>
            <a:r>
              <a:rPr lang="es-MX" sz="2400" dirty="0" smtClean="0">
                <a:latin typeface="Tw Cen MT Condensed Extra Bold" pitchFamily="34" charset="0"/>
              </a:rPr>
              <a:t>Relaciones </a:t>
            </a:r>
            <a:r>
              <a:rPr lang="es-MX" sz="2400" dirty="0">
                <a:latin typeface="Tw Cen MT Condensed Extra Bold" pitchFamily="34" charset="0"/>
              </a:rPr>
              <a:t>de colaboración con los </a:t>
            </a:r>
            <a:r>
              <a:rPr lang="es-MX" sz="2400" dirty="0" smtClean="0">
                <a:latin typeface="Tw Cen MT Condensed Extra Bold" pitchFamily="34" charset="0"/>
              </a:rPr>
              <a:t>padres.</a:t>
            </a:r>
          </a:p>
          <a:p>
            <a:endParaRPr lang="es-MX" sz="2400" dirty="0" smtClean="0">
              <a:latin typeface="Tw Cen MT Condensed Extra Bold" pitchFamily="34" charset="0"/>
            </a:endParaRPr>
          </a:p>
          <a:p>
            <a:r>
              <a:rPr lang="es-MX" sz="2400" dirty="0" smtClean="0">
                <a:latin typeface="Tw Cen MT Condensed Extra Bold" pitchFamily="34" charset="0"/>
              </a:rPr>
              <a:t>Consideran los</a:t>
            </a:r>
            <a:r>
              <a:rPr lang="es-MX" sz="2400" dirty="0">
                <a:latin typeface="Tw Cen MT Condensed Extra Bold" pitchFamily="34" charset="0"/>
              </a:rPr>
              <a:t> </a:t>
            </a:r>
            <a:r>
              <a:rPr lang="es-MX" sz="2400" u="sng" dirty="0" smtClean="0">
                <a:latin typeface="Tw Cen MT Condensed Extra Bold" pitchFamily="34" charset="0"/>
              </a:rPr>
              <a:t>errores</a:t>
            </a:r>
            <a:r>
              <a:rPr lang="es-MX" sz="2400" dirty="0" smtClean="0">
                <a:latin typeface="Tw Cen MT Condensed Extra Bold" pitchFamily="34" charset="0"/>
              </a:rPr>
              <a:t> </a:t>
            </a:r>
            <a:r>
              <a:rPr lang="es-MX" sz="2400" dirty="0">
                <a:latin typeface="Tw Cen MT Condensed Extra Bold" pitchFamily="34" charset="0"/>
              </a:rPr>
              <a:t>como parte natural del </a:t>
            </a:r>
            <a:r>
              <a:rPr lang="es-MX" sz="2400" u="sng" dirty="0">
                <a:latin typeface="Tw Cen MT Condensed Extra Bold" pitchFamily="34" charset="0"/>
              </a:rPr>
              <a:t>proceso</a:t>
            </a:r>
            <a:r>
              <a:rPr lang="es-MX" sz="2400" dirty="0">
                <a:latin typeface="Tw Cen MT Condensed Extra Bold" pitchFamily="34" charset="0"/>
              </a:rPr>
              <a:t> de </a:t>
            </a:r>
            <a:r>
              <a:rPr lang="es-MX" sz="2400" dirty="0" smtClean="0">
                <a:latin typeface="Tw Cen MT Condensed Extra Bold" pitchFamily="34" charset="0"/>
              </a:rPr>
              <a:t>aprendizaje.</a:t>
            </a:r>
          </a:p>
          <a:p>
            <a:endParaRPr lang="es-MX" sz="2400" dirty="0" smtClean="0">
              <a:latin typeface="Tw Cen MT Condensed Extra Bold" pitchFamily="34" charset="0"/>
            </a:endParaRPr>
          </a:p>
          <a:p>
            <a:r>
              <a:rPr lang="es-MX" sz="2400" dirty="0" smtClean="0">
                <a:latin typeface="Tw Cen MT Condensed Extra Bold" pitchFamily="34" charset="0"/>
              </a:rPr>
              <a:t>Enseñar </a:t>
            </a:r>
            <a:r>
              <a:rPr lang="es-MX" sz="2400" dirty="0">
                <a:latin typeface="Tw Cen MT Condensed Extra Bold" pitchFamily="34" charset="0"/>
              </a:rPr>
              <a:t>a los estudiantes a hacer preguntas sin avergonzarse, participar en las clases sin temor a que sus ideas sean ridiculizadas y a colaborar, en parejas o en </a:t>
            </a:r>
            <a:r>
              <a:rPr lang="es-MX" sz="2400" dirty="0" smtClean="0">
                <a:latin typeface="Tw Cen MT Condensed Extra Bold" pitchFamily="34" charset="0"/>
              </a:rPr>
              <a:t>equipos.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3621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Resultado de imagen para BORD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3600" u="sng" dirty="0" smtClean="0">
                <a:latin typeface="Tw Cen MT Condensed Extra Bold" pitchFamily="34" charset="0"/>
              </a:rPr>
              <a:t>“Oportunidades para aprender”</a:t>
            </a:r>
            <a:endParaRPr lang="es-MX" sz="3600" u="sng" dirty="0">
              <a:latin typeface="Tw Cen MT Condensed Extra Bold" pitchFamily="34" charset="0"/>
            </a:endParaRPr>
          </a:p>
        </p:txBody>
      </p:sp>
      <p:sp>
        <p:nvSpPr>
          <p:cNvPr id="4" name="Rectángulo redondeado 3"/>
          <p:cNvSpPr/>
          <p:nvPr/>
        </p:nvSpPr>
        <p:spPr>
          <a:xfrm>
            <a:off x="844083" y="1546675"/>
            <a:ext cx="2457427" cy="21600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 smtClean="0">
                <a:solidFill>
                  <a:schemeClr val="tx1"/>
                </a:solidFill>
                <a:latin typeface="Tw Cen MT Condensed Extra Bold" pitchFamily="34" charset="0"/>
              </a:rPr>
              <a:t>Los maestros efectivos destinan  más tiempo a lecciones y actividades de aprendizaje que a pasatiempos no académicos que sirven muy poco.</a:t>
            </a:r>
            <a:endParaRPr lang="es-MX" sz="1600" dirty="0">
              <a:solidFill>
                <a:schemeClr val="tx1"/>
              </a:solidFill>
              <a:latin typeface="Tw Cen MT Condensed Extra Bold" pitchFamily="34" charset="0"/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3435902" y="1546675"/>
            <a:ext cx="2457427" cy="216000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 smtClean="0">
                <a:solidFill>
                  <a:schemeClr val="tx1"/>
                </a:solidFill>
                <a:latin typeface="Tw Cen MT Condensed Extra Bold" pitchFamily="34" charset="0"/>
              </a:rPr>
              <a:t>Utilizan </a:t>
            </a:r>
            <a:r>
              <a:rPr lang="es-MX" sz="2400" dirty="0">
                <a:solidFill>
                  <a:schemeClr val="tx1"/>
                </a:solidFill>
                <a:latin typeface="Tw Cen MT Condensed Extra Bold" pitchFamily="34" charset="0"/>
              </a:rPr>
              <a:t>más horas </a:t>
            </a:r>
            <a:r>
              <a:rPr lang="es-MX" sz="2400" dirty="0" smtClean="0">
                <a:solidFill>
                  <a:schemeClr val="tx1"/>
                </a:solidFill>
                <a:latin typeface="Tw Cen MT Condensed Extra Bold" pitchFamily="34" charset="0"/>
              </a:rPr>
              <a:t>en </a:t>
            </a:r>
            <a:r>
              <a:rPr lang="es-MX" sz="2400" dirty="0">
                <a:solidFill>
                  <a:schemeClr val="tx1"/>
                </a:solidFill>
                <a:latin typeface="Tw Cen MT Condensed Extra Bold" pitchFamily="34" charset="0"/>
              </a:rPr>
              <a:t>actividades relacionadas con el </a:t>
            </a:r>
            <a:r>
              <a:rPr lang="es-MX" sz="2400" dirty="0" smtClean="0">
                <a:solidFill>
                  <a:schemeClr val="tx1"/>
                </a:solidFill>
                <a:latin typeface="Tw Cen MT Condensed Extra Bold" pitchFamily="34" charset="0"/>
              </a:rPr>
              <a:t>currículo.</a:t>
            </a:r>
            <a:endParaRPr lang="es-MX" sz="2400" dirty="0">
              <a:solidFill>
                <a:schemeClr val="tx1"/>
              </a:solidFill>
              <a:latin typeface="Tw Cen MT Condensed Extra Bold" pitchFamily="34" charset="0"/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6048196" y="1546675"/>
            <a:ext cx="2457427" cy="2160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  <a:latin typeface="Tw Cen MT Condensed Extra Bold" pitchFamily="34" charset="0"/>
              </a:rPr>
              <a:t>Transmiten </a:t>
            </a:r>
            <a:r>
              <a:rPr lang="es-MX" dirty="0">
                <a:solidFill>
                  <a:schemeClr val="tx1"/>
                </a:solidFill>
                <a:latin typeface="Tw Cen MT Condensed Extra Bold" pitchFamily="34" charset="0"/>
              </a:rPr>
              <a:t>la noción de que la escuela vale la pena y la importancia de aprovechar al máximo el tiempo disponible. </a:t>
            </a:r>
          </a:p>
        </p:txBody>
      </p:sp>
      <p:sp>
        <p:nvSpPr>
          <p:cNvPr id="7" name="Rectángulo redondeado 6"/>
          <p:cNvSpPr/>
          <p:nvPr/>
        </p:nvSpPr>
        <p:spPr>
          <a:xfrm>
            <a:off x="808639" y="3927772"/>
            <a:ext cx="2457427" cy="2160000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>
                <a:latin typeface="Tw Cen MT Condensed Extra Bold" pitchFamily="34" charset="0"/>
              </a:rPr>
              <a:t>Comienzan y concluyen las lecciones a </a:t>
            </a:r>
            <a:r>
              <a:rPr lang="es-MX" sz="2400" dirty="0" smtClean="0">
                <a:latin typeface="Tw Cen MT Condensed Extra Bold" pitchFamily="34" charset="0"/>
              </a:rPr>
              <a:t>tiempo.</a:t>
            </a:r>
            <a:endParaRPr lang="es-MX" sz="2400" dirty="0">
              <a:solidFill>
                <a:schemeClr val="tx1"/>
              </a:solidFill>
              <a:latin typeface="Tw Cen MT Condensed Extra Bold" pitchFamily="34" charset="0"/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3503485" y="3927772"/>
            <a:ext cx="2457427" cy="2160000"/>
          </a:xfrm>
          <a:prstGeom prst="roundRect">
            <a:avLst/>
          </a:prstGeom>
          <a:solidFill>
            <a:srgbClr val="29D7C6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 smtClean="0">
                <a:solidFill>
                  <a:schemeClr val="tx1"/>
                </a:solidFill>
                <a:latin typeface="Tw Cen MT Condensed Extra Bold" pitchFamily="34" charset="0"/>
              </a:rPr>
              <a:t>No </a:t>
            </a:r>
            <a:r>
              <a:rPr lang="es-MX" sz="2000" dirty="0">
                <a:solidFill>
                  <a:schemeClr val="tx1"/>
                </a:solidFill>
                <a:latin typeface="Tw Cen MT Condensed Extra Bold" pitchFamily="34" charset="0"/>
              </a:rPr>
              <a:t>pone énfasis en la imposición del orden sino en la formación de </a:t>
            </a:r>
            <a:r>
              <a:rPr lang="es-MX" sz="2000" dirty="0" smtClean="0">
                <a:solidFill>
                  <a:schemeClr val="tx1"/>
                </a:solidFill>
                <a:latin typeface="Tw Cen MT Condensed Extra Bold" pitchFamily="34" charset="0"/>
              </a:rPr>
              <a:t>estudiantes.</a:t>
            </a:r>
            <a:endParaRPr lang="es-MX" sz="2000" dirty="0">
              <a:solidFill>
                <a:schemeClr val="tx1"/>
              </a:solidFill>
              <a:latin typeface="Tw Cen MT Condensed Extra Bold" pitchFamily="34" charset="0"/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6185737" y="3927772"/>
            <a:ext cx="2457427" cy="216000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  <a:latin typeface="Tw Cen MT Condensed Extra Bold" pitchFamily="34" charset="0"/>
              </a:rPr>
              <a:t>Algunas veces la oportunidad de aprender se define como el grado de correspondencia entre lo que se enseña y lo que se evalúa.</a:t>
            </a:r>
          </a:p>
        </p:txBody>
      </p:sp>
    </p:spTree>
    <p:extLst>
      <p:ext uri="{BB962C8B-B14F-4D97-AF65-F5344CB8AC3E}">
        <p14:creationId xmlns:p14="http://schemas.microsoft.com/office/powerpoint/2010/main" val="142890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Resultado de imagen para BORD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4752" y="9737"/>
            <a:ext cx="8681483" cy="1499619"/>
          </a:xfrm>
        </p:spPr>
        <p:txBody>
          <a:bodyPr>
            <a:normAutofit/>
          </a:bodyPr>
          <a:lstStyle/>
          <a:p>
            <a:pPr algn="ctr"/>
            <a:r>
              <a:rPr lang="es-MX" sz="2800" u="sng" dirty="0" smtClean="0">
                <a:latin typeface="Tw Cen MT Condensed Extra Bold" pitchFamily="34" charset="0"/>
              </a:rPr>
              <a:t>“Construcción de un soporte para lograr el trabajo comprometido de los alumnos”</a:t>
            </a:r>
            <a:endParaRPr lang="es-MX" sz="2800" u="sng" dirty="0">
              <a:latin typeface="Tw Cen MT Condensed Extra Bold" pitchFamily="34" charset="0"/>
            </a:endParaRPr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921592" y="1344466"/>
            <a:ext cx="4043852" cy="1158892"/>
          </a:xfrm>
          <a:prstGeom prst="rect">
            <a:avLst/>
          </a:prstGeom>
          <a:ln w="38100">
            <a:solidFill>
              <a:srgbClr val="D42C80"/>
            </a:solidFill>
            <a:prstDash val="dashDot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MX" sz="1800" dirty="0" smtClean="0">
                <a:latin typeface="Tw Cen MT Condensed Extra Bold" pitchFamily="34" charset="0"/>
              </a:rPr>
              <a:t>El maestro proporciona a los estudiantes la asistencia necesaria que les permita comprometerse en las actividades de aprendizaje de manera productiva.</a:t>
            </a:r>
            <a:endParaRPr lang="es-MX" sz="1800" dirty="0">
              <a:latin typeface="Tw Cen MT Condensed Extra Bold" pitchFamily="34" charset="0"/>
            </a:endParaRPr>
          </a:p>
        </p:txBody>
      </p:sp>
      <p:sp>
        <p:nvSpPr>
          <p:cNvPr id="10" name="Rectángulo redondeado 9"/>
          <p:cNvSpPr/>
          <p:nvPr/>
        </p:nvSpPr>
        <p:spPr>
          <a:xfrm>
            <a:off x="1081368" y="2908092"/>
            <a:ext cx="3839100" cy="142971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atin typeface="Tw Cen MT Condensed Extra Bold" pitchFamily="34" charset="0"/>
              </a:rPr>
              <a:t>Enseñanza de estrategias</a:t>
            </a:r>
          </a:p>
          <a:p>
            <a:pPr algn="ctr"/>
            <a:r>
              <a:rPr lang="es-MX" dirty="0" smtClean="0">
                <a:latin typeface="Tw Cen MT Condensed Extra Bold" pitchFamily="34" charset="0"/>
              </a:rPr>
              <a:t>El maestro modela e instruye a los estudiantes estrategias de aprendizaje y autorregulación.</a:t>
            </a:r>
            <a:endParaRPr lang="es-MX" dirty="0">
              <a:latin typeface="Tw Cen MT Condensed Extra Bold" pitchFamily="34" charset="0"/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805453" y="4727768"/>
            <a:ext cx="4001194" cy="1626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atin typeface="Tw Cen MT Condensed Extra Bold" pitchFamily="34" charset="0"/>
              </a:rPr>
              <a:t>Logros esperados</a:t>
            </a:r>
          </a:p>
          <a:p>
            <a:pPr algn="ctr"/>
            <a:r>
              <a:rPr lang="es-MX" dirty="0" smtClean="0">
                <a:latin typeface="Tw Cen MT Condensed Extra Bold" pitchFamily="34" charset="0"/>
              </a:rPr>
              <a:t>El maestro establece y desarrolla las tareas de enseñanza a partir de las expectativas que tiene sobre los logros de aprendizaje</a:t>
            </a:r>
            <a:endParaRPr lang="es-MX" dirty="0">
              <a:latin typeface="Tw Cen MT Condensed Extra Bold" pitchFamily="34" charset="0"/>
            </a:endParaRPr>
          </a:p>
        </p:txBody>
      </p:sp>
      <p:sp>
        <p:nvSpPr>
          <p:cNvPr id="15" name="Rectángulo redondeado 14"/>
          <p:cNvSpPr/>
          <p:nvPr/>
        </p:nvSpPr>
        <p:spPr>
          <a:xfrm>
            <a:off x="5306488" y="1504967"/>
            <a:ext cx="3839100" cy="222422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atin typeface="Tw Cen MT Condensed Extra Bold" pitchFamily="34" charset="0"/>
              </a:rPr>
              <a:t>Aprendizaje en colaboración</a:t>
            </a:r>
          </a:p>
          <a:p>
            <a:pPr algn="ctr"/>
            <a:r>
              <a:rPr lang="es-MX" dirty="0" smtClean="0">
                <a:latin typeface="Tw Cen MT Condensed Extra Bold" pitchFamily="34" charset="0"/>
              </a:rPr>
              <a:t>A menudo los estudiantes se benefician al trabajar en parejas o en pequeños grupos, pues ello les permite construir significados o ayudarse unos a otros en el dominio de sus habilidades.</a:t>
            </a:r>
            <a:endParaRPr lang="es-MX" dirty="0">
              <a:latin typeface="Tw Cen MT Condensed Extra Bold" pitchFamily="34" charset="0"/>
            </a:endParaRPr>
          </a:p>
        </p:txBody>
      </p:sp>
      <p:sp>
        <p:nvSpPr>
          <p:cNvPr id="17" name="Rectángulo redondeado 16"/>
          <p:cNvSpPr/>
          <p:nvPr/>
        </p:nvSpPr>
        <p:spPr>
          <a:xfrm>
            <a:off x="5295857" y="4252956"/>
            <a:ext cx="3839100" cy="232566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atin typeface="Tw Cen MT Condensed Extra Bold" pitchFamily="34" charset="0"/>
              </a:rPr>
              <a:t>La evaluación enfocada al cumplimiento de objetivos</a:t>
            </a:r>
          </a:p>
          <a:p>
            <a:pPr algn="ctr"/>
            <a:r>
              <a:rPr lang="es-MX" dirty="0" smtClean="0">
                <a:latin typeface="Tw Cen MT Condensed Extra Bold" pitchFamily="34" charset="0"/>
              </a:rPr>
              <a:t>El maestro utiliza variedad de métodos de evaluación formales e informales para encauzar los avances hacia el cumplimiento de los objetivos de aprendizaje.</a:t>
            </a:r>
            <a:endParaRPr lang="es-MX" dirty="0">
              <a:latin typeface="Tw Cen MT Condensed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2944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385</Words>
  <Application>Microsoft Office PowerPoint</Application>
  <PresentationFormat>Personalizado</PresentationFormat>
  <Paragraphs>34</Paragraphs>
  <Slides>5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Tw Cen MT Condensed Extra Bold</vt:lpstr>
      <vt:lpstr>Tema de Office</vt:lpstr>
      <vt:lpstr>LA  ENSEÑANZA BROPHY, JERE (2000)</vt:lpstr>
      <vt:lpstr>“Un ambiente de apoyo en el salón de clases”</vt:lpstr>
      <vt:lpstr>Presentación de PowerPoint</vt:lpstr>
      <vt:lpstr>“Oportunidades para aprender”</vt:lpstr>
      <vt:lpstr>“Construcción de un soporte para lograr el trabajo comprometido de los alumnos”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 enseñanza Brophy, Jere (2000)</dc:title>
  <dc:creator>Mariela</dc:creator>
  <cp:lastModifiedBy>Samsung</cp:lastModifiedBy>
  <cp:revision>10</cp:revision>
  <dcterms:created xsi:type="dcterms:W3CDTF">2015-12-05T15:00:56Z</dcterms:created>
  <dcterms:modified xsi:type="dcterms:W3CDTF">2016-11-14T01:16:10Z</dcterms:modified>
</cp:coreProperties>
</file>