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8" r:id="rId2"/>
    <p:sldId id="273" r:id="rId3"/>
    <p:sldId id="272" r:id="rId4"/>
    <p:sldId id="271" r:id="rId5"/>
    <p:sldId id="270" r:id="rId6"/>
    <p:sldId id="269" r:id="rId7"/>
    <p:sldId id="258" r:id="rId8"/>
    <p:sldId id="276" r:id="rId9"/>
    <p:sldId id="275" r:id="rId10"/>
  </p:sldIdLst>
  <p:sldSz cx="9145588" cy="6858000"/>
  <p:notesSz cx="7053263" cy="93091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378" y="60"/>
      </p:cViewPr>
      <p:guideLst>
        <p:guide orient="horz" pos="2160"/>
        <p:guide pos="28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MX"/>
          </a:p>
        </p:txBody>
      </p:sp>
      <p:sp>
        <p:nvSpPr>
          <p:cNvPr id="3" name="Marcador de fecha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A03A7CAD-8F27-495A-9A39-04C622512F93}" type="datetimeFigureOut">
              <a:rPr lang="es-MX" smtClean="0"/>
              <a:pPr/>
              <a:t>13/11/2016</a:t>
            </a:fld>
            <a:endParaRPr lang="es-MX"/>
          </a:p>
        </p:txBody>
      </p:sp>
      <p:sp>
        <p:nvSpPr>
          <p:cNvPr id="4" name="Marcador de imagen de diapositiva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s-MX"/>
          </a:p>
        </p:txBody>
      </p:sp>
      <p:sp>
        <p:nvSpPr>
          <p:cNvPr id="5" name="Marcador de notas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7D707D95-FBD8-4184-8D2E-1A3B47487157}" type="slidenum">
              <a:rPr lang="es-MX" smtClean="0"/>
              <a:pPr/>
              <a:t>‹Nº›</a:t>
            </a:fld>
            <a:endParaRPr lang="es-MX"/>
          </a:p>
        </p:txBody>
      </p:sp>
    </p:spTree>
    <p:extLst>
      <p:ext uri="{BB962C8B-B14F-4D97-AF65-F5344CB8AC3E}">
        <p14:creationId xmlns:p14="http://schemas.microsoft.com/office/powerpoint/2010/main" val="2853367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199" y="1122363"/>
            <a:ext cx="6859191"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143199" y="3602038"/>
            <a:ext cx="6859191"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111386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615945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4812" y="365125"/>
            <a:ext cx="1972018"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628759" y="365125"/>
            <a:ext cx="5801732"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4264137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3834546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996" y="1709740"/>
            <a:ext cx="788807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3996" y="4589465"/>
            <a:ext cx="788807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1567891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628760" y="1825625"/>
            <a:ext cx="3886875"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4629953" y="1825625"/>
            <a:ext cx="3886875"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1074853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950" y="365127"/>
            <a:ext cx="788807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9951" y="1681163"/>
            <a:ext cx="38690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951" y="2505075"/>
            <a:ext cx="3869012"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4629954" y="1681163"/>
            <a:ext cx="388806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954" y="2505075"/>
            <a:ext cx="3888066"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2181427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346508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4188182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951" y="457200"/>
            <a:ext cx="2949690"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3888066" y="987427"/>
            <a:ext cx="4629954"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629951" y="2057400"/>
            <a:ext cx="294969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205485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951" y="457200"/>
            <a:ext cx="2949690"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3888066" y="987427"/>
            <a:ext cx="4629954"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629951" y="2057400"/>
            <a:ext cx="294969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36E28AA-3CFA-4441-A262-D4EBB354A992}" type="datetimeFigureOut">
              <a:rPr lang="es-MX" smtClean="0"/>
              <a:pPr/>
              <a:t>13/11/2016</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D4EAFC80-FE06-4ED4-9EFC-380EB3035320}" type="slidenum">
              <a:rPr lang="es-MX" smtClean="0"/>
              <a:pPr/>
              <a:t>‹Nº›</a:t>
            </a:fld>
            <a:endParaRPr lang="es-MX"/>
          </a:p>
        </p:txBody>
      </p:sp>
    </p:spTree>
    <p:extLst>
      <p:ext uri="{BB962C8B-B14F-4D97-AF65-F5344CB8AC3E}">
        <p14:creationId xmlns:p14="http://schemas.microsoft.com/office/powerpoint/2010/main" val="291359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760" y="365127"/>
            <a:ext cx="788807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628760" y="1825625"/>
            <a:ext cx="788807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628759" y="6356352"/>
            <a:ext cx="2057758"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6E28AA-3CFA-4441-A262-D4EBB354A992}" type="datetimeFigureOut">
              <a:rPr lang="es-MX" smtClean="0"/>
              <a:pPr/>
              <a:t>13/11/2016</a:t>
            </a:fld>
            <a:endParaRPr lang="es-MX"/>
          </a:p>
        </p:txBody>
      </p:sp>
      <p:sp>
        <p:nvSpPr>
          <p:cNvPr id="5" name="Marcador de pie de página 4"/>
          <p:cNvSpPr>
            <a:spLocks noGrp="1"/>
          </p:cNvSpPr>
          <p:nvPr>
            <p:ph type="ftr" sz="quarter" idx="3"/>
          </p:nvPr>
        </p:nvSpPr>
        <p:spPr>
          <a:xfrm>
            <a:off x="3029477" y="6356352"/>
            <a:ext cx="3086636"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459071" y="6356352"/>
            <a:ext cx="2057758"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EAFC80-FE06-4ED4-9EFC-380EB3035320}" type="slidenum">
              <a:rPr lang="es-MX" smtClean="0"/>
              <a:pPr/>
              <a:t>‹Nº›</a:t>
            </a:fld>
            <a:endParaRPr lang="es-MX"/>
          </a:p>
        </p:txBody>
      </p:sp>
    </p:spTree>
    <p:extLst>
      <p:ext uri="{BB962C8B-B14F-4D97-AF65-F5344CB8AC3E}">
        <p14:creationId xmlns:p14="http://schemas.microsoft.com/office/powerpoint/2010/main" val="139192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3" name="CuadroTexto 4"/>
          <p:cNvSpPr txBox="1"/>
          <p:nvPr/>
        </p:nvSpPr>
        <p:spPr>
          <a:xfrm>
            <a:off x="1256057" y="2578769"/>
            <a:ext cx="6776802" cy="2123658"/>
          </a:xfrm>
          <a:prstGeom prst="rect">
            <a:avLst/>
          </a:prstGeom>
          <a:noFill/>
          <a:ln>
            <a:noFill/>
          </a:ln>
        </p:spPr>
        <p:txBody>
          <a:bodyPr wrap="square" rtlCol="0">
            <a:spAutoFit/>
          </a:bodyPr>
          <a:lstStyle/>
          <a:p>
            <a:pPr algn="ctr"/>
            <a:r>
              <a:rPr lang="es-MX" sz="4400" dirty="0" smtClean="0"/>
              <a:t>APRENDIZAJE </a:t>
            </a:r>
          </a:p>
          <a:p>
            <a:pPr algn="ctr"/>
            <a:r>
              <a:rPr lang="es-MX" sz="4400" dirty="0" smtClean="0"/>
              <a:t>ORGANIZATIVO </a:t>
            </a:r>
            <a:r>
              <a:rPr lang="es-MX" sz="4400" dirty="0"/>
              <a:t>Y DESARROLLO PROFESIONAL </a:t>
            </a:r>
          </a:p>
        </p:txBody>
      </p:sp>
      <p:sp>
        <p:nvSpPr>
          <p:cNvPr id="4" name="CuadroTexto 1"/>
          <p:cNvSpPr txBox="1"/>
          <p:nvPr/>
        </p:nvSpPr>
        <p:spPr>
          <a:xfrm>
            <a:off x="2343150" y="4700517"/>
            <a:ext cx="4995499" cy="523220"/>
          </a:xfrm>
          <a:prstGeom prst="rect">
            <a:avLst/>
          </a:prstGeom>
          <a:noFill/>
        </p:spPr>
        <p:txBody>
          <a:bodyPr wrap="square" rtlCol="0">
            <a:spAutoFit/>
          </a:bodyPr>
          <a:lstStyle/>
          <a:p>
            <a:pPr algn="ctr"/>
            <a:r>
              <a:rPr lang="es-MX" sz="2800" dirty="0" smtClean="0"/>
              <a:t>VILLA SÁNCHEZ AURELIO </a:t>
            </a:r>
            <a:endParaRPr lang="es-MX" sz="2800" dirty="0">
              <a:latin typeface="Century Gothic" panose="020B0502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grpSp>
        <p:nvGrpSpPr>
          <p:cNvPr id="3" name="2 Grupo"/>
          <p:cNvGrpSpPr/>
          <p:nvPr/>
        </p:nvGrpSpPr>
        <p:grpSpPr>
          <a:xfrm>
            <a:off x="710479" y="1340354"/>
            <a:ext cx="7804871" cy="5079495"/>
            <a:chOff x="1363030" y="-173922"/>
            <a:chExt cx="16107870" cy="5677565"/>
          </a:xfrm>
        </p:grpSpPr>
        <p:sp>
          <p:nvSpPr>
            <p:cNvPr id="5" name="Rectángulo redondeado 7"/>
            <p:cNvSpPr/>
            <p:nvPr/>
          </p:nvSpPr>
          <p:spPr>
            <a:xfrm>
              <a:off x="1363030" y="308156"/>
              <a:ext cx="15832659" cy="5195487"/>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just"/>
              <a:r>
                <a:rPr lang="es-MX" sz="1600" dirty="0">
                  <a:latin typeface="Century Gothic" panose="020B0502020202020204" pitchFamily="34" charset="0"/>
                </a:rPr>
                <a:t>*</a:t>
              </a:r>
              <a:r>
                <a:rPr lang="es-MX" sz="1600" dirty="0" smtClean="0">
                  <a:latin typeface="Century Gothic" panose="020B0502020202020204" pitchFamily="34" charset="0"/>
                </a:rPr>
                <a:t>De </a:t>
              </a:r>
              <a:r>
                <a:rPr lang="es-MX" sz="1600" b="1" dirty="0" smtClean="0">
                  <a:latin typeface="Century Gothic" panose="020B0502020202020204" pitchFamily="34" charset="0"/>
                </a:rPr>
                <a:t>Miguel (1996)</a:t>
              </a:r>
              <a:r>
                <a:rPr lang="es-MX" sz="1600" dirty="0" smtClean="0">
                  <a:latin typeface="Century Gothic" panose="020B0502020202020204" pitchFamily="34" charset="0"/>
                </a:rPr>
                <a:t> </a:t>
              </a:r>
              <a:r>
                <a:rPr lang="es-MX" sz="1600" dirty="0">
                  <a:latin typeface="Century Gothic" panose="020B0502020202020204" pitchFamily="34" charset="0"/>
                </a:rPr>
                <a:t>define el concepto </a:t>
              </a:r>
              <a:r>
                <a:rPr lang="es-MX" sz="1600" dirty="0" smtClean="0">
                  <a:latin typeface="Century Gothic" panose="020B0502020202020204" pitchFamily="34" charset="0"/>
                </a:rPr>
                <a:t>como </a:t>
              </a:r>
              <a:r>
                <a:rPr lang="es-MX" sz="1600" dirty="0">
                  <a:latin typeface="Century Gothic" panose="020B0502020202020204" pitchFamily="34" charset="0"/>
                </a:rPr>
                <a:t>"un proceso </a:t>
              </a:r>
              <a:r>
                <a:rPr lang="es-MX" sz="1600" dirty="0" smtClean="0">
                  <a:latin typeface="Century Gothic" panose="020B0502020202020204" pitchFamily="34" charset="0"/>
                </a:rPr>
                <a:t>de formación </a:t>
              </a:r>
              <a:r>
                <a:rPr lang="es-MX" sz="1600" dirty="0">
                  <a:latin typeface="Century Gothic" panose="020B0502020202020204" pitchFamily="34" charset="0"/>
                </a:rPr>
                <a:t>continua a lo largo de toda la vida profesional que produce un </a:t>
              </a:r>
              <a:r>
                <a:rPr lang="es-MX" sz="1600" u="sng" dirty="0">
                  <a:latin typeface="Century Gothic" panose="020B0502020202020204" pitchFamily="34" charset="0"/>
                </a:rPr>
                <a:t>cambio y </a:t>
              </a:r>
              <a:r>
                <a:rPr lang="es-MX" sz="1600" u="sng" dirty="0" smtClean="0">
                  <a:latin typeface="Century Gothic" panose="020B0502020202020204" pitchFamily="34" charset="0"/>
                </a:rPr>
                <a:t>mejora </a:t>
              </a:r>
              <a:r>
                <a:rPr lang="es-MX" sz="1600" dirty="0" smtClean="0">
                  <a:latin typeface="Century Gothic" panose="020B0502020202020204" pitchFamily="34" charset="0"/>
                </a:rPr>
                <a:t>de </a:t>
              </a:r>
              <a:r>
                <a:rPr lang="es-MX" sz="1600" dirty="0">
                  <a:latin typeface="Century Gothic" panose="020B0502020202020204" pitchFamily="34" charset="0"/>
                </a:rPr>
                <a:t>las conductas docentes, en la forma de pensar, valorar y actuar sobre la enseñanza" </a:t>
              </a:r>
              <a:r>
                <a:rPr lang="es-MX" sz="1600" dirty="0" smtClean="0">
                  <a:latin typeface="Century Gothic" panose="020B0502020202020204" pitchFamily="34" charset="0"/>
                </a:rPr>
                <a:t>.</a:t>
              </a:r>
            </a:p>
            <a:p>
              <a:pPr algn="just"/>
              <a:endParaRPr lang="es-MX" sz="1600" dirty="0">
                <a:latin typeface="Century Gothic" panose="020B0502020202020204" pitchFamily="34" charset="0"/>
              </a:endParaRPr>
            </a:p>
            <a:p>
              <a:pPr algn="just"/>
              <a:r>
                <a:rPr lang="es-MX" sz="1600" dirty="0" smtClean="0">
                  <a:latin typeface="Century Gothic" panose="020B0502020202020204" pitchFamily="34" charset="0"/>
                </a:rPr>
                <a:t>*Existe </a:t>
              </a:r>
              <a:r>
                <a:rPr lang="es-MX" sz="1600" dirty="0">
                  <a:latin typeface="Century Gothic" panose="020B0502020202020204" pitchFamily="34" charset="0"/>
                </a:rPr>
                <a:t>un proceso de desarrollo cuando los profesores mejoran su capacidad </a:t>
              </a:r>
              <a:r>
                <a:rPr lang="es-MX" sz="1600" dirty="0" smtClean="0">
                  <a:latin typeface="Century Gothic" panose="020B0502020202020204" pitchFamily="34" charset="0"/>
                </a:rPr>
                <a:t>para comprender </a:t>
              </a:r>
              <a:r>
                <a:rPr lang="es-MX" sz="1600" dirty="0">
                  <a:latin typeface="Century Gothic" panose="020B0502020202020204" pitchFamily="34" charset="0"/>
                </a:rPr>
                <a:t>los procesos de enseñanza-aprendizaje y para resolver </a:t>
              </a:r>
              <a:r>
                <a:rPr lang="es-MX" sz="1600" dirty="0" smtClean="0">
                  <a:latin typeface="Century Gothic" panose="020B0502020202020204" pitchFamily="34" charset="0"/>
                </a:rPr>
                <a:t>situaciones problemáticas </a:t>
              </a:r>
              <a:r>
                <a:rPr lang="es-MX" sz="1600" dirty="0">
                  <a:latin typeface="Century Gothic" panose="020B0502020202020204" pitchFamily="34" charset="0"/>
                </a:rPr>
                <a:t>que se presentan diariamente en el aula</a:t>
              </a:r>
              <a:r>
                <a:rPr lang="es-MX" sz="1600" dirty="0" smtClean="0">
                  <a:latin typeface="Century Gothic" panose="020B0502020202020204" pitchFamily="34" charset="0"/>
                </a:rPr>
                <a:t>.</a:t>
              </a:r>
            </a:p>
            <a:p>
              <a:pPr algn="just"/>
              <a:endParaRPr lang="es-MX" sz="1600" dirty="0">
                <a:latin typeface="Century Gothic" panose="020B0502020202020204" pitchFamily="34" charset="0"/>
              </a:endParaRPr>
            </a:p>
            <a:p>
              <a:pPr algn="just"/>
              <a:r>
                <a:rPr lang="es-MX" sz="1600" dirty="0" smtClean="0">
                  <a:latin typeface="Century Gothic" panose="020B0502020202020204" pitchFamily="34" charset="0"/>
                </a:rPr>
                <a:t>*Perspectiva </a:t>
              </a:r>
              <a:r>
                <a:rPr lang="es-MX" sz="1600" dirty="0">
                  <a:latin typeface="Century Gothic" panose="020B0502020202020204" pitchFamily="34" charset="0"/>
                </a:rPr>
                <a:t>de mejora continua. </a:t>
              </a:r>
              <a:endParaRPr lang="es-MX" sz="1600" dirty="0" smtClean="0">
                <a:latin typeface="Century Gothic" panose="020B0502020202020204" pitchFamily="34" charset="0"/>
              </a:endParaRPr>
            </a:p>
            <a:p>
              <a:pPr algn="just"/>
              <a:endParaRPr lang="es-MX" sz="1600" dirty="0">
                <a:latin typeface="Century Gothic" panose="020B0502020202020204" pitchFamily="34" charset="0"/>
              </a:endParaRPr>
            </a:p>
            <a:p>
              <a:pPr algn="just"/>
              <a:r>
                <a:rPr lang="es-MX" sz="1600" dirty="0">
                  <a:latin typeface="Century Gothic" panose="020B0502020202020204" pitchFamily="34" charset="0"/>
                </a:rPr>
                <a:t>*</a:t>
              </a:r>
              <a:r>
                <a:rPr lang="es-MX" sz="1600" b="1" dirty="0" err="1">
                  <a:latin typeface="Century Gothic" panose="020B0502020202020204" pitchFamily="34" charset="0"/>
                </a:rPr>
                <a:t>Mingorance</a:t>
              </a:r>
              <a:r>
                <a:rPr lang="es-MX" sz="1600" b="1" dirty="0">
                  <a:latin typeface="Century Gothic" panose="020B0502020202020204" pitchFamily="34" charset="0"/>
                </a:rPr>
                <a:t> y </a:t>
              </a:r>
              <a:r>
                <a:rPr lang="es-MX" sz="1600" b="1" dirty="0" err="1">
                  <a:latin typeface="Century Gothic" panose="020B0502020202020204" pitchFamily="34" charset="0"/>
                </a:rPr>
                <a:t>Estebaranz</a:t>
              </a:r>
              <a:r>
                <a:rPr lang="es-MX" sz="1600" b="1" dirty="0">
                  <a:latin typeface="Century Gothic" panose="020B0502020202020204" pitchFamily="34" charset="0"/>
                </a:rPr>
                <a:t> (1992) </a:t>
              </a:r>
              <a:r>
                <a:rPr lang="es-MX" sz="1600" dirty="0">
                  <a:latin typeface="Century Gothic" panose="020B0502020202020204" pitchFamily="34" charset="0"/>
                </a:rPr>
                <a:t>los </a:t>
              </a:r>
              <a:r>
                <a:rPr lang="es-MX" sz="1600" dirty="0" smtClean="0">
                  <a:latin typeface="Century Gothic" panose="020B0502020202020204" pitchFamily="34" charset="0"/>
                </a:rPr>
                <a:t>profesores son </a:t>
              </a:r>
              <a:r>
                <a:rPr lang="es-MX" sz="1600" dirty="0">
                  <a:latin typeface="Century Gothic" panose="020B0502020202020204" pitchFamily="34" charset="0"/>
                </a:rPr>
                <a:t>agentes activos de su propia profesionalización. </a:t>
              </a:r>
              <a:r>
                <a:rPr lang="es-MX" sz="1600" dirty="0" smtClean="0">
                  <a:latin typeface="Century Gothic" panose="020B0502020202020204" pitchFamily="34" charset="0"/>
                </a:rPr>
                <a:t> Poseen </a:t>
              </a:r>
              <a:r>
                <a:rPr lang="es-MX" sz="1600" dirty="0">
                  <a:latin typeface="Century Gothic" panose="020B0502020202020204" pitchFamily="34" charset="0"/>
                </a:rPr>
                <a:t>un conocimiento que </a:t>
              </a:r>
              <a:r>
                <a:rPr lang="es-MX" sz="1600" dirty="0" smtClean="0">
                  <a:latin typeface="Century Gothic" panose="020B0502020202020204" pitchFamily="34" charset="0"/>
                </a:rPr>
                <a:t>se caracteriza </a:t>
              </a:r>
              <a:r>
                <a:rPr lang="es-MX" sz="1600" dirty="0">
                  <a:latin typeface="Century Gothic" panose="020B0502020202020204" pitchFamily="34" charset="0"/>
                </a:rPr>
                <a:t>por ser experiencia¡, personal y </a:t>
              </a:r>
              <a:r>
                <a:rPr lang="es-MX" sz="1600" dirty="0" smtClean="0">
                  <a:latin typeface="Century Gothic" panose="020B0502020202020204" pitchFamily="34" charset="0"/>
                </a:rPr>
                <a:t>grupal.</a:t>
              </a:r>
            </a:p>
            <a:p>
              <a:pPr algn="just"/>
              <a:endParaRPr lang="es-MX" sz="1600" dirty="0" smtClean="0">
                <a:latin typeface="Century Gothic" panose="020B0502020202020204" pitchFamily="34" charset="0"/>
              </a:endParaRPr>
            </a:p>
            <a:p>
              <a:pPr algn="just"/>
              <a:r>
                <a:rPr lang="es-MX" sz="1600" dirty="0">
                  <a:latin typeface="Century Gothic" panose="020B0502020202020204" pitchFamily="34" charset="0"/>
                </a:rPr>
                <a:t>*</a:t>
              </a:r>
              <a:r>
                <a:rPr lang="es-MX" sz="1600" dirty="0" smtClean="0">
                  <a:latin typeface="Century Gothic" panose="020B0502020202020204" pitchFamily="34" charset="0"/>
                </a:rPr>
                <a:t>Este </a:t>
              </a:r>
              <a:r>
                <a:rPr lang="es-MX" sz="1600" dirty="0">
                  <a:latin typeface="Century Gothic" panose="020B0502020202020204" pitchFamily="34" charset="0"/>
                </a:rPr>
                <a:t>desarrollo </a:t>
              </a:r>
              <a:r>
                <a:rPr lang="es-MX" sz="1600" dirty="0" smtClean="0">
                  <a:latin typeface="Century Gothic" panose="020B0502020202020204" pitchFamily="34" charset="0"/>
                </a:rPr>
                <a:t>se da de </a:t>
              </a:r>
              <a:r>
                <a:rPr lang="es-MX" sz="1600" dirty="0">
                  <a:latin typeface="Century Gothic" panose="020B0502020202020204" pitchFamily="34" charset="0"/>
                </a:rPr>
                <a:t>forma colectiva y colegiada. </a:t>
              </a:r>
              <a:endParaRPr lang="es-MX" sz="1600" dirty="0" smtClean="0">
                <a:latin typeface="Century Gothic" panose="020B0502020202020204" pitchFamily="34" charset="0"/>
              </a:endParaRPr>
            </a:p>
          </p:txBody>
        </p:sp>
        <p:sp>
          <p:nvSpPr>
            <p:cNvPr id="6" name="Rectángulo redondeado 8"/>
            <p:cNvSpPr/>
            <p:nvPr/>
          </p:nvSpPr>
          <p:spPr>
            <a:xfrm>
              <a:off x="1626690" y="-173922"/>
              <a:ext cx="15844210" cy="439492"/>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s-MX" sz="2000" b="1" dirty="0">
                  <a:solidFill>
                    <a:schemeClr val="tx1"/>
                  </a:solidFill>
                  <a:latin typeface="Century Gothic" panose="020B0502020202020204" pitchFamily="34" charset="0"/>
                </a:rPr>
                <a:t>1. CONCEPTUALIZACIÓN DEL DESARROLLO PROFESIONAL </a:t>
              </a: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5" name="Rectángulo redondeado 7"/>
          <p:cNvSpPr/>
          <p:nvPr/>
        </p:nvSpPr>
        <p:spPr>
          <a:xfrm>
            <a:off x="590550" y="1790700"/>
            <a:ext cx="7924799" cy="4686300"/>
          </a:xfrm>
          <a:prstGeom prst="roundRect">
            <a:avLst/>
          </a:prstGeom>
          <a:ln w="38100">
            <a:solidFill>
              <a:srgbClr val="FF7C80"/>
            </a:solidFill>
          </a:ln>
        </p:spPr>
        <p:style>
          <a:lnRef idx="2">
            <a:schemeClr val="accent4"/>
          </a:lnRef>
          <a:fillRef idx="1">
            <a:schemeClr val="lt1"/>
          </a:fillRef>
          <a:effectRef idx="0">
            <a:schemeClr val="accent4"/>
          </a:effectRef>
          <a:fontRef idx="minor">
            <a:schemeClr val="dk1"/>
          </a:fontRef>
        </p:style>
        <p:txBody>
          <a:bodyPr rtlCol="0" anchor="ctr"/>
          <a:lstStyle/>
          <a:p>
            <a:pPr algn="just"/>
            <a:r>
              <a:rPr lang="es-MX" sz="2000" dirty="0">
                <a:latin typeface="Century Gothic" panose="020B0502020202020204" pitchFamily="34" charset="0"/>
              </a:rPr>
              <a:t> </a:t>
            </a:r>
            <a:r>
              <a:rPr lang="es-MX" sz="2000" dirty="0" smtClean="0">
                <a:latin typeface="Century Gothic" panose="020B0502020202020204" pitchFamily="34" charset="0"/>
              </a:rPr>
              <a:t>*</a:t>
            </a:r>
            <a:r>
              <a:rPr lang="es-MX" dirty="0" smtClean="0">
                <a:latin typeface="Century Gothic" panose="020B0502020202020204" pitchFamily="34" charset="0"/>
              </a:rPr>
              <a:t>Como </a:t>
            </a:r>
            <a:r>
              <a:rPr lang="es-MX" dirty="0">
                <a:latin typeface="Century Gothic" panose="020B0502020202020204" pitchFamily="34" charset="0"/>
              </a:rPr>
              <a:t>señala </a:t>
            </a:r>
            <a:r>
              <a:rPr lang="es-MX" b="1" dirty="0" err="1" smtClean="0">
                <a:latin typeface="Century Gothic" panose="020B0502020202020204" pitchFamily="34" charset="0"/>
              </a:rPr>
              <a:t>Gairín</a:t>
            </a:r>
            <a:r>
              <a:rPr lang="es-MX" b="1" dirty="0" smtClean="0">
                <a:latin typeface="Century Gothic" panose="020B0502020202020204" pitchFamily="34" charset="0"/>
              </a:rPr>
              <a:t> (</a:t>
            </a:r>
            <a:r>
              <a:rPr lang="es-MX" b="1" dirty="0">
                <a:latin typeface="Century Gothic" panose="020B0502020202020204" pitchFamily="34" charset="0"/>
              </a:rPr>
              <a:t>1997:69) </a:t>
            </a:r>
            <a:r>
              <a:rPr lang="es-MX" dirty="0">
                <a:latin typeface="Century Gothic" panose="020B0502020202020204" pitchFamily="34" charset="0"/>
              </a:rPr>
              <a:t>"el liderazgo, los procesos de toma de decisiones y el control de los procesos </a:t>
            </a:r>
            <a:r>
              <a:rPr lang="es-MX" dirty="0" smtClean="0">
                <a:latin typeface="Century Gothic" panose="020B0502020202020204" pitchFamily="34" charset="0"/>
              </a:rPr>
              <a:t>y resultados </a:t>
            </a:r>
            <a:r>
              <a:rPr lang="es-MX" dirty="0">
                <a:latin typeface="Century Gothic" panose="020B0502020202020204" pitchFamily="34" charset="0"/>
              </a:rPr>
              <a:t>se configuran así como aspectos significativos y centrales de las </a:t>
            </a:r>
            <a:r>
              <a:rPr lang="es-MX" dirty="0" smtClean="0">
                <a:latin typeface="Century Gothic" panose="020B0502020202020204" pitchFamily="34" charset="0"/>
              </a:rPr>
              <a:t>organizaciones que </a:t>
            </a:r>
            <a:r>
              <a:rPr lang="es-MX" dirty="0">
                <a:latin typeface="Century Gothic" panose="020B0502020202020204" pitchFamily="34" charset="0"/>
              </a:rPr>
              <a:t>aprenden. También, el convencimiento de que las organizaciones deben cambiar por </a:t>
            </a:r>
            <a:r>
              <a:rPr lang="es-MX" dirty="0" smtClean="0">
                <a:latin typeface="Century Gothic" panose="020B0502020202020204" pitchFamily="34" charset="0"/>
              </a:rPr>
              <a:t>sí mismas</a:t>
            </a:r>
            <a:r>
              <a:rPr lang="es-MX" dirty="0">
                <a:latin typeface="Century Gothic" panose="020B0502020202020204" pitchFamily="34" charset="0"/>
              </a:rPr>
              <a:t>, aprender a innovar, si quieren subsistir en realidades dinámicas". </a:t>
            </a:r>
            <a:endParaRPr lang="es-MX" dirty="0" smtClean="0">
              <a:latin typeface="Century Gothic" panose="020B0502020202020204" pitchFamily="34" charset="0"/>
            </a:endParaRPr>
          </a:p>
          <a:p>
            <a:pPr algn="just"/>
            <a:endParaRPr lang="es-MX" dirty="0">
              <a:latin typeface="Century Gothic" panose="020B0502020202020204" pitchFamily="34" charset="0"/>
            </a:endParaRPr>
          </a:p>
          <a:p>
            <a:pPr algn="just"/>
            <a:r>
              <a:rPr lang="es-MX" dirty="0">
                <a:latin typeface="Century Gothic" panose="020B0502020202020204" pitchFamily="34" charset="0"/>
              </a:rPr>
              <a:t>*</a:t>
            </a:r>
            <a:r>
              <a:rPr lang="es-MX" b="1" dirty="0" err="1">
                <a:latin typeface="Century Gothic" panose="020B0502020202020204" pitchFamily="34" charset="0"/>
              </a:rPr>
              <a:t>Arbúes</a:t>
            </a:r>
            <a:r>
              <a:rPr lang="es-MX" b="1" dirty="0">
                <a:latin typeface="Century Gothic" panose="020B0502020202020204" pitchFamily="34" charset="0"/>
              </a:rPr>
              <a:t> (1997) </a:t>
            </a:r>
            <a:r>
              <a:rPr lang="es-MX" dirty="0">
                <a:latin typeface="Century Gothic" panose="020B0502020202020204" pitchFamily="34" charset="0"/>
              </a:rPr>
              <a:t>esboza el perfil de las organizaciones que </a:t>
            </a:r>
            <a:r>
              <a:rPr lang="es-MX" dirty="0" smtClean="0">
                <a:latin typeface="Century Gothic" panose="020B0502020202020204" pitchFamily="34" charset="0"/>
              </a:rPr>
              <a:t>aprenden. Dos </a:t>
            </a:r>
            <a:r>
              <a:rPr lang="es-MX" dirty="0">
                <a:latin typeface="Century Gothic" panose="020B0502020202020204" pitchFamily="34" charset="0"/>
              </a:rPr>
              <a:t>grandes características esenciales comunes a todas ellas:</a:t>
            </a:r>
          </a:p>
          <a:p>
            <a:pPr algn="just"/>
            <a:r>
              <a:rPr lang="es-MX" dirty="0">
                <a:latin typeface="Century Gothic" panose="020B0502020202020204" pitchFamily="34" charset="0"/>
              </a:rPr>
              <a:t>- han aprendido a adaptarse de forma rápida a los </a:t>
            </a:r>
            <a:r>
              <a:rPr lang="es-MX" dirty="0" smtClean="0">
                <a:latin typeface="Century Gothic" panose="020B0502020202020204" pitchFamily="34" charset="0"/>
              </a:rPr>
              <a:t>cambios (autonomía </a:t>
            </a:r>
            <a:r>
              <a:rPr lang="es-MX" dirty="0">
                <a:latin typeface="Century Gothic" panose="020B0502020202020204" pitchFamily="34" charset="0"/>
              </a:rPr>
              <a:t>institucional y capacidad de decisión</a:t>
            </a:r>
            <a:r>
              <a:rPr lang="es-MX" dirty="0" smtClean="0">
                <a:latin typeface="Century Gothic" panose="020B0502020202020204" pitchFamily="34" charset="0"/>
              </a:rPr>
              <a:t>).</a:t>
            </a:r>
            <a:endParaRPr lang="es-MX" dirty="0">
              <a:latin typeface="Century Gothic" panose="020B0502020202020204" pitchFamily="34" charset="0"/>
            </a:endParaRPr>
          </a:p>
          <a:p>
            <a:pPr algn="just"/>
            <a:r>
              <a:rPr lang="es-MX" dirty="0">
                <a:latin typeface="Century Gothic" panose="020B0502020202020204" pitchFamily="34" charset="0"/>
              </a:rPr>
              <a:t>- han desarrollado un estilo propio de ser y hacer que les diferencia (flexibilidad de pensamiento y </a:t>
            </a:r>
            <a:r>
              <a:rPr lang="es-MX" dirty="0" smtClean="0">
                <a:latin typeface="Century Gothic" panose="020B0502020202020204" pitchFamily="34" charset="0"/>
              </a:rPr>
              <a:t>actuación).</a:t>
            </a:r>
            <a:endParaRPr lang="es-MX" dirty="0">
              <a:latin typeface="Century Gothic" panose="020B0502020202020204" pitchFamily="34" charset="0"/>
            </a:endParaRPr>
          </a:p>
        </p:txBody>
      </p:sp>
      <p:sp>
        <p:nvSpPr>
          <p:cNvPr id="6" name="Rectángulo redondeado 8"/>
          <p:cNvSpPr/>
          <p:nvPr/>
        </p:nvSpPr>
        <p:spPr>
          <a:xfrm>
            <a:off x="799538" y="1250263"/>
            <a:ext cx="7734861" cy="527898"/>
          </a:xfrm>
          <a:prstGeom prst="roundRect">
            <a:avLst/>
          </a:prstGeom>
          <a:solidFill>
            <a:srgbClr val="FF7C80"/>
          </a:solidFill>
        </p:spPr>
        <p:style>
          <a:lnRef idx="3">
            <a:schemeClr val="lt1"/>
          </a:lnRef>
          <a:fillRef idx="1">
            <a:schemeClr val="accent4"/>
          </a:fillRef>
          <a:effectRef idx="1">
            <a:schemeClr val="accent4"/>
          </a:effectRef>
          <a:fontRef idx="minor">
            <a:schemeClr val="lt1"/>
          </a:fontRef>
        </p:style>
        <p:txBody>
          <a:bodyPr rtlCol="0" anchor="ctr"/>
          <a:lstStyle/>
          <a:p>
            <a:pPr algn="ctr"/>
            <a:r>
              <a:rPr lang="es-MX" sz="1600" b="1" dirty="0">
                <a:solidFill>
                  <a:schemeClr val="tx1"/>
                </a:solidFill>
                <a:latin typeface="Century Gothic" panose="020B0502020202020204" pitchFamily="34" charset="0"/>
              </a:rPr>
              <a:t>2</a:t>
            </a:r>
            <a:r>
              <a:rPr lang="es-MX" b="1" dirty="0">
                <a:solidFill>
                  <a:schemeClr val="tx1"/>
                </a:solidFill>
                <a:latin typeface="Century Gothic" panose="020B0502020202020204" pitchFamily="34" charset="0"/>
              </a:rPr>
              <a:t>. CARACTERÍSTICAS DE LAS ORGANIZACIONES QUE APRENDEN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3" name="Rectángulo redondeado 5"/>
          <p:cNvSpPr/>
          <p:nvPr/>
        </p:nvSpPr>
        <p:spPr>
          <a:xfrm>
            <a:off x="758518" y="1276350"/>
            <a:ext cx="7794932" cy="5200650"/>
          </a:xfrm>
          <a:prstGeom prst="roundRect">
            <a:avLst/>
          </a:prstGeom>
          <a:ln w="38100"/>
        </p:spPr>
        <p:style>
          <a:lnRef idx="2">
            <a:schemeClr val="accent6"/>
          </a:lnRef>
          <a:fillRef idx="1">
            <a:schemeClr val="lt1"/>
          </a:fillRef>
          <a:effectRef idx="0">
            <a:schemeClr val="accent6"/>
          </a:effectRef>
          <a:fontRef idx="minor">
            <a:schemeClr val="dk1"/>
          </a:fontRef>
        </p:style>
        <p:txBody>
          <a:bodyPr rtlCol="0" anchor="ctr"/>
          <a:lstStyle/>
          <a:p>
            <a:pPr algn="just"/>
            <a:r>
              <a:rPr lang="es-MX" b="1" dirty="0" smtClean="0">
                <a:latin typeface="Century Gothic" panose="020B0502020202020204" pitchFamily="34" charset="0"/>
              </a:rPr>
              <a:t>Desarrollo </a:t>
            </a:r>
            <a:r>
              <a:rPr lang="es-MX" b="1" dirty="0">
                <a:latin typeface="Century Gothic" panose="020B0502020202020204" pitchFamily="34" charset="0"/>
              </a:rPr>
              <a:t>profesional </a:t>
            </a:r>
            <a:r>
              <a:rPr lang="es-MX" b="1" dirty="0" smtClean="0">
                <a:latin typeface="Century Gothic" panose="020B0502020202020204" pitchFamily="34" charset="0"/>
              </a:rPr>
              <a:t>cooperativo</a:t>
            </a:r>
          </a:p>
          <a:p>
            <a:pPr algn="just"/>
            <a:r>
              <a:rPr lang="es-MX" dirty="0" smtClean="0">
                <a:latin typeface="Century Gothic" panose="020B0502020202020204" pitchFamily="34" charset="0"/>
              </a:rPr>
              <a:t>“Proceso </a:t>
            </a:r>
            <a:r>
              <a:rPr lang="es-MX" dirty="0">
                <a:latin typeface="Century Gothic" panose="020B0502020202020204" pitchFamily="34" charset="0"/>
              </a:rPr>
              <a:t>mediante el </a:t>
            </a:r>
            <a:r>
              <a:rPr lang="es-MX" dirty="0" smtClean="0">
                <a:latin typeface="Century Gothic" panose="020B0502020202020204" pitchFamily="34" charset="0"/>
              </a:rPr>
              <a:t>cual pequeños </a:t>
            </a:r>
            <a:r>
              <a:rPr lang="es-MX" dirty="0">
                <a:latin typeface="Century Gothic" panose="020B0502020202020204" pitchFamily="34" charset="0"/>
              </a:rPr>
              <a:t>grupos de profesores trabajan juntos, usando una variedad de métodos </a:t>
            </a:r>
            <a:r>
              <a:rPr lang="es-MX" dirty="0" smtClean="0">
                <a:latin typeface="Century Gothic" panose="020B0502020202020204" pitchFamily="34" charset="0"/>
              </a:rPr>
              <a:t>y estructuras </a:t>
            </a:r>
            <a:r>
              <a:rPr lang="es-MX" dirty="0">
                <a:latin typeface="Century Gothic" panose="020B0502020202020204" pitchFamily="34" charset="0"/>
              </a:rPr>
              <a:t>para su propio desarrollo profesional. (...) La característica diferenciadora es </a:t>
            </a:r>
            <a:r>
              <a:rPr lang="es-MX" dirty="0" smtClean="0">
                <a:latin typeface="Century Gothic" panose="020B0502020202020204" pitchFamily="34" charset="0"/>
              </a:rPr>
              <a:t>la cooperación </a:t>
            </a:r>
            <a:r>
              <a:rPr lang="es-MX" dirty="0">
                <a:latin typeface="Century Gothic" panose="020B0502020202020204" pitchFamily="34" charset="0"/>
              </a:rPr>
              <a:t>entre compañeros; el método y la estructura varían" (</a:t>
            </a:r>
            <a:r>
              <a:rPr lang="es-MX" dirty="0" err="1">
                <a:latin typeface="Century Gothic" panose="020B0502020202020204" pitchFamily="34" charset="0"/>
              </a:rPr>
              <a:t>Glatthom</a:t>
            </a:r>
            <a:r>
              <a:rPr lang="es-MX" dirty="0">
                <a:latin typeface="Century Gothic" panose="020B0502020202020204" pitchFamily="34" charset="0"/>
              </a:rPr>
              <a:t>, 1987: 31 ).  </a:t>
            </a:r>
            <a:endParaRPr lang="es-MX" dirty="0" smtClean="0">
              <a:latin typeface="Century Gothic" panose="020B0502020202020204" pitchFamily="34" charset="0"/>
            </a:endParaRPr>
          </a:p>
          <a:p>
            <a:pPr algn="just"/>
            <a:r>
              <a:rPr lang="es-MX" dirty="0" smtClean="0">
                <a:latin typeface="Century Gothic" panose="020B0502020202020204" pitchFamily="34" charset="0"/>
              </a:rPr>
              <a:t>*La </a:t>
            </a:r>
            <a:r>
              <a:rPr lang="es-MX" dirty="0">
                <a:latin typeface="Century Gothic" panose="020B0502020202020204" pitchFamily="34" charset="0"/>
              </a:rPr>
              <a:t>meta es </a:t>
            </a:r>
            <a:r>
              <a:rPr lang="es-MX" dirty="0" smtClean="0">
                <a:latin typeface="Century Gothic" panose="020B0502020202020204" pitchFamily="34" charset="0"/>
              </a:rPr>
              <a:t>el establecimiento </a:t>
            </a:r>
            <a:r>
              <a:rPr lang="es-MX" dirty="0">
                <a:latin typeface="Century Gothic" panose="020B0502020202020204" pitchFamily="34" charset="0"/>
              </a:rPr>
              <a:t>de una cultura de colaboración en las escuelas. </a:t>
            </a:r>
            <a:endParaRPr lang="es-MX" dirty="0" smtClean="0">
              <a:latin typeface="Century Gothic" panose="020B0502020202020204" pitchFamily="34" charset="0"/>
            </a:endParaRPr>
          </a:p>
          <a:p>
            <a:pPr algn="just"/>
            <a:endParaRPr lang="es-MX" b="1" dirty="0" smtClean="0">
              <a:latin typeface="Century Gothic" panose="020B0502020202020204" pitchFamily="34" charset="0"/>
            </a:endParaRPr>
          </a:p>
          <a:p>
            <a:pPr algn="just"/>
            <a:r>
              <a:rPr lang="es-MX" b="1" dirty="0" smtClean="0">
                <a:latin typeface="Century Gothic" panose="020B0502020202020204" pitchFamily="34" charset="0"/>
              </a:rPr>
              <a:t>Actividades</a:t>
            </a:r>
            <a:r>
              <a:rPr lang="es-MX" b="1" dirty="0">
                <a:latin typeface="Century Gothic" panose="020B0502020202020204" pitchFamily="34" charset="0"/>
              </a:rPr>
              <a:t>: </a:t>
            </a:r>
            <a:r>
              <a:rPr lang="es-MX" dirty="0">
                <a:latin typeface="Century Gothic" panose="020B0502020202020204" pitchFamily="34" charset="0"/>
              </a:rPr>
              <a:t>diálogo profesional, colaboración de los profesores en el </a:t>
            </a:r>
            <a:r>
              <a:rPr lang="es-MX" dirty="0" smtClean="0">
                <a:latin typeface="Century Gothic" panose="020B0502020202020204" pitchFamily="34" charset="0"/>
              </a:rPr>
              <a:t>desarrollo del </a:t>
            </a:r>
            <a:r>
              <a:rPr lang="es-MX" dirty="0">
                <a:latin typeface="Century Gothic" panose="020B0502020202020204" pitchFamily="34" charset="0"/>
              </a:rPr>
              <a:t>currículum, </a:t>
            </a:r>
            <a:r>
              <a:rPr lang="es-MX" dirty="0" smtClean="0">
                <a:latin typeface="Century Gothic" panose="020B0502020202020204" pitchFamily="34" charset="0"/>
              </a:rPr>
              <a:t>supervisión y </a:t>
            </a:r>
            <a:r>
              <a:rPr lang="es-MX" dirty="0">
                <a:latin typeface="Century Gothic" panose="020B0502020202020204" pitchFamily="34" charset="0"/>
              </a:rPr>
              <a:t>asesoramiento entre </a:t>
            </a:r>
            <a:r>
              <a:rPr lang="es-MX" dirty="0" smtClean="0">
                <a:latin typeface="Century Gothic" panose="020B0502020202020204" pitchFamily="34" charset="0"/>
              </a:rPr>
              <a:t>compañeros, implican </a:t>
            </a:r>
            <a:r>
              <a:rPr lang="es-MX" dirty="0">
                <a:latin typeface="Century Gothic" panose="020B0502020202020204" pitchFamily="34" charset="0"/>
              </a:rPr>
              <a:t>responsabilidad compartida, compromiso y mejora colectiva. </a:t>
            </a:r>
            <a:endParaRPr lang="es-MX" dirty="0" smtClean="0">
              <a:latin typeface="Century Gothic" panose="020B0502020202020204" pitchFamily="34" charset="0"/>
            </a:endParaRPr>
          </a:p>
          <a:p>
            <a:pPr algn="just"/>
            <a:r>
              <a:rPr lang="es-MX" dirty="0" smtClean="0">
                <a:latin typeface="Century Gothic" panose="020B0502020202020204" pitchFamily="34" charset="0"/>
              </a:rPr>
              <a:t>Profesores más seguros, más protegidos y ayudados.</a:t>
            </a:r>
            <a:endParaRPr lang="es-MX" dirty="0">
              <a:latin typeface="Century Gothic" panose="020B0502020202020204" pitchFamily="34" charset="0"/>
            </a:endParaRPr>
          </a:p>
          <a:p>
            <a:pPr algn="just"/>
            <a:endParaRPr lang="es-MX" sz="1050" dirty="0">
              <a:latin typeface="Century Gothic" panose="020B0502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8" name="7 Rectángulo"/>
          <p:cNvSpPr/>
          <p:nvPr/>
        </p:nvSpPr>
        <p:spPr>
          <a:xfrm>
            <a:off x="723900" y="1334691"/>
            <a:ext cx="7658100" cy="5355312"/>
          </a:xfrm>
          <a:prstGeom prst="rect">
            <a:avLst/>
          </a:prstGeom>
        </p:spPr>
        <p:txBody>
          <a:bodyPr wrap="square">
            <a:spAutoFit/>
          </a:bodyPr>
          <a:lstStyle/>
          <a:p>
            <a:pPr algn="just"/>
            <a:r>
              <a:rPr lang="es-MX" b="1" dirty="0" smtClean="0">
                <a:latin typeface="Century Gothic" panose="020B0502020202020204" pitchFamily="34" charset="0"/>
              </a:rPr>
              <a:t>Características de las organizaciones inteligentes</a:t>
            </a:r>
          </a:p>
          <a:p>
            <a:pPr algn="just"/>
            <a:r>
              <a:rPr lang="es-MX" b="1" dirty="0" smtClean="0">
                <a:latin typeface="Century Gothic" panose="020B0502020202020204" pitchFamily="34" charset="0"/>
              </a:rPr>
              <a:t>Dominio personal o crecimiento y aprendizaje personal</a:t>
            </a:r>
          </a:p>
          <a:p>
            <a:pPr algn="just"/>
            <a:r>
              <a:rPr lang="es-MX" dirty="0" smtClean="0">
                <a:latin typeface="Century Gothic" panose="020B0502020202020204" pitchFamily="34" charset="0"/>
              </a:rPr>
              <a:t>Desarrollo de los integrantes de una organización. En esta disciplina se incluiría el desarrollo profesional del profesor</a:t>
            </a:r>
            <a:r>
              <a:rPr lang="es-MX" b="1" dirty="0" smtClean="0">
                <a:latin typeface="Century Gothic" panose="020B0502020202020204" pitchFamily="34" charset="0"/>
              </a:rPr>
              <a:t>.</a:t>
            </a:r>
          </a:p>
          <a:p>
            <a:pPr algn="just"/>
            <a:r>
              <a:rPr lang="es-MX" dirty="0" smtClean="0">
                <a:latin typeface="Century Gothic" panose="020B0502020202020204" pitchFamily="34" charset="0"/>
              </a:rPr>
              <a:t>En opinión de</a:t>
            </a:r>
            <a:r>
              <a:rPr lang="es-MX" b="1" dirty="0" smtClean="0">
                <a:latin typeface="Century Gothic" panose="020B0502020202020204" pitchFamily="34" charset="0"/>
              </a:rPr>
              <a:t> </a:t>
            </a:r>
            <a:r>
              <a:rPr lang="es-MX" b="1" dirty="0" err="1" smtClean="0">
                <a:latin typeface="Century Gothic" panose="020B0502020202020204" pitchFamily="34" charset="0"/>
              </a:rPr>
              <a:t>Senge</a:t>
            </a:r>
            <a:r>
              <a:rPr lang="es-MX" b="1" dirty="0" smtClean="0">
                <a:latin typeface="Century Gothic" panose="020B0502020202020204" pitchFamily="34" charset="0"/>
              </a:rPr>
              <a:t> </a:t>
            </a:r>
            <a:r>
              <a:rPr lang="es-MX" dirty="0" smtClean="0">
                <a:latin typeface="Century Gothic" panose="020B0502020202020204" pitchFamily="34" charset="0"/>
              </a:rPr>
              <a:t>"El aprendizaje individual no garantiza el aprendizaje organizacional, pero no hay aprendizaje organizacional sin aprendizaje individual“ (1992:179).</a:t>
            </a:r>
          </a:p>
          <a:p>
            <a:pPr algn="just"/>
            <a:endParaRPr lang="es-MX" dirty="0" smtClean="0">
              <a:latin typeface="Century Gothic" panose="020B0502020202020204" pitchFamily="34" charset="0"/>
            </a:endParaRPr>
          </a:p>
          <a:p>
            <a:pPr algn="just"/>
            <a:r>
              <a:rPr lang="es-MX" b="1" dirty="0" smtClean="0">
                <a:latin typeface="Century Gothic" panose="020B0502020202020204" pitchFamily="34" charset="0"/>
              </a:rPr>
              <a:t>Modelos mentales o preconcepciones </a:t>
            </a:r>
          </a:p>
          <a:p>
            <a:pPr algn="just"/>
            <a:r>
              <a:rPr lang="es-MX" dirty="0" smtClean="0">
                <a:latin typeface="Century Gothic" panose="020B0502020202020204" pitchFamily="34" charset="0"/>
              </a:rPr>
              <a:t>Los modelas mentales, son supuestos, generalizaciones e imágenes profundamente arraigadas en las personas, que influyen sobre su modo de comprender el mundo y de actuar. </a:t>
            </a:r>
          </a:p>
          <a:p>
            <a:pPr algn="just"/>
            <a:endParaRPr lang="es-MX" dirty="0" smtClean="0">
              <a:latin typeface="Century Gothic" panose="020B0502020202020204" pitchFamily="34" charset="0"/>
            </a:endParaRPr>
          </a:p>
          <a:p>
            <a:pPr algn="just"/>
            <a:r>
              <a:rPr lang="es-MX" b="1" dirty="0" smtClean="0">
                <a:latin typeface="Century Gothic" panose="020B0502020202020204" pitchFamily="34" charset="0"/>
              </a:rPr>
              <a:t>Construcción de una visión compartida o un proyecto educativo común </a:t>
            </a:r>
          </a:p>
          <a:p>
            <a:pPr algn="just"/>
            <a:r>
              <a:rPr lang="es-MX" dirty="0" smtClean="0">
                <a:latin typeface="Century Gothic" panose="020B0502020202020204" pitchFamily="34" charset="0"/>
              </a:rPr>
              <a:t>Las visiones "son imágenes que lleva la gente de una organización. Crea una sensación de vínculo común que impregna la organización y brinda coherencia a actividades dispares"</a:t>
            </a:r>
          </a:p>
          <a:p>
            <a:pPr algn="just"/>
            <a:endParaRPr lang="es-MX" dirty="0" smtClean="0">
              <a:latin typeface="Century Gothic" panose="020B0502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3" name="2 Rectángulo"/>
          <p:cNvSpPr/>
          <p:nvPr/>
        </p:nvSpPr>
        <p:spPr>
          <a:xfrm>
            <a:off x="781050" y="1350139"/>
            <a:ext cx="7734300" cy="3416320"/>
          </a:xfrm>
          <a:prstGeom prst="rect">
            <a:avLst/>
          </a:prstGeom>
        </p:spPr>
        <p:txBody>
          <a:bodyPr wrap="square">
            <a:spAutoFit/>
          </a:bodyPr>
          <a:lstStyle/>
          <a:p>
            <a:pPr algn="just"/>
            <a:r>
              <a:rPr lang="es-MX" b="1" dirty="0" smtClean="0">
                <a:latin typeface="Century Gothic" panose="020B0502020202020204" pitchFamily="34" charset="0"/>
              </a:rPr>
              <a:t>Aprendizaje en equipo </a:t>
            </a:r>
          </a:p>
          <a:p>
            <a:pPr algn="just"/>
            <a:r>
              <a:rPr lang="es-MX" dirty="0" smtClean="0">
                <a:latin typeface="Century Gothic" panose="020B0502020202020204" pitchFamily="34" charset="0"/>
              </a:rPr>
              <a:t>Cuando los equipos aprenden generan resultados excepcionales y además sus integrantes se desarrollan con mayor rapidez. "El aprendizaje en equipo es el proceso de alinearse y desarrollar la capacidad de un equipo para crear los resultados que sus miembros realmente desean" (</a:t>
            </a:r>
            <a:r>
              <a:rPr lang="es-MX" dirty="0" err="1" smtClean="0">
                <a:latin typeface="Century Gothic" panose="020B0502020202020204" pitchFamily="34" charset="0"/>
              </a:rPr>
              <a:t>Senge</a:t>
            </a:r>
            <a:r>
              <a:rPr lang="es-MX" dirty="0" smtClean="0">
                <a:latin typeface="Century Gothic" panose="020B0502020202020204" pitchFamily="34" charset="0"/>
              </a:rPr>
              <a:t>, 1992: 296).</a:t>
            </a:r>
          </a:p>
          <a:p>
            <a:pPr algn="just"/>
            <a:endParaRPr lang="es-MX" dirty="0" smtClean="0">
              <a:latin typeface="Century Gothic" panose="020B0502020202020204" pitchFamily="34" charset="0"/>
            </a:endParaRPr>
          </a:p>
          <a:p>
            <a:pPr algn="just"/>
            <a:r>
              <a:rPr lang="es-MX" dirty="0" smtClean="0">
                <a:latin typeface="Century Gothic" panose="020B0502020202020204" pitchFamily="34" charset="0"/>
              </a:rPr>
              <a:t>Permite comprender la percepción que la organización tiene de sí misma y del mundo, descubrir cómo crea su realidad y cómo puede modificarla. El pensamiento sistémico revela cómo hemos creado lo que tenemos ahora" (</a:t>
            </a:r>
            <a:r>
              <a:rPr lang="es-MX" dirty="0" err="1" smtClean="0">
                <a:latin typeface="Century Gothic" panose="020B0502020202020204" pitchFamily="34" charset="0"/>
              </a:rPr>
              <a:t>Senge</a:t>
            </a:r>
            <a:r>
              <a:rPr lang="es-MX" dirty="0" smtClean="0">
                <a:latin typeface="Century Gothic" panose="020B0502020202020204" pitchFamily="34" charset="0"/>
              </a:rPr>
              <a:t>, 1992: 291). </a:t>
            </a:r>
          </a:p>
          <a:p>
            <a:pPr algn="just"/>
            <a:endParaRPr lang="es-MX" dirty="0">
              <a:latin typeface="Century Gothic" panose="020B0502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21" name="20 Rectángulo"/>
          <p:cNvSpPr/>
          <p:nvPr/>
        </p:nvSpPr>
        <p:spPr>
          <a:xfrm>
            <a:off x="819150" y="1347044"/>
            <a:ext cx="7600950" cy="3970318"/>
          </a:xfrm>
          <a:prstGeom prst="rect">
            <a:avLst/>
          </a:prstGeom>
        </p:spPr>
        <p:txBody>
          <a:bodyPr wrap="square">
            <a:spAutoFit/>
          </a:bodyPr>
          <a:lstStyle/>
          <a:p>
            <a:pPr algn="just"/>
            <a:r>
              <a:rPr lang="es-MX" b="1" dirty="0" smtClean="0">
                <a:latin typeface="Century Gothic" panose="020B0502020202020204" pitchFamily="34" charset="0"/>
              </a:rPr>
              <a:t>El pensamiento sistémico </a:t>
            </a:r>
          </a:p>
          <a:p>
            <a:pPr algn="just"/>
            <a:endParaRPr lang="es-MX" dirty="0" smtClean="0">
              <a:latin typeface="Century Gothic" panose="020B0502020202020204" pitchFamily="34" charset="0"/>
            </a:endParaRPr>
          </a:p>
          <a:p>
            <a:pPr algn="just"/>
            <a:r>
              <a:rPr lang="es-MX" b="1" dirty="0" smtClean="0">
                <a:latin typeface="Century Gothic" panose="020B0502020202020204" pitchFamily="34" charset="0"/>
              </a:rPr>
              <a:t>El desarrollo profesional cooperativo, elemento constitutivo de las escuelas</a:t>
            </a:r>
          </a:p>
          <a:p>
            <a:pPr algn="just"/>
            <a:r>
              <a:rPr lang="es-MX" b="1" dirty="0" smtClean="0">
                <a:latin typeface="Century Gothic" panose="020B0502020202020204" pitchFamily="34" charset="0"/>
              </a:rPr>
              <a:t>inteligentes </a:t>
            </a:r>
          </a:p>
          <a:p>
            <a:pPr algn="just"/>
            <a:r>
              <a:rPr lang="es-MX" dirty="0" smtClean="0">
                <a:latin typeface="Century Gothic" panose="020B0502020202020204" pitchFamily="34" charset="0"/>
              </a:rPr>
              <a:t>Es aquel que desarrolla su Proyecto Educativo con éxito, es decir, que logra una educación de calidad.</a:t>
            </a:r>
          </a:p>
          <a:p>
            <a:pPr algn="just"/>
            <a:endParaRPr lang="es-MX" dirty="0" smtClean="0">
              <a:latin typeface="Century Gothic" panose="020B0502020202020204" pitchFamily="34" charset="0"/>
            </a:endParaRPr>
          </a:p>
          <a:p>
            <a:pPr algn="just"/>
            <a:r>
              <a:rPr lang="es-MX" b="1" dirty="0" smtClean="0">
                <a:latin typeface="Century Gothic" panose="020B0502020202020204" pitchFamily="34" charset="0"/>
              </a:rPr>
              <a:t>El aprendizaje en equipo</a:t>
            </a:r>
          </a:p>
          <a:p>
            <a:pPr algn="just"/>
            <a:r>
              <a:rPr lang="es-MX" dirty="0" smtClean="0">
                <a:latin typeface="Century Gothic" panose="020B0502020202020204" pitchFamily="34" charset="0"/>
              </a:rPr>
              <a:t>Núcleo de la organización escolar inteligente. El equipo de profesores constituye la posibilidad de aumentar la capacidad de un centro, para transformar un modelo de cambio en un auténtico proyecto de innovación educativa, que es llevado a la práctica con éxito.</a:t>
            </a:r>
            <a:endParaRPr lang="es-MX" sz="1400" dirty="0">
              <a:latin typeface="Century Gothic" panose="020B0502020202020204" pitchFamily="34" charset="0"/>
            </a:endParaRPr>
          </a:p>
        </p:txBody>
      </p:sp>
    </p:spTree>
    <p:extLst>
      <p:ext uri="{BB962C8B-B14F-4D97-AF65-F5344CB8AC3E}">
        <p14:creationId xmlns:p14="http://schemas.microsoft.com/office/powerpoint/2010/main" val="2992184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3" name="Rectángulo redondeado 8"/>
          <p:cNvSpPr/>
          <p:nvPr/>
        </p:nvSpPr>
        <p:spPr>
          <a:xfrm>
            <a:off x="773232" y="1346808"/>
            <a:ext cx="7723067" cy="532057"/>
          </a:xfrm>
          <a:prstGeom prst="roundRect">
            <a:avLst/>
          </a:prstGeom>
          <a:solidFill>
            <a:srgbClr val="99CCFF"/>
          </a:solidFill>
        </p:spPr>
        <p:style>
          <a:lnRef idx="3">
            <a:schemeClr val="lt1"/>
          </a:lnRef>
          <a:fillRef idx="1">
            <a:schemeClr val="accent5"/>
          </a:fillRef>
          <a:effectRef idx="1">
            <a:schemeClr val="accent5"/>
          </a:effectRef>
          <a:fontRef idx="minor">
            <a:schemeClr val="lt1"/>
          </a:fontRef>
        </p:style>
        <p:txBody>
          <a:bodyPr rtlCol="0" anchor="ctr"/>
          <a:lstStyle/>
          <a:p>
            <a:pPr algn="ctr"/>
            <a:r>
              <a:rPr lang="es-MX" sz="2000" b="1" dirty="0">
                <a:solidFill>
                  <a:schemeClr val="tx1"/>
                </a:solidFill>
                <a:latin typeface="Century Gothic" panose="020B0502020202020204" pitchFamily="34" charset="0"/>
              </a:rPr>
              <a:t>3. LA REESTRUCTURACIÓN DE LA ESCUELA COMO RESPUESTA GLOBAL A </a:t>
            </a:r>
            <a:r>
              <a:rPr lang="es-MX" sz="2000" b="1" dirty="0" smtClean="0">
                <a:solidFill>
                  <a:schemeClr val="tx1"/>
                </a:solidFill>
                <a:latin typeface="Century Gothic" panose="020B0502020202020204" pitchFamily="34" charset="0"/>
              </a:rPr>
              <a:t>LAS NUEVAS </a:t>
            </a:r>
            <a:r>
              <a:rPr lang="es-MX" sz="2000" b="1" dirty="0">
                <a:solidFill>
                  <a:schemeClr val="tx1"/>
                </a:solidFill>
                <a:latin typeface="Century Gothic" panose="020B0502020202020204" pitchFamily="34" charset="0"/>
              </a:rPr>
              <a:t>NECESIDADES </a:t>
            </a:r>
          </a:p>
        </p:txBody>
      </p:sp>
      <p:sp>
        <p:nvSpPr>
          <p:cNvPr id="4" name="3 Rectángulo"/>
          <p:cNvSpPr/>
          <p:nvPr/>
        </p:nvSpPr>
        <p:spPr>
          <a:xfrm>
            <a:off x="800100" y="1996291"/>
            <a:ext cx="7524750" cy="3139321"/>
          </a:xfrm>
          <a:prstGeom prst="rect">
            <a:avLst/>
          </a:prstGeom>
        </p:spPr>
        <p:txBody>
          <a:bodyPr wrap="square">
            <a:spAutoFit/>
          </a:bodyPr>
          <a:lstStyle/>
          <a:p>
            <a:pPr algn="just"/>
            <a:r>
              <a:rPr lang="es-MX" dirty="0" smtClean="0">
                <a:latin typeface="Century Gothic" panose="020B0502020202020204" pitchFamily="34" charset="0"/>
              </a:rPr>
              <a:t>No se debe perder de vista que el objetivo de tanto en el ámbito curricular como organizativo, es la mejora de la calidad educativa. </a:t>
            </a:r>
          </a:p>
          <a:p>
            <a:pPr algn="just"/>
            <a:r>
              <a:rPr lang="es-MX" dirty="0" smtClean="0">
                <a:latin typeface="Century Gothic" panose="020B0502020202020204" pitchFamily="34" charset="0"/>
              </a:rPr>
              <a:t>Los cambios curriculares han de afrontarse junto al desarrollo profesional docente, el liderazgo con unas determinadas características, la intensificación de interrelaciones colaborativas entre todos los integrantes de la comunidad escolar y los cambios pertinentes en la organización de los centros y del Sistema Escolar.</a:t>
            </a:r>
          </a:p>
          <a:p>
            <a:pPr algn="just"/>
            <a:endParaRPr lang="es-MX" dirty="0" smtClean="0">
              <a:latin typeface="Century Gothic" panose="020B0502020202020204" pitchFamily="34" charset="0"/>
            </a:endParaRPr>
          </a:p>
          <a:p>
            <a:pPr algn="just"/>
            <a:endParaRPr lang="es-MX" dirty="0" smtClean="0">
              <a:latin typeface="Century Gothic" panose="020B0502020202020204" pitchFamily="34" charset="0"/>
            </a:endParaRPr>
          </a:p>
        </p:txBody>
      </p:sp>
    </p:spTree>
    <p:extLst>
      <p:ext uri="{BB962C8B-B14F-4D97-AF65-F5344CB8AC3E}">
        <p14:creationId xmlns:p14="http://schemas.microsoft.com/office/powerpoint/2010/main" val="29921843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Resultado de imagen para BORDES CON BUHOS"/>
          <p:cNvPicPr>
            <a:picLocks noChangeAspect="1" noChangeArrowheads="1"/>
          </p:cNvPicPr>
          <p:nvPr/>
        </p:nvPicPr>
        <p:blipFill>
          <a:blip r:embed="rId2" cstate="print"/>
          <a:srcRect/>
          <a:stretch>
            <a:fillRect/>
          </a:stretch>
        </p:blipFill>
        <p:spPr bwMode="auto">
          <a:xfrm>
            <a:off x="0" y="0"/>
            <a:ext cx="9145588" cy="6858000"/>
          </a:xfrm>
          <a:prstGeom prst="rect">
            <a:avLst/>
          </a:prstGeom>
          <a:noFill/>
        </p:spPr>
      </p:pic>
      <p:sp>
        <p:nvSpPr>
          <p:cNvPr id="3" name="2 Rectángulo"/>
          <p:cNvSpPr/>
          <p:nvPr/>
        </p:nvSpPr>
        <p:spPr>
          <a:xfrm>
            <a:off x="1677988" y="2688789"/>
            <a:ext cx="7467600" cy="2031325"/>
          </a:xfrm>
          <a:prstGeom prst="rect">
            <a:avLst/>
          </a:prstGeom>
        </p:spPr>
        <p:txBody>
          <a:bodyPr wrap="square">
            <a:spAutoFit/>
          </a:bodyPr>
          <a:lstStyle/>
          <a:p>
            <a:pPr algn="just"/>
            <a:r>
              <a:rPr lang="es-MX" dirty="0" smtClean="0">
                <a:latin typeface="Century Gothic" panose="020B0502020202020204" pitchFamily="34" charset="0"/>
              </a:rPr>
              <a:t> </a:t>
            </a:r>
            <a:r>
              <a:rPr lang="es-MX" b="1" dirty="0" smtClean="0">
                <a:latin typeface="Century Gothic" panose="020B0502020202020204" pitchFamily="34" charset="0"/>
              </a:rPr>
              <a:t>Principio de colaboración  (características)</a:t>
            </a:r>
          </a:p>
          <a:p>
            <a:pPr algn="just"/>
            <a:r>
              <a:rPr lang="es-MX" dirty="0" smtClean="0">
                <a:latin typeface="Century Gothic" panose="020B0502020202020204" pitchFamily="34" charset="0"/>
              </a:rPr>
              <a:t>*Apoyo moral</a:t>
            </a:r>
          </a:p>
          <a:p>
            <a:pPr algn="just"/>
            <a:r>
              <a:rPr lang="es-MX" dirty="0" smtClean="0">
                <a:latin typeface="Century Gothic" panose="020B0502020202020204" pitchFamily="34" charset="0"/>
              </a:rPr>
              <a:t>*Aumento y mejora de la eficacia</a:t>
            </a:r>
          </a:p>
          <a:p>
            <a:pPr algn="just"/>
            <a:r>
              <a:rPr lang="es-MX" dirty="0" smtClean="0">
                <a:latin typeface="Century Gothic" panose="020B0502020202020204" pitchFamily="34" charset="0"/>
              </a:rPr>
              <a:t>*Reducción del exceso de trabajo</a:t>
            </a:r>
          </a:p>
          <a:p>
            <a:pPr algn="just"/>
            <a:r>
              <a:rPr lang="es-MX" dirty="0" smtClean="0">
                <a:latin typeface="Century Gothic" panose="020B0502020202020204" pitchFamily="34" charset="0"/>
              </a:rPr>
              <a:t>*Mayor capacidad de reflexión</a:t>
            </a:r>
          </a:p>
          <a:p>
            <a:pPr algn="just"/>
            <a:r>
              <a:rPr lang="es-MX" dirty="0" smtClean="0">
                <a:latin typeface="Century Gothic" panose="020B0502020202020204" pitchFamily="34" charset="0"/>
              </a:rPr>
              <a:t>*Oportunidades para aprender unos de otros</a:t>
            </a:r>
          </a:p>
          <a:p>
            <a:pPr algn="just"/>
            <a:r>
              <a:rPr lang="es-MX" dirty="0" smtClean="0">
                <a:latin typeface="Century Gothic" panose="020B0502020202020204" pitchFamily="34" charset="0"/>
              </a:rPr>
              <a:t>*Perfeccionamiento continuo</a:t>
            </a:r>
            <a:endParaRPr lang="es-MX" sz="1600" b="1" dirty="0">
              <a:latin typeface="Century Gothic" panose="020B0502020202020204" pitchFamily="34" charset="0"/>
            </a:endParaRPr>
          </a:p>
        </p:txBody>
      </p:sp>
    </p:spTree>
    <p:extLst>
      <p:ext uri="{BB962C8B-B14F-4D97-AF65-F5344CB8AC3E}">
        <p14:creationId xmlns:p14="http://schemas.microsoft.com/office/powerpoint/2010/main" val="299218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819</Words>
  <Application>Microsoft Office PowerPoint</Application>
  <PresentationFormat>Personalizado</PresentationFormat>
  <Paragraphs>57</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Calibri</vt:lpstr>
      <vt:lpstr>Calibri Light</vt:lpstr>
      <vt:lpstr>Century Gothic</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Mariela</dc:creator>
  <cp:lastModifiedBy>Samsung</cp:lastModifiedBy>
  <cp:revision>20</cp:revision>
  <cp:lastPrinted>2015-11-29T23:09:04Z</cp:lastPrinted>
  <dcterms:created xsi:type="dcterms:W3CDTF">2015-11-12T22:11:15Z</dcterms:created>
  <dcterms:modified xsi:type="dcterms:W3CDTF">2016-11-14T01:15:20Z</dcterms:modified>
</cp:coreProperties>
</file>