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3" r:id="rId5"/>
    <p:sldId id="259" r:id="rId6"/>
    <p:sldId id="260" r:id="rId7"/>
    <p:sldId id="261" r:id="rId8"/>
    <p:sldId id="262" r:id="rId9"/>
    <p:sldId id="265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7" d="100"/>
          <a:sy n="57" d="100"/>
        </p:scale>
        <p:origin x="-528" y="-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MODULO 4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4800" dirty="0" smtClean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COMPROMISO ÉTICO</a:t>
            </a:r>
            <a:endParaRPr lang="es-MX" sz="4800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2" descr="C:\Users\user\Pictures\CONSTITUCIÓ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6956" y="254856"/>
            <a:ext cx="3730764" cy="39380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66113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074420"/>
          </a:xfrm>
        </p:spPr>
        <p:txBody>
          <a:bodyPr>
            <a:normAutofit/>
          </a:bodyPr>
          <a:lstStyle/>
          <a:p>
            <a:pPr algn="ctr"/>
            <a:r>
              <a:rPr lang="es-MX" dirty="0" smtClean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Fundamentos Filosóficos</a:t>
            </a:r>
            <a:endParaRPr lang="es-MX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098" name="Picture 2" descr="DE LA EQUIDAD EN LA EDUCACION.&lt;br /&gt;Artículo 32.- Las autoridades educativas tomarán medidas tendientes a establecer condi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8640"/>
            <a:ext cx="11612880" cy="6149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6566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MARCO LEGAL</a:t>
            </a:r>
            <a:br>
              <a:rPr lang="es-MX" dirty="0" smtClean="0"/>
            </a:br>
            <a:r>
              <a:rPr lang="es-MX" dirty="0" smtClean="0">
                <a:solidFill>
                  <a:schemeClr val="accent2">
                    <a:lumMod val="50000"/>
                  </a:schemeClr>
                </a:solidFill>
              </a:rPr>
              <a:t>ARTICULO 3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2" y="1143000"/>
            <a:ext cx="10149841" cy="5714999"/>
          </a:xfrm>
        </p:spPr>
        <p:txBody>
          <a:bodyPr>
            <a:noAutofit/>
          </a:bodyPr>
          <a:lstStyle/>
          <a:p>
            <a:r>
              <a:rPr lang="es-ES" sz="2800" dirty="0">
                <a:latin typeface="Aharoni" panose="02010803020104030203" pitchFamily="2" charset="-79"/>
                <a:cs typeface="Aharoni" panose="02010803020104030203" pitchFamily="2" charset="-79"/>
              </a:rPr>
              <a:t>ARTÍCULO ÚNICO.­ Se reforman los artículos 3o., fracciones III, VII y VIII, y 73, fracción XXV; y se adiciona un párrafo</a:t>
            </a:r>
          </a:p>
          <a:p>
            <a:r>
              <a:rPr lang="es-E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Tercero</a:t>
            </a:r>
            <a:r>
              <a:rPr lang="es-ES" sz="2800" dirty="0">
                <a:latin typeface="Aharoni" panose="02010803020104030203" pitchFamily="2" charset="-79"/>
                <a:cs typeface="Aharoni" panose="02010803020104030203" pitchFamily="2" charset="-79"/>
              </a:rPr>
              <a:t>, un inciso d) al párrafo segundo de la fracción II y una fracción IX, al artículo 3o., de la Constitución Política de </a:t>
            </a:r>
            <a:r>
              <a:rPr lang="es-E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los Estados Unidos Mexicanos</a:t>
            </a:r>
            <a:endParaRPr lang="es-E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buNone/>
            </a:pPr>
            <a:r>
              <a:rPr lang="es-ES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d</a:t>
            </a:r>
            <a:r>
              <a:rPr lang="es-ES" sz="2800" dirty="0">
                <a:latin typeface="Aharoni" panose="02010803020104030203" pitchFamily="2" charset="-79"/>
                <a:cs typeface="Aharoni" panose="02010803020104030203" pitchFamily="2" charset="-79"/>
              </a:rPr>
              <a:t>) Será de calidad, con base en el mejoramiento constante y el máximo logro académico de los educandos.</a:t>
            </a:r>
          </a:p>
          <a:p>
            <a:endParaRPr lang="es-MX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84641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0"/>
            <a:ext cx="8596668" cy="6446520"/>
          </a:xfrm>
        </p:spPr>
        <p:txBody>
          <a:bodyPr>
            <a:noAutofit/>
          </a:bodyPr>
          <a:lstStyle/>
          <a:p>
            <a:r>
              <a:rPr lang="es-ES" sz="2400" b="1" dirty="0">
                <a:latin typeface="Aharoni" panose="02010803020104030203" pitchFamily="2" charset="-79"/>
                <a:cs typeface="Aharoni" panose="02010803020104030203" pitchFamily="2" charset="-79"/>
              </a:rPr>
              <a:t>III</a:t>
            </a:r>
            <a:r>
              <a:rPr lang="es-ES" sz="2400" dirty="0">
                <a:latin typeface="Aharoni" panose="02010803020104030203" pitchFamily="2" charset="-79"/>
                <a:cs typeface="Aharoni" panose="02010803020104030203" pitchFamily="2" charset="-79"/>
              </a:rPr>
              <a:t>. determinará los planes y programas de estudio de la educación preescolar, primaria, secundaria y normal para toda la República. </a:t>
            </a:r>
          </a:p>
          <a:p>
            <a:r>
              <a:rPr lang="es-ES" sz="2400" dirty="0">
                <a:latin typeface="Aharoni" panose="02010803020104030203" pitchFamily="2" charset="-79"/>
                <a:cs typeface="Aharoni" panose="02010803020104030203" pitchFamily="2" charset="-79"/>
              </a:rPr>
              <a:t>Adicionalmente, el ingreso al servicio docente y la promoción a cargos con funciones de dirección o de supervisión en la educación básica y media superior que imparta el Estado, se llevarán a cabo mediante concursos de oposición que garanticen la idoneidad de los conocimientos y capacidades que correspondan. La ley reglamentaria fijará los criterios, los términos y condiciones de la evaluación obligatoria para el ingreso, la promoción, el reconocimiento y la permanencia en el servicio profesional con pleno respeto a los derechos constitucionales de los trabajadores de la educación. Serán nulos todos lo ingresos y promociones que no sean otorgados conforme a la ley.</a:t>
            </a:r>
          </a:p>
        </p:txBody>
      </p:sp>
    </p:spTree>
    <p:extLst>
      <p:ext uri="{BB962C8B-B14F-4D97-AF65-F5344CB8AC3E}">
        <p14:creationId xmlns:p14="http://schemas.microsoft.com/office/powerpoint/2010/main" val="2930147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"/>
            <a:ext cx="9274002" cy="6041362"/>
          </a:xfrm>
        </p:spPr>
        <p:txBody>
          <a:bodyPr/>
          <a:lstStyle/>
          <a:p>
            <a:pPr algn="just"/>
            <a:r>
              <a:rPr lang="es-ES" sz="2400" dirty="0">
                <a:latin typeface="Aharoni" panose="02010803020104030203" pitchFamily="2" charset="-79"/>
                <a:cs typeface="Aharoni" panose="02010803020104030203" pitchFamily="2" charset="-79"/>
              </a:rPr>
              <a:t>Art. 3°: Proporcionar educación de calidad en educación básica y media superior que son los niveles obligatorios para el estado y centra la atención para que los materiales y métodos educativos, la organización escolar, la infraestructura educativa y la idoneidad de los docentes y los directivos garanticen el máximo logro de aprendizaje de los educandos</a:t>
            </a:r>
            <a:r>
              <a:rPr lang="es-ES" dirty="0">
                <a:latin typeface="Arial" pitchFamily="34" charset="0"/>
                <a:cs typeface="Arial" pitchFamily="34" charset="0"/>
              </a:rPr>
              <a:t>.</a:t>
            </a:r>
            <a:endParaRPr lang="es-ES" dirty="0"/>
          </a:p>
        </p:txBody>
      </p:sp>
      <p:pic>
        <p:nvPicPr>
          <p:cNvPr id="4" name="Picture 2" descr="C:\Users\user\Documents\educaión pública laica y gratui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44148"/>
            <a:ext cx="2707724" cy="2088232"/>
          </a:xfrm>
          <a:prstGeom prst="rect">
            <a:avLst/>
          </a:prstGeom>
          <a:noFill/>
        </p:spPr>
      </p:pic>
      <p:pic>
        <p:nvPicPr>
          <p:cNvPr id="8" name="Picture 3" descr="C:\Users\user\Documents\educacion para todo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8704" y="4826621"/>
            <a:ext cx="3680460" cy="2031379"/>
          </a:xfrm>
          <a:prstGeom prst="rect">
            <a:avLst/>
          </a:prstGeom>
          <a:noFill/>
        </p:spPr>
      </p:pic>
      <p:pic>
        <p:nvPicPr>
          <p:cNvPr id="9" name="Picture 3" descr="C:\Users\user\Pictures\BANDER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63540" y="3052159"/>
            <a:ext cx="2743200" cy="1872209"/>
          </a:xfrm>
          <a:prstGeom prst="rect">
            <a:avLst/>
          </a:prstGeom>
          <a:noFill/>
        </p:spPr>
      </p:pic>
      <p:pic>
        <p:nvPicPr>
          <p:cNvPr id="10" name="3 Imagen" descr="C:\Users\user\Pictures\concurso opoisicion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82186" y="4831847"/>
            <a:ext cx="2581354" cy="1894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46326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8814" y="289560"/>
            <a:ext cx="8596668" cy="1127760"/>
          </a:xfrm>
        </p:spPr>
        <p:txBody>
          <a:bodyPr/>
          <a:lstStyle/>
          <a:p>
            <a:pPr algn="ctr"/>
            <a:r>
              <a:rPr lang="es-MX" dirty="0" smtClean="0"/>
              <a:t>Articulo 24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165861"/>
            <a:ext cx="8596668" cy="4875502"/>
          </a:xfrm>
        </p:spPr>
        <p:txBody>
          <a:bodyPr/>
          <a:lstStyle/>
          <a:p>
            <a:pPr algn="just"/>
            <a:r>
              <a:rPr lang="es-ES" sz="2400" dirty="0">
                <a:latin typeface="Aharoni" panose="02010803020104030203" pitchFamily="2" charset="-79"/>
                <a:cs typeface="Aharoni" panose="02010803020104030203" pitchFamily="2" charset="-79"/>
              </a:rPr>
              <a:t>primera: libertad de “convicciones éticas, de conciencia y de religión”, en vigor: libertad de creencias. Toda persona tiene derecho a la libertad de convicciones éticas, de conciencia y de religión, y a tener o adoptar, en su caso, la de su agrado</a:t>
            </a:r>
            <a:r>
              <a:rPr lang="es-ES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pic>
        <p:nvPicPr>
          <p:cNvPr id="4" name="Picture 5" descr="C:\Users\user\Pictures\religiones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1" y="3952254"/>
            <a:ext cx="3898039" cy="22850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4492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0002" y="6322"/>
            <a:ext cx="9379758" cy="5625989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3600" dirty="0">
                <a:latin typeface="Aharoni" panose="02010803020104030203" pitchFamily="2" charset="-79"/>
                <a:cs typeface="Aharoni" panose="02010803020104030203" pitchFamily="2" charset="-79"/>
              </a:rPr>
              <a:t>Esta libertad incluye el derecho de participar, individual o colectivamente, tanto en público como en privado, en las ceremonias, devociones o actos de culto respectivo, siempre que no constituyan un delito o falta penados por la ley. Nadie podrá utilizar los actos públicos de expresión de esta libertad con fines políticos, de proselitismo o de propaganda política  </a:t>
            </a:r>
          </a:p>
        </p:txBody>
      </p:sp>
      <p:pic>
        <p:nvPicPr>
          <p:cNvPr id="6" name="Picture 2" descr="C:\Users\user\Pictures\images religion y políti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98180" y="4894718"/>
            <a:ext cx="3893820" cy="19632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27395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868680"/>
          </a:xfrm>
        </p:spPr>
        <p:txBody>
          <a:bodyPr>
            <a:normAutofit/>
          </a:bodyPr>
          <a:lstStyle/>
          <a:p>
            <a:pPr algn="ctr"/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Artículo 31</a:t>
            </a:r>
            <a:endParaRPr lang="es-MX" dirty="0">
              <a:solidFill>
                <a:schemeClr val="accent1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188720"/>
            <a:ext cx="8596668" cy="5669279"/>
          </a:xfrm>
        </p:spPr>
        <p:txBody>
          <a:bodyPr>
            <a:noAutofit/>
          </a:bodyPr>
          <a:lstStyle/>
          <a:p>
            <a:pPr algn="just"/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Hacer que sus hijos o pupilos concurran a las escuelas publicas o privadas, para obtener la educación preescolar, primaria, secundaria, media superior y reciban la militar, en los términos que establezca la ley.</a:t>
            </a:r>
            <a:r>
              <a:rPr lang="es-ES" sz="20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  <a:p>
            <a:pPr algn="just"/>
            <a:endParaRPr lang="es-ES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just"/>
            <a:endParaRPr lang="es-ES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just"/>
            <a:endParaRPr lang="es-ES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just"/>
            <a:endParaRPr lang="es-MX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just"/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II. Asistir en los días y horas designados por el ayuntamiento del lugar en que residan, para recibir instrucción cívica y militar que los mantenga aptos en el ejercicio de los derechos de ciudadano, diestros en el manejo de las armas y conocedores de la disciplina militar.</a:t>
            </a:r>
          </a:p>
        </p:txBody>
      </p:sp>
      <p:pic>
        <p:nvPicPr>
          <p:cNvPr id="4" name="Picture 2" descr="C:\Users\user\Pictures\PADR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65502" y="2308860"/>
            <a:ext cx="2220857" cy="1874520"/>
          </a:xfrm>
          <a:prstGeom prst="rect">
            <a:avLst/>
          </a:prstGeom>
          <a:noFill/>
        </p:spPr>
      </p:pic>
      <p:pic>
        <p:nvPicPr>
          <p:cNvPr id="6" name="Picture 1" descr="C:\Users\user\Pictures\enlistar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74002" y="5097779"/>
            <a:ext cx="2734555" cy="17602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23061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s-MX" dirty="0">
              <a:solidFill>
                <a:schemeClr val="accent1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028" name="Picture 4" descr="Ley general de educación.&lt;br /&gt;DISPOSICIONES GENERALES.&lt;br /&gt;Artículo 1.- Esta Ley regula la educación que imparten el Est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3969828" y="147935"/>
            <a:ext cx="493276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5400" dirty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MARCO LEGAL</a:t>
            </a:r>
            <a:endParaRPr lang="es-MX" sz="5400" dirty="0"/>
          </a:p>
        </p:txBody>
      </p:sp>
    </p:spTree>
    <p:extLst>
      <p:ext uri="{BB962C8B-B14F-4D97-AF65-F5344CB8AC3E}">
        <p14:creationId xmlns:p14="http://schemas.microsoft.com/office/powerpoint/2010/main" val="4275949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3074" name="Picture 2" descr="Artículo 11.- La aplicación y la vigilancia del cumplimiento de esta Ley corresponden a las autoridades educativas de la F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716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2591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160</TotalTime>
  <Words>497</Words>
  <Application>Microsoft Office PowerPoint</Application>
  <PresentationFormat>Panorámica</PresentationFormat>
  <Paragraphs>21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Aharoni</vt:lpstr>
      <vt:lpstr>Arial</vt:lpstr>
      <vt:lpstr>Trebuchet MS</vt:lpstr>
      <vt:lpstr>Wingdings 3</vt:lpstr>
      <vt:lpstr>Faceta</vt:lpstr>
      <vt:lpstr>MODULO 4</vt:lpstr>
      <vt:lpstr>MARCO LEGAL ARTICULO 3 </vt:lpstr>
      <vt:lpstr>Presentación de PowerPoint</vt:lpstr>
      <vt:lpstr>Presentación de PowerPoint</vt:lpstr>
      <vt:lpstr>Articulo 24</vt:lpstr>
      <vt:lpstr>Presentación de PowerPoint</vt:lpstr>
      <vt:lpstr>Artículo 31</vt:lpstr>
      <vt:lpstr>Presentación de PowerPoint</vt:lpstr>
      <vt:lpstr>Presentación de PowerPoint</vt:lpstr>
      <vt:lpstr>Fundamentos Filosóficos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MODULO 4</dc:title>
  <dc:creator>SAMSUNG</dc:creator>
  <cp:lastModifiedBy>Samsung</cp:lastModifiedBy>
  <cp:revision>9</cp:revision>
  <dcterms:created xsi:type="dcterms:W3CDTF">2016-03-01T16:11:51Z</dcterms:created>
  <dcterms:modified xsi:type="dcterms:W3CDTF">2016-11-15T04:50:45Z</dcterms:modified>
</cp:coreProperties>
</file>