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8" r:id="rId4"/>
    <p:sldId id="267" r:id="rId5"/>
    <p:sldId id="266" r:id="rId6"/>
    <p:sldId id="265" r:id="rId7"/>
    <p:sldId id="264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9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BB637-A751-4254-BCB8-E8B61975CD6B}" type="datetimeFigureOut">
              <a:rPr lang="es-MX" smtClean="0"/>
              <a:t>13/11/2016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A5AE3-BD9F-4D26-B4E8-2BCF227448E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MARC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827584" y="1196752"/>
            <a:ext cx="75608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latin typeface="Rockwell Extra Bold" pitchFamily="18" charset="0"/>
              </a:rPr>
              <a:t>AMBIENTES DE APRENDIZAJE</a:t>
            </a:r>
          </a:p>
          <a:p>
            <a:pPr algn="ctr"/>
            <a:r>
              <a:rPr lang="es-MX" sz="2400" b="1" dirty="0" smtClean="0">
                <a:latin typeface="Rockwell Extra Bold" pitchFamily="18" charset="0"/>
              </a:rPr>
              <a:t>UNA APROXIMACIÓN CONCEPTUAL</a:t>
            </a:r>
          </a:p>
          <a:p>
            <a:pPr algn="ctr"/>
            <a:endParaRPr lang="es-MX" sz="2400" b="1" dirty="0">
              <a:latin typeface="Rockwell Extra Bold" pitchFamily="18" charset="0"/>
            </a:endParaRPr>
          </a:p>
          <a:p>
            <a:pPr algn="ctr"/>
            <a:endParaRPr lang="es-MX" sz="2400" b="1" dirty="0" smtClean="0">
              <a:latin typeface="Rockwell Extra Bold" pitchFamily="18" charset="0"/>
            </a:endParaRPr>
          </a:p>
          <a:p>
            <a:pPr algn="ctr"/>
            <a:r>
              <a:rPr lang="es-MX" sz="2400" b="1" dirty="0" smtClean="0">
                <a:latin typeface="Rockwell Extra Bold" pitchFamily="18" charset="0"/>
              </a:rPr>
              <a:t>                                   DUARTE </a:t>
            </a:r>
            <a:r>
              <a:rPr lang="es-MX" sz="2400" b="1" dirty="0" err="1" smtClean="0">
                <a:latin typeface="Rockwell Extra Bold" pitchFamily="18" charset="0"/>
              </a:rPr>
              <a:t>DUARTE</a:t>
            </a:r>
            <a:r>
              <a:rPr lang="es-MX" sz="2400" b="1" dirty="0" smtClean="0">
                <a:latin typeface="Rockwell Extra Bold" pitchFamily="18" charset="0"/>
              </a:rPr>
              <a:t> JAKELINE</a:t>
            </a:r>
            <a:endParaRPr lang="es-MX" sz="2400" b="1" dirty="0">
              <a:latin typeface="Rockwell Extra Bold" pitchFamily="18" charset="0"/>
            </a:endParaRPr>
          </a:p>
        </p:txBody>
      </p:sp>
      <p:pic>
        <p:nvPicPr>
          <p:cNvPr id="1028" name="Picture 4" descr="Resultado de imagen para ambiente de aprendizaje preescol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356992"/>
            <a:ext cx="3810000" cy="24948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MARC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539552" y="620688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El ambiente debe entenderse conjunto de factores  internos: biológicos y químicos;  y externos: lo físico y </a:t>
            </a:r>
          </a:p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psicológico que favorecen o dificultan la interacción social</a:t>
            </a:r>
          </a:p>
          <a:p>
            <a:endParaRPr lang="es-MX" sz="2400" dirty="0">
              <a:latin typeface="PMingLiU-ExtB" pitchFamily="18" charset="-120"/>
              <a:ea typeface="PMingLiU-ExtB" pitchFamily="18" charset="-120"/>
            </a:endParaRPr>
          </a:p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Espacio de construcción significativa de la cultura</a:t>
            </a:r>
          </a:p>
          <a:p>
            <a:endParaRPr lang="es-MX" sz="2400" dirty="0">
              <a:latin typeface="PMingLiU-ExtB" pitchFamily="18" charset="-120"/>
              <a:ea typeface="PMingLiU-ExtB" pitchFamily="18" charset="-120"/>
            </a:endParaRPr>
          </a:p>
          <a:p>
            <a:r>
              <a:rPr lang="es-MX" sz="2400" u="sng" dirty="0" smtClean="0">
                <a:latin typeface="PMingLiU-ExtB" pitchFamily="18" charset="-120"/>
                <a:ea typeface="PMingLiU-ExtB" pitchFamily="18" charset="-120"/>
              </a:rPr>
              <a:t>Ambiente educativo: </a:t>
            </a:r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construcción diaria, reflexión cotidiana, singularidad permanente que asegure la diversidad. </a:t>
            </a:r>
          </a:p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Escenario donde existen y se desarrollan las condiciones favorables de aprendizaje</a:t>
            </a:r>
          </a:p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Un espacio y un tiempo en movimiento, donde los participantes desarrollan capacidades, competencias, habilidades y valores</a:t>
            </a:r>
          </a:p>
          <a:p>
            <a:endParaRPr lang="es-MX" sz="2400" dirty="0">
              <a:latin typeface="PMingLiU-ExtB" pitchFamily="18" charset="-120"/>
              <a:ea typeface="PMingLiU-ExtB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MARC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611560" y="476672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err="1" smtClean="0">
                <a:latin typeface="PMingLiU-ExtB" pitchFamily="18" charset="-120"/>
                <a:ea typeface="PMingLiU-ExtB" pitchFamily="18" charset="-120"/>
              </a:rPr>
              <a:t>Lucié</a:t>
            </a:r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s-MX" sz="2400" dirty="0" err="1" smtClean="0">
                <a:latin typeface="PMingLiU-ExtB" pitchFamily="18" charset="-120"/>
                <a:ea typeface="PMingLiU-ExtB" pitchFamily="18" charset="-120"/>
              </a:rPr>
              <a:t>Sauvé</a:t>
            </a:r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 (1994) El ambiente como…</a:t>
            </a:r>
          </a:p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Problema- identificación de problemas ambientales</a:t>
            </a:r>
          </a:p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Recurso.. Patrimonio biológico, colectivo, asociado con la calidad de vida</a:t>
            </a:r>
          </a:p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Naturaleza… apreciar, respetar y preservar</a:t>
            </a:r>
          </a:p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Biosfera... Vivir juntos por mucho tiempo</a:t>
            </a:r>
          </a:p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Medio de vida… conocer y administrar los espacios de hombre</a:t>
            </a:r>
          </a:p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Comunitario… participar, ser compartido, solidario y democrático</a:t>
            </a:r>
          </a:p>
        </p:txBody>
      </p:sp>
      <p:pic>
        <p:nvPicPr>
          <p:cNvPr id="16386" name="Picture 2" descr="Resultado de imagen para ambiente de aprendizaje preescol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573016"/>
            <a:ext cx="4320480" cy="25808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MARC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611560" y="476672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>
                <a:latin typeface="PMingLiU-ExtB" pitchFamily="18" charset="-120"/>
                <a:ea typeface="PMingLiU-ExtB" pitchFamily="18" charset="-120"/>
              </a:rPr>
              <a:t>2 componentes de ambientes educativos</a:t>
            </a:r>
          </a:p>
          <a:p>
            <a:pPr marL="514350" indent="-514350">
              <a:buAutoNum type="alphaLcParenR"/>
            </a:pPr>
            <a:r>
              <a:rPr lang="es-MX" sz="2800" dirty="0" smtClean="0">
                <a:latin typeface="PMingLiU-ExtB" pitchFamily="18" charset="-120"/>
                <a:ea typeface="PMingLiU-ExtB" pitchFamily="18" charset="-120"/>
              </a:rPr>
              <a:t>desafíos: retos y provocaciones generadas desde las iniciativas propias o por los educadores y facilitadores. Fortalecen la autonomía el grupo y propician el desarrollo de valores.</a:t>
            </a:r>
          </a:p>
          <a:p>
            <a:pPr marL="514350" indent="-514350">
              <a:buAutoNum type="alphaLcParenR"/>
            </a:pPr>
            <a:r>
              <a:rPr lang="es-MX" sz="2800" dirty="0" smtClean="0">
                <a:latin typeface="PMingLiU-ExtB" pitchFamily="18" charset="-120"/>
                <a:ea typeface="PMingLiU-ExtB" pitchFamily="18" charset="-120"/>
              </a:rPr>
              <a:t>Identidades la cultura propia como posibilidad de creación de comprensión, solidaridad , apoyo mutuo e interacción</a:t>
            </a:r>
          </a:p>
          <a:p>
            <a:pPr marL="514350" indent="-514350">
              <a:buAutoNum type="alphaLcParenR"/>
            </a:pPr>
            <a:endParaRPr lang="es-MX" sz="2800" dirty="0"/>
          </a:p>
        </p:txBody>
      </p:sp>
      <p:pic>
        <p:nvPicPr>
          <p:cNvPr id="17410" name="Picture 2" descr="Resultado de imagen para ambiente de aprendizaje preescol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933056"/>
            <a:ext cx="3744416" cy="2114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MARC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 l="17347" t="32281" r="23435" b="21454"/>
          <a:stretch>
            <a:fillRect/>
          </a:stretch>
        </p:blipFill>
        <p:spPr bwMode="auto">
          <a:xfrm>
            <a:off x="683568" y="980728"/>
            <a:ext cx="770485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755576" y="620688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>
                <a:latin typeface="PMingLiU-ExtB" pitchFamily="18" charset="-120"/>
                <a:ea typeface="PMingLiU-ExtB" pitchFamily="18" charset="-120"/>
              </a:rPr>
              <a:t>Para generar un ambiente  educativo se requiere:</a:t>
            </a:r>
            <a:endParaRPr lang="es-MX" sz="2000" dirty="0"/>
          </a:p>
        </p:txBody>
      </p:sp>
      <p:pic>
        <p:nvPicPr>
          <p:cNvPr id="15365" name="Picture 5" descr="Resultado de imagen para ambiente de aprendizaje preescol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293097"/>
            <a:ext cx="6753225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MARC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755576" y="620688"/>
            <a:ext cx="77048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>
                <a:latin typeface="PMingLiU-ExtB" pitchFamily="18" charset="-120"/>
                <a:ea typeface="PMingLiU-ExtB" pitchFamily="18" charset="-120"/>
              </a:rPr>
              <a:t>Principios de acuerdo al espacio físico y las determinantes interacciones sociales en la escuela: (María Isabel Cano)</a:t>
            </a:r>
          </a:p>
          <a:p>
            <a:endParaRPr lang="es-MX" sz="2000" dirty="0" smtClean="0">
              <a:latin typeface="PMingLiU-ExtB" pitchFamily="18" charset="-120"/>
              <a:ea typeface="PMingLiU-ExtB" pitchFamily="18" charset="-120"/>
            </a:endParaRPr>
          </a:p>
          <a:p>
            <a:r>
              <a:rPr lang="es-MX" sz="2000" dirty="0" smtClean="0">
                <a:latin typeface="PMingLiU-ExtB" pitchFamily="18" charset="-120"/>
                <a:ea typeface="PMingLiU-ExtB" pitchFamily="18" charset="-120"/>
              </a:rPr>
              <a:t>1.- El amiente de la clase ha de posibilitar el conocimiento de todas las personas del grupo y el acercamiento de unos hacia otros. Progresivamente ha de hacer factible la construcción de un grupo humano cohesionado con los objetivos, metas e ilusiones comunes.</a:t>
            </a:r>
          </a:p>
          <a:p>
            <a:endParaRPr lang="es-MX" sz="2000" dirty="0">
              <a:latin typeface="PMingLiU-ExtB" pitchFamily="18" charset="-120"/>
              <a:ea typeface="PMingLiU-ExtB" pitchFamily="18" charset="-120"/>
            </a:endParaRPr>
          </a:p>
          <a:p>
            <a:r>
              <a:rPr lang="es-MX" sz="2000" dirty="0" smtClean="0">
                <a:latin typeface="PMingLiU-ExtB" pitchFamily="18" charset="-120"/>
                <a:ea typeface="PMingLiU-ExtB" pitchFamily="18" charset="-120"/>
              </a:rPr>
              <a:t>2.- El entorno escolar ha de facilitar a </a:t>
            </a:r>
            <a:r>
              <a:rPr lang="es-MX" sz="2000" dirty="0" err="1" smtClean="0">
                <a:latin typeface="PMingLiU-ExtB" pitchFamily="18" charset="-120"/>
                <a:ea typeface="PMingLiU-ExtB" pitchFamily="18" charset="-120"/>
              </a:rPr>
              <a:t>tod@sel</a:t>
            </a:r>
            <a:r>
              <a:rPr lang="es-MX" sz="2000" dirty="0" smtClean="0">
                <a:latin typeface="PMingLiU-ExtB" pitchFamily="18" charset="-120"/>
                <a:ea typeface="PMingLiU-ExtB" pitchFamily="18" charset="-120"/>
              </a:rPr>
              <a:t> contacto con materiales y actividades diversas que permitan abarcar un amplio abanico de aprendizajes cognitivos, afectivos y sociales.</a:t>
            </a:r>
          </a:p>
          <a:p>
            <a:endParaRPr lang="es-MX" sz="2000" dirty="0">
              <a:latin typeface="PMingLiU-ExtB" pitchFamily="18" charset="-120"/>
              <a:ea typeface="PMingLiU-ExtB" pitchFamily="18" charset="-120"/>
            </a:endParaRPr>
          </a:p>
          <a:p>
            <a:r>
              <a:rPr lang="es-MX" sz="2000" dirty="0" smtClean="0">
                <a:latin typeface="PMingLiU-ExtB" pitchFamily="18" charset="-120"/>
                <a:ea typeface="PMingLiU-ExtB" pitchFamily="18" charset="-120"/>
              </a:rPr>
              <a:t>3.- El medio ambiente escolar ha de ser diverso, debiendo trascender la idea de que todo aprendizaje se desarrolla entre las cuatro paredes del aula. Deberán ofrecerse distintos escenarios del interior y exterior del aula</a:t>
            </a:r>
            <a:endParaRPr lang="es-MX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MARC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539552" y="404664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4.- El entorno escolar ha de ofrecer distintos sub escenarios de tal forma que las personas del grupo puedan sentirse acogidas según sus estados de ánimo, expectativas e intereses.</a:t>
            </a:r>
          </a:p>
          <a:p>
            <a:endParaRPr lang="es-MX" sz="2400" dirty="0">
              <a:latin typeface="PMingLiU-ExtB" pitchFamily="18" charset="-120"/>
              <a:ea typeface="PMingLiU-ExtB" pitchFamily="18" charset="-120"/>
            </a:endParaRPr>
          </a:p>
          <a:p>
            <a:r>
              <a:rPr lang="es-MX" sz="2400" dirty="0" smtClean="0">
                <a:latin typeface="PMingLiU-ExtB" pitchFamily="18" charset="-120"/>
                <a:ea typeface="PMingLiU-ExtB" pitchFamily="18" charset="-120"/>
              </a:rPr>
              <a:t>5.- El entorno ha de ser construido activamente por todos los miembros del grupo al que acoge, viéndose en el reflejadas sus peculiaridades, su propia identidad.</a:t>
            </a:r>
            <a:endParaRPr lang="es-MX" sz="2400" dirty="0"/>
          </a:p>
        </p:txBody>
      </p:sp>
      <p:pic>
        <p:nvPicPr>
          <p:cNvPr id="19458" name="Picture 2" descr="Resultado de imagen para ambiente de aprendizaje preescol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140968"/>
            <a:ext cx="3429000" cy="2943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408</Words>
  <Application>Microsoft Office PowerPoint</Application>
  <PresentationFormat>Presentación en pantalla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PMingLiU-ExtB</vt:lpstr>
      <vt:lpstr>Arial</vt:lpstr>
      <vt:lpstr>Calibri</vt:lpstr>
      <vt:lpstr>Rockwell Extra 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Edith Araceli</dc:creator>
  <cp:lastModifiedBy>Samsung</cp:lastModifiedBy>
  <cp:revision>5</cp:revision>
  <dcterms:created xsi:type="dcterms:W3CDTF">2016-11-13T05:24:43Z</dcterms:created>
  <dcterms:modified xsi:type="dcterms:W3CDTF">2016-11-14T01:20:41Z</dcterms:modified>
</cp:coreProperties>
</file>