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447215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66994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75E3F-57A1-4B1B-A4E0-D8DB8571CF14}"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843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866963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75E3F-57A1-4B1B-A4E0-D8DB8571CF14}"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6998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2763477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187323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320830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274338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EF014F-2895-438C-8E8E-8F18909BBD7E}" type="datetimeFigureOut">
              <a:rPr lang="es-MX" smtClean="0"/>
              <a:t>15/11/2016</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125485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75751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DEF014F-2895-438C-8E8E-8F18909BBD7E}" type="datetimeFigureOut">
              <a:rPr lang="es-MX" smtClean="0"/>
              <a:t>15/11/2016</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141060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DEF014F-2895-438C-8E8E-8F18909BBD7E}" type="datetimeFigureOut">
              <a:rPr lang="es-MX" smtClean="0"/>
              <a:t>15/11/2016</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359120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F014F-2895-438C-8E8E-8F18909BBD7E}" type="datetimeFigureOut">
              <a:rPr lang="es-MX" smtClean="0"/>
              <a:t>15/11/2016</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244147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265537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DEF014F-2895-438C-8E8E-8F18909BBD7E}" type="datetimeFigureOut">
              <a:rPr lang="es-MX" smtClean="0"/>
              <a:t>15/11/2016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75E3F-57A1-4B1B-A4E0-D8DB8571CF14}" type="slidenum">
              <a:rPr lang="es-MX" smtClean="0"/>
              <a:t>‹Nº›</a:t>
            </a:fld>
            <a:endParaRPr lang="es-MX"/>
          </a:p>
        </p:txBody>
      </p:sp>
    </p:spTree>
    <p:extLst>
      <p:ext uri="{BB962C8B-B14F-4D97-AF65-F5344CB8AC3E}">
        <p14:creationId xmlns:p14="http://schemas.microsoft.com/office/powerpoint/2010/main" val="96548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EF014F-2895-438C-8E8E-8F18909BBD7E}" type="datetimeFigureOut">
              <a:rPr lang="es-MX" smtClean="0"/>
              <a:t>15/11/2016</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75E3F-57A1-4B1B-A4E0-D8DB8571CF14}" type="slidenum">
              <a:rPr lang="es-MX" smtClean="0"/>
              <a:t>‹Nº›</a:t>
            </a:fld>
            <a:endParaRPr lang="es-MX"/>
          </a:p>
        </p:txBody>
      </p:sp>
    </p:spTree>
    <p:extLst>
      <p:ext uri="{BB962C8B-B14F-4D97-AF65-F5344CB8AC3E}">
        <p14:creationId xmlns:p14="http://schemas.microsoft.com/office/powerpoint/2010/main" val="398647652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60424" y="801710"/>
            <a:ext cx="8915399" cy="2262781"/>
          </a:xfrm>
        </p:spPr>
        <p:txBody>
          <a:bodyPr/>
          <a:lstStyle/>
          <a:p>
            <a:r>
              <a:rPr lang="es-MX" dirty="0" smtClean="0">
                <a:latin typeface="Broadway" panose="04040905080B02020502" pitchFamily="82" charset="0"/>
              </a:rPr>
              <a:t>LA EQUIDAD EN EDUCACION</a:t>
            </a:r>
            <a:endParaRPr lang="es-MX" dirty="0">
              <a:latin typeface="Broadway" panose="04040905080B02020502" pitchFamily="82" charset="0"/>
            </a:endParaRPr>
          </a:p>
        </p:txBody>
      </p:sp>
      <p:pic>
        <p:nvPicPr>
          <p:cNvPr id="4" name="Imagen 3"/>
          <p:cNvPicPr>
            <a:picLocks noChangeAspect="1"/>
          </p:cNvPicPr>
          <p:nvPr/>
        </p:nvPicPr>
        <p:blipFill>
          <a:blip r:embed="rId2"/>
          <a:stretch>
            <a:fillRect/>
          </a:stretch>
        </p:blipFill>
        <p:spPr>
          <a:xfrm>
            <a:off x="6954592" y="3165606"/>
            <a:ext cx="5053615" cy="3332456"/>
          </a:xfrm>
          <a:prstGeom prst="rect">
            <a:avLst/>
          </a:prstGeom>
        </p:spPr>
      </p:pic>
    </p:spTree>
    <p:extLst>
      <p:ext uri="{BB962C8B-B14F-4D97-AF65-F5344CB8AC3E}">
        <p14:creationId xmlns:p14="http://schemas.microsoft.com/office/powerpoint/2010/main" val="1709860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pPr marL="0" indent="0">
              <a:buNone/>
            </a:pPr>
            <a:r>
              <a:rPr lang="es-MX" dirty="0"/>
              <a:t>El tema de la equidad en educación ocurre en medio de dos grandes </a:t>
            </a:r>
            <a:r>
              <a:rPr lang="es-MX" dirty="0" smtClean="0"/>
              <a:t>posturas</a:t>
            </a:r>
          </a:p>
          <a:p>
            <a:r>
              <a:rPr lang="es-MX" dirty="0"/>
              <a:t>los </a:t>
            </a:r>
            <a:r>
              <a:rPr lang="es-MX" dirty="0" smtClean="0"/>
              <a:t>problemas </a:t>
            </a:r>
            <a:r>
              <a:rPr lang="es-MX" dirty="0"/>
              <a:t>de desarrollo social son </a:t>
            </a:r>
            <a:r>
              <a:rPr lang="es-MX" dirty="0" smtClean="0"/>
              <a:t>graves, la educación no garantiza que se resuelvan</a:t>
            </a:r>
          </a:p>
          <a:p>
            <a:r>
              <a:rPr lang="es-MX" dirty="0" smtClean="0"/>
              <a:t> </a:t>
            </a:r>
            <a:r>
              <a:rPr lang="es-MX" dirty="0"/>
              <a:t>la educación no es suficiente</a:t>
            </a:r>
          </a:p>
        </p:txBody>
      </p:sp>
      <p:pic>
        <p:nvPicPr>
          <p:cNvPr id="4" name="Imagen 3"/>
          <p:cNvPicPr>
            <a:picLocks noChangeAspect="1"/>
          </p:cNvPicPr>
          <p:nvPr/>
        </p:nvPicPr>
        <p:blipFill>
          <a:blip r:embed="rId2"/>
          <a:stretch>
            <a:fillRect/>
          </a:stretch>
        </p:blipFill>
        <p:spPr>
          <a:xfrm>
            <a:off x="7727325" y="3486809"/>
            <a:ext cx="4071132" cy="3065138"/>
          </a:xfrm>
          <a:prstGeom prst="rect">
            <a:avLst/>
          </a:prstGeom>
        </p:spPr>
      </p:pic>
    </p:spTree>
    <p:extLst>
      <p:ext uri="{BB962C8B-B14F-4D97-AF65-F5344CB8AC3E}">
        <p14:creationId xmlns:p14="http://schemas.microsoft.com/office/powerpoint/2010/main" val="2627572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dirty="0">
                <a:latin typeface="Broadway" panose="04040905080B02020502" pitchFamily="82" charset="0"/>
              </a:rPr>
              <a:t>LA DESIGUALDAD EDUCATIVA EN EL MARCO DE LA DESIGUALDAD ESTRUCTURAL </a:t>
            </a:r>
          </a:p>
        </p:txBody>
      </p:sp>
      <p:sp>
        <p:nvSpPr>
          <p:cNvPr id="3" name="Marcador de contenido 2"/>
          <p:cNvSpPr>
            <a:spLocks noGrp="1"/>
          </p:cNvSpPr>
          <p:nvPr>
            <p:ph idx="1"/>
          </p:nvPr>
        </p:nvSpPr>
        <p:spPr/>
        <p:txBody>
          <a:bodyPr/>
          <a:lstStyle/>
          <a:p>
            <a:r>
              <a:rPr lang="es-MX" dirty="0"/>
              <a:t> El acceso a la educación de calidad está, al igual que otros bienes sociales, todavía condicionado por el nivel de desarrollo económico de la población</a:t>
            </a:r>
          </a:p>
        </p:txBody>
      </p:sp>
      <p:pic>
        <p:nvPicPr>
          <p:cNvPr id="4" name="Imagen 3"/>
          <p:cNvPicPr>
            <a:picLocks noChangeAspect="1"/>
          </p:cNvPicPr>
          <p:nvPr/>
        </p:nvPicPr>
        <p:blipFill>
          <a:blip r:embed="rId2"/>
          <a:stretch>
            <a:fillRect/>
          </a:stretch>
        </p:blipFill>
        <p:spPr>
          <a:xfrm>
            <a:off x="6057287" y="3425780"/>
            <a:ext cx="5447325" cy="3050502"/>
          </a:xfrm>
          <a:prstGeom prst="rect">
            <a:avLst/>
          </a:prstGeom>
        </p:spPr>
      </p:pic>
    </p:spTree>
    <p:extLst>
      <p:ext uri="{BB962C8B-B14F-4D97-AF65-F5344CB8AC3E}">
        <p14:creationId xmlns:p14="http://schemas.microsoft.com/office/powerpoint/2010/main" val="313123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roadway" panose="04040905080B02020502" pitchFamily="82" charset="0"/>
              </a:rPr>
              <a:t>LA JUSTICIA COMO EQUIDAD </a:t>
            </a:r>
            <a:endParaRPr lang="es-MX" dirty="0">
              <a:latin typeface="Broadway" panose="04040905080B02020502" pitchFamily="82" charset="0"/>
            </a:endParaRPr>
          </a:p>
        </p:txBody>
      </p:sp>
      <p:sp>
        <p:nvSpPr>
          <p:cNvPr id="3" name="Marcador de contenido 2"/>
          <p:cNvSpPr>
            <a:spLocks noGrp="1"/>
          </p:cNvSpPr>
          <p:nvPr>
            <p:ph idx="1"/>
          </p:nvPr>
        </p:nvSpPr>
        <p:spPr/>
        <p:txBody>
          <a:bodyPr/>
          <a:lstStyle/>
          <a:p>
            <a:r>
              <a:rPr lang="es-MX" dirty="0"/>
              <a:t>La equidad en educación no involucra sólo la distribución de recursos, sino que en ello está implícito una concepción de justicia. </a:t>
            </a:r>
            <a:endParaRPr lang="es-MX" dirty="0" smtClean="0"/>
          </a:p>
          <a:p>
            <a:r>
              <a:rPr lang="es-MX" dirty="0"/>
              <a:t> “cualquier determinación de equidad debería basarse en el hecho acerca de cómo son distribuidos los recursos y en un juicio normativo acerca de cómo debe distribuir los recursos la sociedad”</a:t>
            </a:r>
          </a:p>
        </p:txBody>
      </p:sp>
      <p:pic>
        <p:nvPicPr>
          <p:cNvPr id="4" name="Imagen 3"/>
          <p:cNvPicPr>
            <a:picLocks noChangeAspect="1"/>
          </p:cNvPicPr>
          <p:nvPr/>
        </p:nvPicPr>
        <p:blipFill>
          <a:blip r:embed="rId2"/>
          <a:stretch>
            <a:fillRect/>
          </a:stretch>
        </p:blipFill>
        <p:spPr>
          <a:xfrm>
            <a:off x="7675808" y="3842922"/>
            <a:ext cx="4417789" cy="2939838"/>
          </a:xfrm>
          <a:prstGeom prst="rect">
            <a:avLst/>
          </a:prstGeom>
        </p:spPr>
      </p:pic>
    </p:spTree>
    <p:extLst>
      <p:ext uri="{BB962C8B-B14F-4D97-AF65-F5344CB8AC3E}">
        <p14:creationId xmlns:p14="http://schemas.microsoft.com/office/powerpoint/2010/main" val="414463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latin typeface="Broadway" panose="04040905080B02020502" pitchFamily="82" charset="0"/>
              </a:rPr>
              <a:t>EL SIGNIFICADO DE LA EQUIDAD EN EDUCACIÓN BÁSICA </a:t>
            </a:r>
          </a:p>
        </p:txBody>
      </p:sp>
      <p:sp>
        <p:nvSpPr>
          <p:cNvPr id="3" name="Marcador de contenido 2"/>
          <p:cNvSpPr>
            <a:spLocks noGrp="1"/>
          </p:cNvSpPr>
          <p:nvPr>
            <p:ph idx="1"/>
          </p:nvPr>
        </p:nvSpPr>
        <p:spPr/>
        <p:txBody>
          <a:bodyPr/>
          <a:lstStyle/>
          <a:p>
            <a:r>
              <a:rPr lang="es-MX" dirty="0" smtClean="0"/>
              <a:t>Se </a:t>
            </a:r>
            <a:r>
              <a:rPr lang="es-MX" dirty="0"/>
              <a:t>sabe que en una visión de conjunto de los sistemas educativos, la equidad se entendió como el destinar más atención y recursos a la educación básica, incluso en detrimento de los niveles educativos superiores.</a:t>
            </a:r>
          </a:p>
        </p:txBody>
      </p:sp>
      <p:pic>
        <p:nvPicPr>
          <p:cNvPr id="4" name="Imagen 3"/>
          <p:cNvPicPr>
            <a:picLocks noChangeAspect="1"/>
          </p:cNvPicPr>
          <p:nvPr/>
        </p:nvPicPr>
        <p:blipFill>
          <a:blip r:embed="rId2"/>
          <a:stretch>
            <a:fillRect/>
          </a:stretch>
        </p:blipFill>
        <p:spPr>
          <a:xfrm>
            <a:off x="3940936" y="3489994"/>
            <a:ext cx="3876540" cy="2907405"/>
          </a:xfrm>
          <a:prstGeom prst="rect">
            <a:avLst/>
          </a:prstGeom>
        </p:spPr>
      </p:pic>
    </p:spTree>
    <p:extLst>
      <p:ext uri="{BB962C8B-B14F-4D97-AF65-F5344CB8AC3E}">
        <p14:creationId xmlns:p14="http://schemas.microsoft.com/office/powerpoint/2010/main" val="348619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5400" dirty="0" smtClean="0">
                <a:latin typeface="Broadway" panose="04040905080B02020502" pitchFamily="82" charset="0"/>
              </a:rPr>
              <a:t>LA PRIMERA CATEGORÍA</a:t>
            </a:r>
            <a:endParaRPr lang="es-MX" sz="5400" dirty="0">
              <a:latin typeface="Broadway" panose="04040905080B02020502" pitchFamily="82" charset="0"/>
            </a:endParaRPr>
          </a:p>
        </p:txBody>
      </p:sp>
      <p:sp>
        <p:nvSpPr>
          <p:cNvPr id="3" name="Marcador de contenido 2"/>
          <p:cNvSpPr>
            <a:spLocks noGrp="1"/>
          </p:cNvSpPr>
          <p:nvPr>
            <p:ph idx="1"/>
          </p:nvPr>
        </p:nvSpPr>
        <p:spPr/>
        <p:txBody>
          <a:bodyPr/>
          <a:lstStyle/>
          <a:p>
            <a:pPr marL="0" indent="0">
              <a:buNone/>
            </a:pPr>
            <a:r>
              <a:rPr lang="es-MX" dirty="0"/>
              <a:t> </a:t>
            </a:r>
            <a:r>
              <a:rPr lang="es-MX" dirty="0" smtClean="0"/>
              <a:t>Tiene </a:t>
            </a:r>
            <a:r>
              <a:rPr lang="es-MX" dirty="0"/>
              <a:t>que ver con la promoción de la igualdad en el acceso y la permanencia de los niños en educación básica. El acceso a la educación de todos los niños todavía implica un reto en México y en la mayoría de los países en desarrollo, sin embargo, el principal desafío es consolidar su permanencia en el sistema educativo, principalmente la de los grupos marginados</a:t>
            </a:r>
          </a:p>
        </p:txBody>
      </p:sp>
      <p:pic>
        <p:nvPicPr>
          <p:cNvPr id="4" name="Imagen 3"/>
          <p:cNvPicPr>
            <a:picLocks noChangeAspect="1"/>
          </p:cNvPicPr>
          <p:nvPr/>
        </p:nvPicPr>
        <p:blipFill>
          <a:blip r:embed="rId2"/>
          <a:stretch>
            <a:fillRect/>
          </a:stretch>
        </p:blipFill>
        <p:spPr>
          <a:xfrm>
            <a:off x="6915955" y="3930534"/>
            <a:ext cx="4004257" cy="2723484"/>
          </a:xfrm>
          <a:prstGeom prst="rect">
            <a:avLst/>
          </a:prstGeom>
        </p:spPr>
      </p:pic>
    </p:spTree>
    <p:extLst>
      <p:ext uri="{BB962C8B-B14F-4D97-AF65-F5344CB8AC3E}">
        <p14:creationId xmlns:p14="http://schemas.microsoft.com/office/powerpoint/2010/main" val="50418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roadway" panose="04040905080B02020502" pitchFamily="82" charset="0"/>
              </a:rPr>
              <a:t>SEGUNDA CATEGORIA</a:t>
            </a:r>
            <a:endParaRPr lang="es-MX" dirty="0">
              <a:latin typeface="Broadway" panose="04040905080B02020502" pitchFamily="82" charset="0"/>
            </a:endParaRPr>
          </a:p>
        </p:txBody>
      </p:sp>
      <p:sp>
        <p:nvSpPr>
          <p:cNvPr id="3" name="Marcador de contenido 2"/>
          <p:cNvSpPr>
            <a:spLocks noGrp="1"/>
          </p:cNvSpPr>
          <p:nvPr>
            <p:ph idx="1"/>
          </p:nvPr>
        </p:nvSpPr>
        <p:spPr/>
        <p:txBody>
          <a:bodyPr/>
          <a:lstStyle/>
          <a:p>
            <a:pPr marL="0" indent="0">
              <a:buNone/>
            </a:pPr>
            <a:r>
              <a:rPr lang="es-MX" dirty="0"/>
              <a:t> la importancia de ofrecer más y mejor educación a los alumnos de los grupos desasistidos. No basta que ingresen al sistema, sino que el Estado debe hacer un esfuerzo extra para compensar las desventajas en el capital cultural con el que los niños ingresan. Debe haber una desigualdad cuantitativa de insumos en favor de los grupos en </a:t>
            </a:r>
            <a:r>
              <a:rPr lang="es-MX" dirty="0" smtClean="0"/>
              <a:t>desventaja</a:t>
            </a:r>
            <a:endParaRPr lang="es-MX" dirty="0"/>
          </a:p>
        </p:txBody>
      </p:sp>
      <p:pic>
        <p:nvPicPr>
          <p:cNvPr id="4" name="Imagen 3"/>
          <p:cNvPicPr>
            <a:picLocks noChangeAspect="1"/>
          </p:cNvPicPr>
          <p:nvPr/>
        </p:nvPicPr>
        <p:blipFill>
          <a:blip r:embed="rId2"/>
          <a:stretch>
            <a:fillRect/>
          </a:stretch>
        </p:blipFill>
        <p:spPr>
          <a:xfrm>
            <a:off x="7096259" y="3428667"/>
            <a:ext cx="4626333" cy="3249028"/>
          </a:xfrm>
          <a:prstGeom prst="rect">
            <a:avLst/>
          </a:prstGeom>
        </p:spPr>
      </p:pic>
    </p:spTree>
    <p:extLst>
      <p:ext uri="{BB962C8B-B14F-4D97-AF65-F5344CB8AC3E}">
        <p14:creationId xmlns:p14="http://schemas.microsoft.com/office/powerpoint/2010/main" val="315082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roadway" panose="04040905080B02020502" pitchFamily="82" charset="0"/>
              </a:rPr>
              <a:t>TERCERA CATEGORIA</a:t>
            </a:r>
            <a:endParaRPr lang="es-MX" dirty="0">
              <a:latin typeface="Broadway" panose="04040905080B02020502" pitchFamily="82" charset="0"/>
            </a:endParaRPr>
          </a:p>
        </p:txBody>
      </p:sp>
      <p:sp>
        <p:nvSpPr>
          <p:cNvPr id="3" name="Marcador de contenido 2"/>
          <p:cNvSpPr>
            <a:spLocks noGrp="1"/>
          </p:cNvSpPr>
          <p:nvPr>
            <p:ph idx="1"/>
          </p:nvPr>
        </p:nvSpPr>
        <p:spPr/>
        <p:txBody>
          <a:bodyPr/>
          <a:lstStyle/>
          <a:p>
            <a:pPr marL="0" indent="0">
              <a:buNone/>
            </a:pPr>
            <a:r>
              <a:rPr lang="es-MX" dirty="0" smtClean="0"/>
              <a:t>Se </a:t>
            </a:r>
            <a:r>
              <a:rPr lang="es-MX" dirty="0"/>
              <a:t>refiere a la oportunidad que deben tener todos los niños, independientemente de su condición de origen, para lograr y mantener un nivel aceptable de aprendizaje </a:t>
            </a:r>
          </a:p>
        </p:txBody>
      </p:sp>
      <p:pic>
        <p:nvPicPr>
          <p:cNvPr id="4" name="Imagen 3"/>
          <p:cNvPicPr>
            <a:picLocks noChangeAspect="1"/>
          </p:cNvPicPr>
          <p:nvPr/>
        </p:nvPicPr>
        <p:blipFill>
          <a:blip r:embed="rId2"/>
          <a:stretch>
            <a:fillRect/>
          </a:stretch>
        </p:blipFill>
        <p:spPr>
          <a:xfrm>
            <a:off x="6543040" y="3446216"/>
            <a:ext cx="4337367" cy="2886321"/>
          </a:xfrm>
          <a:prstGeom prst="rect">
            <a:avLst/>
          </a:prstGeom>
        </p:spPr>
      </p:pic>
    </p:spTree>
    <p:extLst>
      <p:ext uri="{BB962C8B-B14F-4D97-AF65-F5344CB8AC3E}">
        <p14:creationId xmlns:p14="http://schemas.microsoft.com/office/powerpoint/2010/main" val="3610397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roadway" panose="04040905080B02020502" pitchFamily="82" charset="0"/>
              </a:rPr>
              <a:t>CUARTA CATEGORIA</a:t>
            </a:r>
            <a:endParaRPr lang="es-MX" dirty="0">
              <a:latin typeface="Broadway" panose="04040905080B02020502" pitchFamily="82" charset="0"/>
            </a:endParaRPr>
          </a:p>
        </p:txBody>
      </p:sp>
      <p:sp>
        <p:nvSpPr>
          <p:cNvPr id="3" name="Marcador de contenido 2"/>
          <p:cNvSpPr>
            <a:spLocks noGrp="1"/>
          </p:cNvSpPr>
          <p:nvPr>
            <p:ph idx="1"/>
          </p:nvPr>
        </p:nvSpPr>
        <p:spPr/>
        <p:txBody>
          <a:bodyPr/>
          <a:lstStyle/>
          <a:p>
            <a:pPr marL="0" indent="0" algn="ctr">
              <a:buNone/>
            </a:pPr>
            <a:r>
              <a:rPr lang="es-MX" dirty="0"/>
              <a:t> </a:t>
            </a:r>
            <a:r>
              <a:rPr lang="es-MX" dirty="0" smtClean="0"/>
              <a:t>Hace </a:t>
            </a:r>
            <a:r>
              <a:rPr lang="es-MX" dirty="0"/>
              <a:t>referencia a la importancia de que los egresados cuenten con aprendizajes socialmente relevantes y útiles para desempeñarse en el sector productivo.</a:t>
            </a:r>
          </a:p>
        </p:txBody>
      </p:sp>
      <p:pic>
        <p:nvPicPr>
          <p:cNvPr id="4" name="Imagen 3"/>
          <p:cNvPicPr>
            <a:picLocks noChangeAspect="1"/>
          </p:cNvPicPr>
          <p:nvPr/>
        </p:nvPicPr>
        <p:blipFill>
          <a:blip r:embed="rId2"/>
          <a:stretch>
            <a:fillRect/>
          </a:stretch>
        </p:blipFill>
        <p:spPr>
          <a:xfrm>
            <a:off x="2589212" y="3022918"/>
            <a:ext cx="3530282" cy="3530282"/>
          </a:xfrm>
          <a:prstGeom prst="rect">
            <a:avLst/>
          </a:prstGeom>
        </p:spPr>
      </p:pic>
      <p:pic>
        <p:nvPicPr>
          <p:cNvPr id="5" name="Imagen 4"/>
          <p:cNvPicPr>
            <a:picLocks noChangeAspect="1"/>
          </p:cNvPicPr>
          <p:nvPr/>
        </p:nvPicPr>
        <p:blipFill>
          <a:blip r:embed="rId3"/>
          <a:stretch>
            <a:fillRect/>
          </a:stretch>
        </p:blipFill>
        <p:spPr>
          <a:xfrm>
            <a:off x="7658049" y="3190240"/>
            <a:ext cx="4006901" cy="3180080"/>
          </a:xfrm>
          <a:prstGeom prst="rect">
            <a:avLst/>
          </a:prstGeom>
        </p:spPr>
      </p:pic>
    </p:spTree>
    <p:extLst>
      <p:ext uri="{BB962C8B-B14F-4D97-AF65-F5344CB8AC3E}">
        <p14:creationId xmlns:p14="http://schemas.microsoft.com/office/powerpoint/2010/main" val="100863725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28</TotalTime>
  <Words>375</Words>
  <Application>Microsoft Office PowerPoint</Application>
  <PresentationFormat>Panorámica</PresentationFormat>
  <Paragraphs>19</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Broadway</vt:lpstr>
      <vt:lpstr>Century Gothic</vt:lpstr>
      <vt:lpstr>Wingdings 3</vt:lpstr>
      <vt:lpstr>Espiral</vt:lpstr>
      <vt:lpstr>LA EQUIDAD EN EDUCACION</vt:lpstr>
      <vt:lpstr>Presentación de PowerPoint</vt:lpstr>
      <vt:lpstr>LA DESIGUALDAD EDUCATIVA EN EL MARCO DE LA DESIGUALDAD ESTRUCTURAL </vt:lpstr>
      <vt:lpstr>LA JUSTICIA COMO EQUIDAD </vt:lpstr>
      <vt:lpstr>EL SIGNIFICADO DE LA EQUIDAD EN EDUCACIÓN BÁSICA </vt:lpstr>
      <vt:lpstr>LA PRIMERA CATEGORÍA</vt:lpstr>
      <vt:lpstr>SEGUNDA CATEGORIA</vt:lpstr>
      <vt:lpstr>TERCERA CATEGORIA</vt:lpstr>
      <vt:lpstr>CUARTA CATEGORIA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EQUIDAD EN EDUCACION</dc:title>
  <dc:creator>Rodolfo Ramirez</dc:creator>
  <cp:lastModifiedBy>Samsung</cp:lastModifiedBy>
  <cp:revision>7</cp:revision>
  <dcterms:created xsi:type="dcterms:W3CDTF">2016-11-15T02:59:08Z</dcterms:created>
  <dcterms:modified xsi:type="dcterms:W3CDTF">2016-11-15T15:07:00Z</dcterms:modified>
</cp:coreProperties>
</file>