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1926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412709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95150-4FD7-4802-B0EB-D52217513A72}" type="datetime1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12/14/2016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12/14/2016</a:t>
            </a:fld>
            <a:endParaRPr lang="en-US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CB4B4D-7CA3-9044-876B-883B54F8677D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1403648" y="4049712"/>
            <a:ext cx="6480720" cy="2808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algn="ctr" defTabSz="296513">
              <a:defRPr sz="7260">
                <a:ln w="4077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pPr>
            <a:r>
              <a:rPr dirty="0" err="1" smtClean="0"/>
              <a:t>Cálculo</a:t>
            </a:r>
            <a:r>
              <a:rPr lang="es-MX" sz="2376" dirty="0"/>
              <a:t> </a:t>
            </a:r>
            <a:r>
              <a:rPr lang="es-MX" sz="2376" dirty="0" smtClean="0"/>
              <a:t>      </a:t>
            </a:r>
            <a:r>
              <a:rPr dirty="0" smtClean="0"/>
              <a:t>mental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325" y="1268760"/>
            <a:ext cx="5637365" cy="37378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647700" y="2924944"/>
            <a:ext cx="7848600" cy="649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296513">
              <a:defRPr sz="3366">
                <a:ln w="4077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lang="es-MX" dirty="0"/>
              <a:t>P</a:t>
            </a:r>
            <a:r>
              <a:rPr dirty="0" err="1" smtClean="0"/>
              <a:t>lanteamientos</a:t>
            </a:r>
            <a:r>
              <a:rPr dirty="0" smtClean="0"/>
              <a:t> </a:t>
            </a:r>
            <a:r>
              <a:rPr dirty="0" err="1"/>
              <a:t>metodológicos</a:t>
            </a:r>
            <a:endParaRPr dirty="0"/>
          </a:p>
        </p:txBody>
      </p:sp>
      <p:sp>
        <p:nvSpPr>
          <p:cNvPr id="116" name="Shape 116"/>
          <p:cNvSpPr/>
          <p:nvPr/>
        </p:nvSpPr>
        <p:spPr>
          <a:xfrm>
            <a:off x="395287" y="1628775"/>
            <a:ext cx="8064501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defTabSz="914400">
              <a:defRPr sz="3600"/>
            </a:lvl1pPr>
          </a:lstStyle>
          <a:p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395536" y="2808560"/>
            <a:ext cx="849878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914400">
              <a:defRPr sz="2000"/>
            </a:pPr>
            <a:r>
              <a:rPr dirty="0" err="1"/>
              <a:t>Cálculo</a:t>
            </a:r>
            <a:r>
              <a:rPr dirty="0"/>
              <a:t> mental: </a:t>
            </a:r>
            <a:r>
              <a:rPr i="1" dirty="0" err="1"/>
              <a:t>conjunto</a:t>
            </a:r>
            <a:r>
              <a:rPr i="1" dirty="0"/>
              <a:t> de </a:t>
            </a:r>
            <a:r>
              <a:rPr i="1" dirty="0" err="1"/>
              <a:t>procedimientos</a:t>
            </a:r>
            <a:r>
              <a:rPr i="1" dirty="0"/>
              <a:t> que, </a:t>
            </a:r>
            <a:r>
              <a:rPr i="1" dirty="0" err="1"/>
              <a:t>analizando</a:t>
            </a:r>
            <a:r>
              <a:rPr i="1" dirty="0"/>
              <a:t> </a:t>
            </a:r>
            <a:r>
              <a:rPr i="1" dirty="0" err="1"/>
              <a:t>los</a:t>
            </a:r>
            <a:r>
              <a:rPr i="1" dirty="0"/>
              <a:t> </a:t>
            </a:r>
            <a:r>
              <a:rPr i="1" dirty="0" err="1"/>
              <a:t>datos</a:t>
            </a:r>
            <a:r>
              <a:rPr i="1" dirty="0"/>
              <a:t> </a:t>
            </a:r>
            <a:r>
              <a:rPr i="1" dirty="0" err="1"/>
              <a:t>por</a:t>
            </a:r>
            <a:r>
              <a:rPr i="1" dirty="0"/>
              <a:t> </a:t>
            </a:r>
            <a:r>
              <a:rPr i="1" dirty="0" err="1"/>
              <a:t>tratar</a:t>
            </a:r>
            <a:r>
              <a:rPr i="1" dirty="0"/>
              <a:t>, se </a:t>
            </a:r>
            <a:r>
              <a:rPr i="1" dirty="0" err="1"/>
              <a:t>articulan</a:t>
            </a:r>
            <a:r>
              <a:rPr i="1" dirty="0"/>
              <a:t> sin </a:t>
            </a:r>
            <a:r>
              <a:rPr i="1" dirty="0" err="1"/>
              <a:t>recurrir</a:t>
            </a:r>
            <a:r>
              <a:rPr i="1" dirty="0"/>
              <a:t> a un </a:t>
            </a:r>
            <a:r>
              <a:rPr i="1" dirty="0" err="1"/>
              <a:t>algoritmo</a:t>
            </a:r>
            <a:r>
              <a:rPr i="1" dirty="0"/>
              <a:t> </a:t>
            </a:r>
            <a:r>
              <a:rPr i="1" dirty="0" err="1"/>
              <a:t>preestablecido</a:t>
            </a:r>
            <a:r>
              <a:rPr i="1" dirty="0"/>
              <a:t> para </a:t>
            </a:r>
            <a:r>
              <a:rPr i="1" dirty="0" err="1"/>
              <a:t>obtener</a:t>
            </a:r>
            <a:r>
              <a:rPr i="1" dirty="0"/>
              <a:t> </a:t>
            </a:r>
            <a:r>
              <a:rPr i="1" dirty="0" err="1"/>
              <a:t>resultados</a:t>
            </a:r>
            <a:r>
              <a:rPr i="1" dirty="0"/>
              <a:t> </a:t>
            </a:r>
            <a:r>
              <a:rPr i="1" dirty="0" err="1"/>
              <a:t>exactos</a:t>
            </a:r>
            <a:r>
              <a:rPr i="1" dirty="0"/>
              <a:t> o </a:t>
            </a:r>
            <a:r>
              <a:rPr i="1" dirty="0" err="1"/>
              <a:t>aproximados</a:t>
            </a:r>
            <a:r>
              <a:rPr i="1" dirty="0"/>
              <a:t>.</a:t>
            </a:r>
          </a:p>
        </p:txBody>
      </p:sp>
      <p:pic>
        <p:nvPicPr>
          <p:cNvPr id="119" name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67706" y="3798665"/>
            <a:ext cx="6192688" cy="2621244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Shape 120"/>
          <p:cNvSpPr/>
          <p:nvPr/>
        </p:nvSpPr>
        <p:spPr>
          <a:xfrm>
            <a:off x="1547018" y="1138744"/>
            <a:ext cx="5834064" cy="8053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 defTabSz="914400">
              <a:defRPr sz="2400"/>
            </a:lvl1pPr>
          </a:lstStyle>
          <a:p>
            <a:r>
              <a:rPr dirty="0" err="1"/>
              <a:t>Hacer</a:t>
            </a:r>
            <a:r>
              <a:rPr dirty="0"/>
              <a:t> mayor </a:t>
            </a:r>
            <a:r>
              <a:rPr dirty="0" err="1"/>
              <a:t>incidencia</a:t>
            </a:r>
            <a:r>
              <a:rPr dirty="0"/>
              <a:t> </a:t>
            </a:r>
            <a:r>
              <a:rPr dirty="0" err="1"/>
              <a:t>en</a:t>
            </a:r>
            <a:r>
              <a:rPr dirty="0"/>
              <a:t> las  </a:t>
            </a:r>
            <a:r>
              <a:rPr dirty="0" err="1"/>
              <a:t>propiedades</a:t>
            </a:r>
            <a:r>
              <a:rPr dirty="0"/>
              <a:t> de las </a:t>
            </a:r>
            <a:r>
              <a:rPr dirty="0" err="1"/>
              <a:t>operaciones</a:t>
            </a:r>
            <a:r>
              <a:rPr dirty="0"/>
              <a:t>.  </a:t>
            </a:r>
          </a:p>
        </p:txBody>
      </p:sp>
      <p:sp>
        <p:nvSpPr>
          <p:cNvPr id="6" name="Shape 125"/>
          <p:cNvSpPr/>
          <p:nvPr/>
        </p:nvSpPr>
        <p:spPr>
          <a:xfrm>
            <a:off x="2267744" y="1976020"/>
            <a:ext cx="4392613" cy="80536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 defTabSz="914400">
              <a:defRPr sz="2400"/>
            </a:lvl1pPr>
          </a:lstStyle>
          <a:p>
            <a:r>
              <a:rPr dirty="0"/>
              <a:t>Y </a:t>
            </a:r>
            <a:r>
              <a:rPr dirty="0" err="1"/>
              <a:t>progresivamente</a:t>
            </a:r>
            <a:r>
              <a:rPr dirty="0"/>
              <a:t> </a:t>
            </a:r>
            <a:r>
              <a:rPr dirty="0" err="1"/>
              <a:t>desarrollar</a:t>
            </a:r>
            <a:r>
              <a:rPr dirty="0"/>
              <a:t> </a:t>
            </a:r>
            <a:r>
              <a:rPr dirty="0" err="1"/>
              <a:t>estrategias</a:t>
            </a:r>
            <a:r>
              <a:rPr dirty="0"/>
              <a:t>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complejas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907704" y="3789040"/>
            <a:ext cx="6335713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sz="3600"/>
            </a:pPr>
            <a:r>
              <a:rPr dirty="0"/>
              <a:t>SE TRABAJAN: </a:t>
            </a:r>
          </a:p>
          <a:p>
            <a:pPr algn="ctr" defTabSz="914400">
              <a:defRPr sz="3600"/>
            </a:pPr>
            <a:r>
              <a:rPr dirty="0"/>
              <a:t>- Las </a:t>
            </a:r>
            <a:r>
              <a:rPr dirty="0" err="1"/>
              <a:t>tablas</a:t>
            </a:r>
            <a:r>
              <a:rPr dirty="0"/>
              <a:t> + - x /. </a:t>
            </a:r>
          </a:p>
          <a:p>
            <a:pPr algn="ctr" defTabSz="914400">
              <a:buSzPct val="100000"/>
              <a:buChar char="-"/>
              <a:defRPr sz="3600"/>
            </a:pPr>
            <a:r>
              <a:rPr dirty="0"/>
              <a:t> </a:t>
            </a:r>
            <a:r>
              <a:rPr dirty="0" err="1"/>
              <a:t>Estrategias</a:t>
            </a:r>
            <a:r>
              <a:rPr dirty="0"/>
              <a:t>. (</a:t>
            </a:r>
            <a:r>
              <a:rPr dirty="0" err="1"/>
              <a:t>principalmente</a:t>
            </a:r>
            <a:r>
              <a:rPr dirty="0"/>
              <a:t> </a:t>
            </a:r>
            <a:r>
              <a:rPr dirty="0" err="1"/>
              <a:t>descomposición</a:t>
            </a:r>
            <a:r>
              <a:rPr dirty="0"/>
              <a:t>)</a:t>
            </a:r>
          </a:p>
        </p:txBody>
      </p:sp>
      <p:sp>
        <p:nvSpPr>
          <p:cNvPr id="129" name="Shape 129"/>
          <p:cNvSpPr/>
          <p:nvPr/>
        </p:nvSpPr>
        <p:spPr>
          <a:xfrm>
            <a:off x="899592" y="620712"/>
            <a:ext cx="7633221" cy="8309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just" defTabSz="914400">
              <a:defRPr sz="2400"/>
            </a:lvl1pPr>
          </a:lstStyle>
          <a:p>
            <a:r>
              <a:rPr dirty="0" err="1"/>
              <a:t>Combinar</a:t>
            </a:r>
            <a:r>
              <a:rPr dirty="0"/>
              <a:t> la parte </a:t>
            </a:r>
            <a:r>
              <a:rPr dirty="0" err="1"/>
              <a:t>memorística</a:t>
            </a:r>
            <a:r>
              <a:rPr dirty="0"/>
              <a:t> (las </a:t>
            </a:r>
            <a:r>
              <a:rPr dirty="0" err="1"/>
              <a:t>tablas</a:t>
            </a:r>
            <a:r>
              <a:rPr dirty="0"/>
              <a:t>, </a:t>
            </a:r>
            <a:r>
              <a:rPr dirty="0" err="1"/>
              <a:t>inevitables</a:t>
            </a:r>
            <a:r>
              <a:rPr dirty="0"/>
              <a:t>) con </a:t>
            </a:r>
            <a:r>
              <a:rPr dirty="0" err="1"/>
              <a:t>unas</a:t>
            </a:r>
            <a:r>
              <a:rPr dirty="0"/>
              <a:t> </a:t>
            </a:r>
            <a:r>
              <a:rPr dirty="0" err="1"/>
              <a:t>pocas</a:t>
            </a:r>
            <a:r>
              <a:rPr dirty="0"/>
              <a:t> </a:t>
            </a:r>
            <a:r>
              <a:rPr dirty="0" err="1"/>
              <a:t>estrategias</a:t>
            </a:r>
            <a:r>
              <a:rPr dirty="0"/>
              <a:t>, </a:t>
            </a:r>
            <a:r>
              <a:rPr dirty="0" err="1"/>
              <a:t>personales</a:t>
            </a:r>
            <a:r>
              <a:rPr dirty="0"/>
              <a:t> y </a:t>
            </a:r>
            <a:r>
              <a:rPr dirty="0" err="1"/>
              <a:t>diferentes</a:t>
            </a:r>
            <a:r>
              <a:rPr dirty="0"/>
              <a:t>. </a:t>
            </a:r>
          </a:p>
        </p:txBody>
      </p:sp>
      <p:sp>
        <p:nvSpPr>
          <p:cNvPr id="6" name="Shape 135"/>
          <p:cNvSpPr/>
          <p:nvPr/>
        </p:nvSpPr>
        <p:spPr>
          <a:xfrm>
            <a:off x="899592" y="2238915"/>
            <a:ext cx="7633221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just" defTabSz="914400">
              <a:defRPr sz="2400"/>
            </a:lvl1pPr>
          </a:lstStyle>
          <a:p>
            <a:r>
              <a:rPr dirty="0" err="1"/>
              <a:t>Practicar</a:t>
            </a:r>
            <a:r>
              <a:rPr dirty="0"/>
              <a:t> un </a:t>
            </a:r>
            <a:r>
              <a:rPr dirty="0" err="1"/>
              <a:t>conjunto</a:t>
            </a:r>
            <a:r>
              <a:rPr dirty="0"/>
              <a:t> de </a:t>
            </a:r>
            <a:r>
              <a:rPr dirty="0" err="1"/>
              <a:t>estrategias</a:t>
            </a:r>
            <a:r>
              <a:rPr dirty="0"/>
              <a:t>, </a:t>
            </a:r>
            <a:r>
              <a:rPr dirty="0" err="1"/>
              <a:t>seleccionadas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ser</a:t>
            </a:r>
            <a:r>
              <a:rPr dirty="0"/>
              <a:t> las </a:t>
            </a:r>
            <a:r>
              <a:rPr dirty="0" err="1"/>
              <a:t>más</a:t>
            </a:r>
            <a:r>
              <a:rPr dirty="0"/>
              <a:t> </a:t>
            </a:r>
            <a:r>
              <a:rPr dirty="0" err="1"/>
              <a:t>útiles</a:t>
            </a:r>
            <a:r>
              <a:rPr dirty="0"/>
              <a:t>, </a:t>
            </a:r>
            <a:r>
              <a:rPr dirty="0" err="1"/>
              <a:t>sencillas</a:t>
            </a:r>
            <a:r>
              <a:rPr dirty="0"/>
              <a:t>, que se </a:t>
            </a:r>
            <a:r>
              <a:rPr dirty="0" err="1"/>
              <a:t>apliquen</a:t>
            </a:r>
            <a:r>
              <a:rPr dirty="0"/>
              <a:t> a </a:t>
            </a:r>
            <a:r>
              <a:rPr dirty="0" err="1"/>
              <a:t>cada</a:t>
            </a:r>
            <a:r>
              <a:rPr dirty="0"/>
              <a:t> </a:t>
            </a:r>
            <a:r>
              <a:rPr dirty="0" err="1"/>
              <a:t>cálculo</a:t>
            </a:r>
            <a:r>
              <a:rPr dirty="0"/>
              <a:t>. (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su</a:t>
            </a:r>
            <a:r>
              <a:rPr dirty="0"/>
              <a:t> </a:t>
            </a:r>
            <a:r>
              <a:rPr dirty="0" err="1"/>
              <a:t>sencillez</a:t>
            </a:r>
            <a:r>
              <a:rPr dirty="0"/>
              <a:t>, </a:t>
            </a:r>
            <a:r>
              <a:rPr dirty="0" err="1"/>
              <a:t>ayudan</a:t>
            </a:r>
            <a:r>
              <a:rPr dirty="0"/>
              <a:t> al </a:t>
            </a:r>
            <a:r>
              <a:rPr dirty="0" err="1"/>
              <a:t>cálculo</a:t>
            </a:r>
            <a:r>
              <a:rPr dirty="0"/>
              <a:t> </a:t>
            </a:r>
            <a:r>
              <a:rPr dirty="0" err="1"/>
              <a:t>escrito</a:t>
            </a:r>
            <a:r>
              <a:rPr dirty="0"/>
              <a:t>). 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755650" y="1196975"/>
            <a:ext cx="7704138" cy="4606389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defTabSz="914400">
              <a:lnSpc>
                <a:spcPct val="140000"/>
              </a:lnSpc>
              <a:spcBef>
                <a:spcPts val="400"/>
              </a:spcBef>
              <a:buSzPct val="100000"/>
              <a:defRPr sz="2000"/>
            </a:pPr>
            <a:r>
              <a:rPr dirty="0">
                <a:solidFill>
                  <a:schemeClr val="tx1"/>
                </a:solidFill>
              </a:rPr>
              <a:t>El </a:t>
            </a:r>
            <a:r>
              <a:rPr dirty="0" err="1">
                <a:solidFill>
                  <a:schemeClr val="tx1"/>
                </a:solidFill>
              </a:rPr>
              <a:t>cálculo</a:t>
            </a:r>
            <a:r>
              <a:rPr dirty="0">
                <a:solidFill>
                  <a:schemeClr val="tx1"/>
                </a:solidFill>
              </a:rPr>
              <a:t> mental </a:t>
            </a:r>
            <a:r>
              <a:rPr dirty="0" err="1">
                <a:solidFill>
                  <a:schemeClr val="tx1"/>
                </a:solidFill>
              </a:rPr>
              <a:t>consiste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en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realizar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cálculos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matemáticos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utilizando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sólo</a:t>
            </a:r>
            <a:r>
              <a:rPr dirty="0">
                <a:solidFill>
                  <a:schemeClr val="tx1"/>
                </a:solidFill>
              </a:rPr>
              <a:t> el </a:t>
            </a:r>
            <a:r>
              <a:rPr dirty="0" err="1">
                <a:solidFill>
                  <a:schemeClr val="tx1"/>
                </a:solidFill>
              </a:rPr>
              <a:t>cerebro</a:t>
            </a:r>
            <a:r>
              <a:rPr dirty="0">
                <a:solidFill>
                  <a:schemeClr val="tx1"/>
                </a:solidFill>
              </a:rPr>
              <a:t>, sin </a:t>
            </a:r>
            <a:r>
              <a:rPr dirty="0" err="1">
                <a:solidFill>
                  <a:schemeClr val="tx1"/>
                </a:solidFill>
              </a:rPr>
              <a:t>ayudas</a:t>
            </a:r>
            <a:r>
              <a:rPr dirty="0">
                <a:solidFill>
                  <a:schemeClr val="tx1"/>
                </a:solidFill>
              </a:rPr>
              <a:t> de </a:t>
            </a:r>
            <a:r>
              <a:rPr dirty="0" err="1">
                <a:solidFill>
                  <a:schemeClr val="tx1"/>
                </a:solidFill>
              </a:rPr>
              <a:t>lápiz</a:t>
            </a:r>
            <a:r>
              <a:rPr dirty="0">
                <a:solidFill>
                  <a:schemeClr val="tx1"/>
                </a:solidFill>
              </a:rPr>
              <a:t> y </a:t>
            </a:r>
            <a:r>
              <a:rPr dirty="0" err="1">
                <a:solidFill>
                  <a:schemeClr val="tx1"/>
                </a:solidFill>
              </a:rPr>
              <a:t>papel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ni</a:t>
            </a:r>
            <a:r>
              <a:rPr dirty="0">
                <a:solidFill>
                  <a:schemeClr val="tx1"/>
                </a:solidFill>
              </a:rPr>
              <a:t> de </a:t>
            </a:r>
            <a:r>
              <a:rPr dirty="0" err="1">
                <a:solidFill>
                  <a:schemeClr val="tx1"/>
                </a:solidFill>
              </a:rPr>
              <a:t>otros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instrumentos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como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calculadoras</a:t>
            </a:r>
            <a:r>
              <a:rPr dirty="0">
                <a:solidFill>
                  <a:schemeClr val="tx1"/>
                </a:solidFill>
              </a:rPr>
              <a:t>. </a:t>
            </a:r>
          </a:p>
          <a:p>
            <a:pPr defTabSz="914400">
              <a:lnSpc>
                <a:spcPct val="140000"/>
              </a:lnSpc>
              <a:spcBef>
                <a:spcPts val="400"/>
              </a:spcBef>
              <a:buSzPct val="100000"/>
              <a:buChar char="n"/>
              <a:defRPr sz="2000"/>
            </a:pPr>
            <a:endParaRPr dirty="0">
              <a:solidFill>
                <a:schemeClr val="tx1"/>
              </a:solidFill>
            </a:endParaRPr>
          </a:p>
          <a:p>
            <a:pPr defTabSz="914400">
              <a:lnSpc>
                <a:spcPct val="140000"/>
              </a:lnSpc>
              <a:spcBef>
                <a:spcPts val="400"/>
              </a:spcBef>
              <a:buSzPct val="100000"/>
              <a:defRPr sz="2000"/>
            </a:pPr>
            <a:r>
              <a:rPr dirty="0" err="1">
                <a:solidFill>
                  <a:schemeClr val="tx1"/>
                </a:solidFill>
              </a:rPr>
              <a:t>Es</a:t>
            </a:r>
            <a:r>
              <a:rPr dirty="0">
                <a:solidFill>
                  <a:schemeClr val="tx1"/>
                </a:solidFill>
              </a:rPr>
              <a:t> la </a:t>
            </a:r>
            <a:r>
              <a:rPr dirty="0" err="1">
                <a:solidFill>
                  <a:schemeClr val="tx1"/>
                </a:solidFill>
              </a:rPr>
              <a:t>actividad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matemática</a:t>
            </a:r>
            <a:r>
              <a:rPr dirty="0">
                <a:solidFill>
                  <a:schemeClr val="tx1"/>
                </a:solidFill>
              </a:rPr>
              <a:t> mas </a:t>
            </a:r>
            <a:r>
              <a:rPr dirty="0" err="1">
                <a:solidFill>
                  <a:schemeClr val="tx1"/>
                </a:solidFill>
              </a:rPr>
              <a:t>cotidiana</a:t>
            </a:r>
            <a:r>
              <a:rPr dirty="0">
                <a:solidFill>
                  <a:schemeClr val="tx1"/>
                </a:solidFill>
              </a:rPr>
              <a:t> y la </a:t>
            </a:r>
            <a:r>
              <a:rPr dirty="0" err="1">
                <a:solidFill>
                  <a:schemeClr val="tx1"/>
                </a:solidFill>
              </a:rPr>
              <a:t>menos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utilizada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en</a:t>
            </a:r>
            <a:r>
              <a:rPr dirty="0">
                <a:solidFill>
                  <a:schemeClr val="tx1"/>
                </a:solidFill>
              </a:rPr>
              <a:t> el aula.</a:t>
            </a:r>
          </a:p>
          <a:p>
            <a:pPr defTabSz="914400">
              <a:lnSpc>
                <a:spcPct val="140000"/>
              </a:lnSpc>
              <a:spcBef>
                <a:spcPts val="400"/>
              </a:spcBef>
              <a:buSzPct val="100000"/>
              <a:buChar char="n"/>
              <a:defRPr sz="2000"/>
            </a:pPr>
            <a:endParaRPr dirty="0">
              <a:solidFill>
                <a:schemeClr val="tx1"/>
              </a:solidFill>
            </a:endParaRPr>
          </a:p>
          <a:p>
            <a:pPr defTabSz="914400">
              <a:lnSpc>
                <a:spcPct val="140000"/>
              </a:lnSpc>
              <a:spcBef>
                <a:spcPts val="400"/>
              </a:spcBef>
              <a:buSzPct val="100000"/>
              <a:defRPr sz="2000"/>
            </a:pPr>
            <a:r>
              <a:rPr dirty="0" smtClean="0">
                <a:solidFill>
                  <a:schemeClr val="tx1"/>
                </a:solidFill>
              </a:rPr>
              <a:t>Entre </a:t>
            </a:r>
            <a:r>
              <a:rPr dirty="0" err="1">
                <a:solidFill>
                  <a:schemeClr val="tx1"/>
                </a:solidFill>
              </a:rPr>
              <a:t>sus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beneficios</a:t>
            </a:r>
            <a:r>
              <a:rPr dirty="0">
                <a:solidFill>
                  <a:schemeClr val="tx1"/>
                </a:solidFill>
              </a:rPr>
              <a:t> se </a:t>
            </a:r>
            <a:r>
              <a:rPr dirty="0" err="1">
                <a:solidFill>
                  <a:schemeClr val="tx1"/>
                </a:solidFill>
              </a:rPr>
              <a:t>encuentran</a:t>
            </a:r>
            <a:r>
              <a:rPr dirty="0">
                <a:solidFill>
                  <a:schemeClr val="tx1"/>
                </a:solidFill>
              </a:rPr>
              <a:t>: </a:t>
            </a:r>
            <a:r>
              <a:rPr dirty="0" err="1">
                <a:solidFill>
                  <a:schemeClr val="tx1"/>
                </a:solidFill>
              </a:rPr>
              <a:t>desarrollo</a:t>
            </a:r>
            <a:r>
              <a:rPr dirty="0">
                <a:solidFill>
                  <a:schemeClr val="tx1"/>
                </a:solidFill>
              </a:rPr>
              <a:t> del </a:t>
            </a:r>
            <a:r>
              <a:rPr dirty="0" err="1">
                <a:solidFill>
                  <a:schemeClr val="tx1"/>
                </a:solidFill>
              </a:rPr>
              <a:t>sentido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numérico</a:t>
            </a:r>
            <a:r>
              <a:rPr dirty="0">
                <a:solidFill>
                  <a:schemeClr val="tx1"/>
                </a:solidFill>
              </a:rPr>
              <a:t> y de </a:t>
            </a:r>
            <a:r>
              <a:rPr dirty="0" err="1">
                <a:solidFill>
                  <a:schemeClr val="tx1"/>
                </a:solidFill>
              </a:rPr>
              <a:t>habilidades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intelectuales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como</a:t>
            </a:r>
            <a:r>
              <a:rPr dirty="0">
                <a:solidFill>
                  <a:schemeClr val="tx1"/>
                </a:solidFill>
              </a:rPr>
              <a:t> la </a:t>
            </a:r>
            <a:r>
              <a:rPr dirty="0" err="1">
                <a:solidFill>
                  <a:schemeClr val="tx1"/>
                </a:solidFill>
              </a:rPr>
              <a:t>atención</a:t>
            </a:r>
            <a:r>
              <a:rPr dirty="0">
                <a:solidFill>
                  <a:schemeClr val="tx1"/>
                </a:solidFill>
              </a:rPr>
              <a:t> y la </a:t>
            </a:r>
            <a:r>
              <a:rPr dirty="0" err="1">
                <a:solidFill>
                  <a:schemeClr val="tx1"/>
                </a:solidFill>
              </a:rPr>
              <a:t>concentración</a:t>
            </a:r>
            <a:r>
              <a:rPr dirty="0">
                <a:solidFill>
                  <a:schemeClr val="tx1"/>
                </a:solidFill>
              </a:rPr>
              <a:t>, </a:t>
            </a:r>
            <a:r>
              <a:rPr dirty="0" err="1">
                <a:solidFill>
                  <a:schemeClr val="tx1"/>
                </a:solidFill>
              </a:rPr>
              <a:t>además</a:t>
            </a:r>
            <a:r>
              <a:rPr dirty="0">
                <a:solidFill>
                  <a:schemeClr val="tx1"/>
                </a:solidFill>
              </a:rPr>
              <a:t> del gusto </a:t>
            </a:r>
            <a:r>
              <a:rPr dirty="0" err="1">
                <a:solidFill>
                  <a:schemeClr val="tx1"/>
                </a:solidFill>
              </a:rPr>
              <a:t>por</a:t>
            </a:r>
            <a:r>
              <a:rPr dirty="0">
                <a:solidFill>
                  <a:schemeClr val="tx1"/>
                </a:solidFill>
              </a:rPr>
              <a:t> las </a:t>
            </a:r>
            <a:r>
              <a:rPr dirty="0" err="1">
                <a:solidFill>
                  <a:schemeClr val="tx1"/>
                </a:solidFill>
              </a:rPr>
              <a:t>Matemáticas</a:t>
            </a:r>
            <a:r>
              <a:rPr dirty="0">
                <a:solidFill>
                  <a:schemeClr val="tx1"/>
                </a:solidFill>
              </a:rPr>
              <a:t>.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3203575" y="6021387"/>
            <a:ext cx="1871663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Fin </a:t>
            </a:r>
          </a:p>
        </p:txBody>
      </p:sp>
      <p:sp>
        <p:nvSpPr>
          <p:cNvPr id="26" name="Shape 26"/>
          <p:cNvSpPr/>
          <p:nvPr/>
        </p:nvSpPr>
        <p:spPr>
          <a:xfrm>
            <a:off x="900112" y="799831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Memorizar números iniciales</a:t>
            </a:r>
          </a:p>
        </p:txBody>
      </p:sp>
      <p:sp>
        <p:nvSpPr>
          <p:cNvPr id="27" name="Shape 27"/>
          <p:cNvSpPr/>
          <p:nvPr/>
        </p:nvSpPr>
        <p:spPr>
          <a:xfrm>
            <a:off x="1692275" y="5300662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Segunda operación</a:t>
            </a:r>
          </a:p>
        </p:txBody>
      </p:sp>
      <p:cxnSp>
        <p:nvCxnSpPr>
          <p:cNvPr id="28" name="Connector 28"/>
          <p:cNvCxnSpPr>
            <a:stCxn id="33" idx="0"/>
            <a:endCxn id="34" idx="0"/>
          </p:cNvCxnSpPr>
          <p:nvPr/>
        </p:nvCxnSpPr>
        <p:spPr>
          <a:xfrm flipH="1">
            <a:off x="2304256" y="3304118"/>
            <a:ext cx="647701" cy="1236664"/>
          </a:xfrm>
          <a:prstGeom prst="straightConnector1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onnector 29"/>
          <p:cNvCxnSpPr/>
          <p:nvPr/>
        </p:nvCxnSpPr>
        <p:spPr>
          <a:xfrm>
            <a:off x="2445591" y="962287"/>
            <a:ext cx="503238" cy="1260744"/>
          </a:xfrm>
          <a:prstGeom prst="straightConnector1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Connector 30"/>
          <p:cNvCxnSpPr>
            <a:stCxn id="32" idx="0"/>
            <a:endCxn id="33" idx="0"/>
          </p:cNvCxnSpPr>
          <p:nvPr/>
        </p:nvCxnSpPr>
        <p:spPr>
          <a:xfrm>
            <a:off x="2807493" y="2223031"/>
            <a:ext cx="144464" cy="1081088"/>
          </a:xfrm>
          <a:prstGeom prst="straightConnector1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Shape 31"/>
          <p:cNvSpPr/>
          <p:nvPr/>
        </p:nvSpPr>
        <p:spPr>
          <a:xfrm>
            <a:off x="2700337" y="153987"/>
            <a:ext cx="6119813" cy="720726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242601">
              <a:defRPr sz="3024">
                <a:ln w="2729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Un típico proceso de cálculo mental</a:t>
            </a:r>
          </a:p>
        </p:txBody>
      </p:sp>
      <p:sp>
        <p:nvSpPr>
          <p:cNvPr id="32" name="Shape 32"/>
          <p:cNvSpPr/>
          <p:nvPr/>
        </p:nvSpPr>
        <p:spPr>
          <a:xfrm>
            <a:off x="1403350" y="2060575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Elegir procedimiento</a:t>
            </a:r>
          </a:p>
        </p:txBody>
      </p:sp>
      <p:sp>
        <p:nvSpPr>
          <p:cNvPr id="33" name="Shape 33"/>
          <p:cNvSpPr/>
          <p:nvPr/>
        </p:nvSpPr>
        <p:spPr>
          <a:xfrm>
            <a:off x="1547812" y="3141662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Primera operación</a:t>
            </a:r>
          </a:p>
        </p:txBody>
      </p:sp>
      <p:sp>
        <p:nvSpPr>
          <p:cNvPr id="34" name="Shape 34"/>
          <p:cNvSpPr/>
          <p:nvPr/>
        </p:nvSpPr>
        <p:spPr>
          <a:xfrm>
            <a:off x="900112" y="4149725"/>
            <a:ext cx="2808288" cy="7821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(tal vez haya que recuperar datos iniciales o resultados intermedios)</a:t>
            </a:r>
          </a:p>
        </p:txBody>
      </p:sp>
      <p:cxnSp>
        <p:nvCxnSpPr>
          <p:cNvPr id="35" name="Connector 35"/>
          <p:cNvCxnSpPr>
            <a:stCxn id="27" idx="0"/>
            <a:endCxn id="34" idx="0"/>
          </p:cNvCxnSpPr>
          <p:nvPr/>
        </p:nvCxnSpPr>
        <p:spPr>
          <a:xfrm flipH="1" flipV="1">
            <a:off x="2304256" y="4540781"/>
            <a:ext cx="792163" cy="922338"/>
          </a:xfrm>
          <a:prstGeom prst="straightConnector1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Connector 36"/>
          <p:cNvCxnSpPr>
            <a:stCxn id="27" idx="0"/>
            <a:endCxn id="25" idx="0"/>
          </p:cNvCxnSpPr>
          <p:nvPr/>
        </p:nvCxnSpPr>
        <p:spPr>
          <a:xfrm>
            <a:off x="3096418" y="5463118"/>
            <a:ext cx="1042989" cy="720726"/>
          </a:xfrm>
          <a:prstGeom prst="straightConnector1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Shape 37"/>
          <p:cNvSpPr/>
          <p:nvPr/>
        </p:nvSpPr>
        <p:spPr>
          <a:xfrm>
            <a:off x="3924300" y="1125537"/>
            <a:ext cx="115093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75 + 19</a:t>
            </a:r>
          </a:p>
        </p:txBody>
      </p:sp>
      <p:sp>
        <p:nvSpPr>
          <p:cNvPr id="38" name="Shape 38"/>
          <p:cNvSpPr/>
          <p:nvPr/>
        </p:nvSpPr>
        <p:spPr>
          <a:xfrm>
            <a:off x="4427537" y="2060575"/>
            <a:ext cx="446563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Para sumar 19, sumar 20 y restar uno</a:t>
            </a:r>
          </a:p>
        </p:txBody>
      </p:sp>
      <p:sp>
        <p:nvSpPr>
          <p:cNvPr id="39" name="Shape 39"/>
          <p:cNvSpPr/>
          <p:nvPr/>
        </p:nvSpPr>
        <p:spPr>
          <a:xfrm>
            <a:off x="4500562" y="3141662"/>
            <a:ext cx="446563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75 + 20 = 95</a:t>
            </a:r>
          </a:p>
        </p:txBody>
      </p:sp>
      <p:sp>
        <p:nvSpPr>
          <p:cNvPr id="40" name="Shape 40"/>
          <p:cNvSpPr/>
          <p:nvPr/>
        </p:nvSpPr>
        <p:spPr>
          <a:xfrm>
            <a:off x="3995737" y="4149725"/>
            <a:ext cx="3097213" cy="5535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 Recuerdo que tengo que restar uno, porque era 19</a:t>
            </a:r>
          </a:p>
        </p:txBody>
      </p:sp>
      <p:sp>
        <p:nvSpPr>
          <p:cNvPr id="41" name="Shape 41"/>
          <p:cNvSpPr/>
          <p:nvPr/>
        </p:nvSpPr>
        <p:spPr>
          <a:xfrm>
            <a:off x="4716462" y="5229225"/>
            <a:ext cx="19446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95 – 1 = 94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2484437" y="6308725"/>
            <a:ext cx="1871663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Fin </a:t>
            </a:r>
          </a:p>
        </p:txBody>
      </p:sp>
      <p:sp>
        <p:nvSpPr>
          <p:cNvPr id="44" name="Shape 44"/>
          <p:cNvSpPr/>
          <p:nvPr/>
        </p:nvSpPr>
        <p:spPr>
          <a:xfrm>
            <a:off x="900112" y="1164182"/>
            <a:ext cx="28082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Memorizar números iniciales</a:t>
            </a:r>
          </a:p>
        </p:txBody>
      </p:sp>
      <p:sp>
        <p:nvSpPr>
          <p:cNvPr id="45" name="Shape 45"/>
          <p:cNvSpPr/>
          <p:nvPr/>
        </p:nvSpPr>
        <p:spPr>
          <a:xfrm>
            <a:off x="539750" y="4005262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rPr dirty="0" err="1"/>
              <a:t>Segunda</a:t>
            </a:r>
            <a:r>
              <a:rPr dirty="0"/>
              <a:t> </a:t>
            </a:r>
            <a:r>
              <a:rPr dirty="0" err="1"/>
              <a:t>operación</a:t>
            </a:r>
            <a:endParaRPr dirty="0"/>
          </a:p>
        </p:txBody>
      </p:sp>
      <p:cxnSp>
        <p:nvCxnSpPr>
          <p:cNvPr id="46" name="Connector 46"/>
          <p:cNvCxnSpPr>
            <a:stCxn id="51" idx="0"/>
            <a:endCxn id="52" idx="0"/>
          </p:cNvCxnSpPr>
          <p:nvPr/>
        </p:nvCxnSpPr>
        <p:spPr>
          <a:xfrm>
            <a:off x="1943893" y="2870731"/>
            <a:ext cx="576264" cy="576263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cxnSp>
        <p:nvCxnSpPr>
          <p:cNvPr id="47" name="Connector 47"/>
          <p:cNvCxnSpPr>
            <a:endCxn id="50" idx="0"/>
          </p:cNvCxnSpPr>
          <p:nvPr/>
        </p:nvCxnSpPr>
        <p:spPr>
          <a:xfrm>
            <a:off x="2484437" y="1612378"/>
            <a:ext cx="323057" cy="448197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cxnSp>
        <p:nvCxnSpPr>
          <p:cNvPr id="48" name="Connector 48"/>
          <p:cNvCxnSpPr>
            <a:stCxn id="50" idx="0"/>
            <a:endCxn id="51" idx="0"/>
          </p:cNvCxnSpPr>
          <p:nvPr/>
        </p:nvCxnSpPr>
        <p:spPr>
          <a:xfrm flipH="1">
            <a:off x="1943893" y="2223031"/>
            <a:ext cx="863601" cy="647701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sp>
        <p:nvSpPr>
          <p:cNvPr id="49" name="Shape 49"/>
          <p:cNvSpPr/>
          <p:nvPr/>
        </p:nvSpPr>
        <p:spPr>
          <a:xfrm>
            <a:off x="5580062" y="333375"/>
            <a:ext cx="3240089" cy="72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 lnSpcReduction="10000"/>
          </a:bodyPr>
          <a:lstStyle>
            <a:lvl1pPr algn="ctr" defTabSz="399843">
              <a:defRPr sz="4984">
                <a:ln w="7414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Proceso</a:t>
            </a:r>
          </a:p>
        </p:txBody>
      </p:sp>
      <p:sp>
        <p:nvSpPr>
          <p:cNvPr id="50" name="Shape 50"/>
          <p:cNvSpPr/>
          <p:nvPr/>
        </p:nvSpPr>
        <p:spPr>
          <a:xfrm>
            <a:off x="1403350" y="2060575"/>
            <a:ext cx="28082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Elegir procedimiento</a:t>
            </a:r>
          </a:p>
        </p:txBody>
      </p:sp>
      <p:sp>
        <p:nvSpPr>
          <p:cNvPr id="51" name="Shape 51"/>
          <p:cNvSpPr/>
          <p:nvPr/>
        </p:nvSpPr>
        <p:spPr>
          <a:xfrm>
            <a:off x="539750" y="2708275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Primera operación</a:t>
            </a:r>
          </a:p>
        </p:txBody>
      </p:sp>
      <p:sp>
        <p:nvSpPr>
          <p:cNvPr id="52" name="Shape 52"/>
          <p:cNvSpPr/>
          <p:nvPr/>
        </p:nvSpPr>
        <p:spPr>
          <a:xfrm>
            <a:off x="1116012" y="3284537"/>
            <a:ext cx="28082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(Recuperar datos iniciales)</a:t>
            </a:r>
          </a:p>
        </p:txBody>
      </p:sp>
      <p:cxnSp>
        <p:nvCxnSpPr>
          <p:cNvPr id="53" name="Connector 53"/>
          <p:cNvCxnSpPr>
            <a:stCxn id="45" idx="0"/>
            <a:endCxn id="52" idx="0"/>
          </p:cNvCxnSpPr>
          <p:nvPr/>
        </p:nvCxnSpPr>
        <p:spPr>
          <a:xfrm flipV="1">
            <a:off x="1943893" y="3446993"/>
            <a:ext cx="576264" cy="720726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cxnSp>
        <p:nvCxnSpPr>
          <p:cNvPr id="54" name="Connector 54"/>
          <p:cNvCxnSpPr>
            <a:stCxn id="45" idx="0"/>
            <a:endCxn id="61" idx="0"/>
          </p:cNvCxnSpPr>
          <p:nvPr/>
        </p:nvCxnSpPr>
        <p:spPr>
          <a:xfrm>
            <a:off x="1943893" y="4167718"/>
            <a:ext cx="611189" cy="719139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sp>
        <p:nvSpPr>
          <p:cNvPr id="55" name="Shape 55"/>
          <p:cNvSpPr/>
          <p:nvPr/>
        </p:nvSpPr>
        <p:spPr>
          <a:xfrm>
            <a:off x="3924300" y="1125537"/>
            <a:ext cx="1835150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rPr dirty="0" err="1"/>
              <a:t>Doble</a:t>
            </a:r>
            <a:r>
              <a:rPr dirty="0"/>
              <a:t> de 168</a:t>
            </a:r>
          </a:p>
        </p:txBody>
      </p:sp>
      <p:sp>
        <p:nvSpPr>
          <p:cNvPr id="56" name="Shape 56"/>
          <p:cNvSpPr/>
          <p:nvPr/>
        </p:nvSpPr>
        <p:spPr>
          <a:xfrm>
            <a:off x="4356100" y="1700212"/>
            <a:ext cx="4465638" cy="6805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pPr>
            <a:r>
              <a:rPr dirty="0"/>
              <a:t>¿2 x (160 + 8) ?</a:t>
            </a:r>
          </a:p>
          <a:p>
            <a: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pPr>
            <a:r>
              <a:rPr dirty="0"/>
              <a:t>¿Sumo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derecha</a:t>
            </a:r>
            <a:r>
              <a:rPr dirty="0"/>
              <a:t> o </a:t>
            </a:r>
            <a:r>
              <a:rPr dirty="0" err="1"/>
              <a:t>por</a:t>
            </a:r>
            <a:r>
              <a:rPr dirty="0"/>
              <a:t> la </a:t>
            </a:r>
            <a:r>
              <a:rPr dirty="0" err="1"/>
              <a:t>izquierda</a:t>
            </a:r>
            <a:r>
              <a:rPr dirty="0"/>
              <a:t>?</a:t>
            </a:r>
          </a:p>
        </p:txBody>
      </p:sp>
      <p:sp>
        <p:nvSpPr>
          <p:cNvPr id="57" name="Shape 57"/>
          <p:cNvSpPr/>
          <p:nvPr/>
        </p:nvSpPr>
        <p:spPr>
          <a:xfrm>
            <a:off x="3635375" y="2708275"/>
            <a:ext cx="446563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 2X160 = 320 </a:t>
            </a:r>
          </a:p>
        </p:txBody>
      </p:sp>
      <p:sp>
        <p:nvSpPr>
          <p:cNvPr id="58" name="Shape 58"/>
          <p:cNvSpPr/>
          <p:nvPr/>
        </p:nvSpPr>
        <p:spPr>
          <a:xfrm>
            <a:off x="4140200" y="3154362"/>
            <a:ext cx="19446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(Rememoro el 8)</a:t>
            </a:r>
          </a:p>
        </p:txBody>
      </p:sp>
      <p:sp>
        <p:nvSpPr>
          <p:cNvPr id="59" name="Shape 59"/>
          <p:cNvSpPr/>
          <p:nvPr/>
        </p:nvSpPr>
        <p:spPr>
          <a:xfrm>
            <a:off x="3779837" y="3860800"/>
            <a:ext cx="19446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Duplico el 8 = 16</a:t>
            </a:r>
          </a:p>
        </p:txBody>
      </p:sp>
      <p:sp>
        <p:nvSpPr>
          <p:cNvPr id="60" name="Shape 60"/>
          <p:cNvSpPr/>
          <p:nvPr/>
        </p:nvSpPr>
        <p:spPr>
          <a:xfrm>
            <a:off x="611187" y="5516562"/>
            <a:ext cx="2808288" cy="324913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rPr dirty="0" err="1"/>
              <a:t>Segunda</a:t>
            </a:r>
            <a:r>
              <a:rPr dirty="0"/>
              <a:t> </a:t>
            </a:r>
            <a:r>
              <a:rPr dirty="0" err="1"/>
              <a:t>operación</a:t>
            </a:r>
            <a:endParaRPr dirty="0"/>
          </a:p>
        </p:txBody>
      </p:sp>
      <p:sp>
        <p:nvSpPr>
          <p:cNvPr id="61" name="Shape 61"/>
          <p:cNvSpPr/>
          <p:nvPr/>
        </p:nvSpPr>
        <p:spPr>
          <a:xfrm>
            <a:off x="1042987" y="4724400"/>
            <a:ext cx="30241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(Recuperar datos intermedios)</a:t>
            </a:r>
          </a:p>
        </p:txBody>
      </p:sp>
      <p:cxnSp>
        <p:nvCxnSpPr>
          <p:cNvPr id="62" name="Connector 62"/>
          <p:cNvCxnSpPr>
            <a:stCxn id="60" idx="0"/>
            <a:endCxn id="61" idx="0"/>
          </p:cNvCxnSpPr>
          <p:nvPr/>
        </p:nvCxnSpPr>
        <p:spPr>
          <a:xfrm flipV="1">
            <a:off x="2015331" y="4886856"/>
            <a:ext cx="539751" cy="792163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cxnSp>
        <p:nvCxnSpPr>
          <p:cNvPr id="63" name="Connector 63"/>
          <p:cNvCxnSpPr>
            <a:stCxn id="60" idx="0"/>
            <a:endCxn id="43" idx="0"/>
          </p:cNvCxnSpPr>
          <p:nvPr/>
        </p:nvCxnSpPr>
        <p:spPr>
          <a:xfrm>
            <a:off x="2015331" y="5679018"/>
            <a:ext cx="1404938" cy="792164"/>
          </a:xfrm>
          <a:prstGeom prst="straightConnector1">
            <a:avLst/>
          </a:prstGeom>
          <a:ln w="76320" cap="sq">
            <a:solidFill>
              <a:schemeClr val="bg1"/>
            </a:solidFill>
            <a:miter/>
          </a:ln>
        </p:spPr>
      </p:cxnSp>
      <p:sp>
        <p:nvSpPr>
          <p:cNvPr id="64" name="Shape 64"/>
          <p:cNvSpPr/>
          <p:nvPr/>
        </p:nvSpPr>
        <p:spPr>
          <a:xfrm>
            <a:off x="4356100" y="4724400"/>
            <a:ext cx="1944688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(Rememoro el 320)</a:t>
            </a:r>
          </a:p>
        </p:txBody>
      </p:sp>
      <p:sp>
        <p:nvSpPr>
          <p:cNvPr id="65" name="Shape 65"/>
          <p:cNvSpPr/>
          <p:nvPr/>
        </p:nvSpPr>
        <p:spPr>
          <a:xfrm>
            <a:off x="3995737" y="5445125"/>
            <a:ext cx="2447926" cy="324913"/>
          </a:xfrm>
          <a:prstGeom prst="rect">
            <a:avLst/>
          </a:prstGeom>
          <a:noFill/>
          <a:ln w="9360" cap="sq">
            <a:solidFill>
              <a:schemeClr val="bg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Sumo 320 + 16 = 336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2771775" y="3068637"/>
            <a:ext cx="1800225" cy="1962382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Doble de uno,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mitad de otro.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25 · 48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50 · 24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100 · 12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1200  </a:t>
            </a:r>
          </a:p>
        </p:txBody>
      </p:sp>
      <p:sp>
        <p:nvSpPr>
          <p:cNvPr id="71" name="Shape 71"/>
          <p:cNvSpPr/>
          <p:nvPr/>
        </p:nvSpPr>
        <p:spPr>
          <a:xfrm>
            <a:off x="2700337" y="187603"/>
            <a:ext cx="6209390" cy="3693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9" rIns="45719" anchor="ctr">
            <a:spAutoFit/>
          </a:bodyPr>
          <a:lstStyle>
            <a:lvl1pPr defTabSz="914400"/>
          </a:lstStyle>
          <a:p>
            <a:r>
              <a:rPr dirty="0"/>
              <a:t>¿</a:t>
            </a:r>
            <a:r>
              <a:rPr dirty="0" err="1"/>
              <a:t>Cuánto</a:t>
            </a:r>
            <a:r>
              <a:rPr dirty="0"/>
              <a:t> </a:t>
            </a:r>
            <a:r>
              <a:rPr dirty="0" err="1"/>
              <a:t>dinero</a:t>
            </a:r>
            <a:r>
              <a:rPr dirty="0"/>
              <a:t> </a:t>
            </a:r>
            <a:r>
              <a:rPr dirty="0" err="1"/>
              <a:t>gano</a:t>
            </a:r>
            <a:r>
              <a:rPr dirty="0"/>
              <a:t> </a:t>
            </a:r>
            <a:r>
              <a:rPr dirty="0" err="1"/>
              <a:t>si</a:t>
            </a:r>
            <a:r>
              <a:rPr dirty="0"/>
              <a:t> </a:t>
            </a:r>
            <a:r>
              <a:rPr dirty="0" err="1"/>
              <a:t>trabajo</a:t>
            </a:r>
            <a:r>
              <a:rPr dirty="0"/>
              <a:t> 25 horas y </a:t>
            </a:r>
            <a:r>
              <a:rPr dirty="0" err="1"/>
              <a:t>cobro</a:t>
            </a:r>
            <a:r>
              <a:rPr dirty="0"/>
              <a:t> </a:t>
            </a:r>
            <a:r>
              <a:rPr lang="es-MX" dirty="0" smtClean="0"/>
              <a:t>$</a:t>
            </a:r>
            <a:r>
              <a:rPr dirty="0" smtClean="0"/>
              <a:t>48 /</a:t>
            </a:r>
            <a:r>
              <a:rPr dirty="0"/>
              <a:t>hora?</a:t>
            </a:r>
          </a:p>
        </p:txBody>
      </p:sp>
      <p:sp>
        <p:nvSpPr>
          <p:cNvPr id="72" name="Shape 72"/>
          <p:cNvSpPr/>
          <p:nvPr/>
        </p:nvSpPr>
        <p:spPr>
          <a:xfrm>
            <a:off x="395287" y="5516562"/>
            <a:ext cx="4176713" cy="895582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dirty="0" err="1"/>
              <a:t>Factorizo</a:t>
            </a:r>
            <a:r>
              <a:rPr dirty="0"/>
              <a:t> y </a:t>
            </a:r>
            <a:r>
              <a:rPr dirty="0" err="1"/>
              <a:t>reagrupo</a:t>
            </a:r>
            <a:endParaRPr dirty="0"/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 dirty="0"/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rPr dirty="0"/>
              <a:t>25 · 48 = 5 · 5 · 6 · 8 = 30 · 40 = 1200</a:t>
            </a:r>
          </a:p>
        </p:txBody>
      </p:sp>
      <p:sp>
        <p:nvSpPr>
          <p:cNvPr id="73" name="Shape 73"/>
          <p:cNvSpPr/>
          <p:nvPr/>
        </p:nvSpPr>
        <p:spPr>
          <a:xfrm>
            <a:off x="5795962" y="4005262"/>
            <a:ext cx="2592388" cy="1695682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Multiplicar por 25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es dividir entre cuatro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/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100 · 48 = 4800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4800 : 2 = 2400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2400 : 2 = 1200 </a:t>
            </a:r>
          </a:p>
        </p:txBody>
      </p:sp>
      <p:sp>
        <p:nvSpPr>
          <p:cNvPr id="74" name="Shape 74"/>
          <p:cNvSpPr/>
          <p:nvPr/>
        </p:nvSpPr>
        <p:spPr>
          <a:xfrm>
            <a:off x="5508625" y="1196975"/>
            <a:ext cx="2087563" cy="1962382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Distributiva II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/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 25 · 48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25 · ( 40 + 8 )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25 · 40 + 25 · 8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1000 + 200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1200</a:t>
            </a:r>
          </a:p>
        </p:txBody>
      </p:sp>
      <p:sp>
        <p:nvSpPr>
          <p:cNvPr id="75" name="Shape 75"/>
          <p:cNvSpPr/>
          <p:nvPr/>
        </p:nvSpPr>
        <p:spPr>
          <a:xfrm>
            <a:off x="611187" y="620712"/>
            <a:ext cx="2232026" cy="1962382"/>
          </a:xfrm>
          <a:prstGeom prst="rect">
            <a:avLst/>
          </a:prstGeom>
          <a:noFill/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/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Distributiva I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endParaRPr/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 25 · 48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25 · (50 – 2)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25 · 50 – 25 · 2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1250 – 50 = </a:t>
            </a:r>
          </a:p>
          <a:p>
            <a:pPr defTabSz="9144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1200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250825" y="692150"/>
            <a:ext cx="2376488" cy="80418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5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400" b="1"/>
            </a:lvl1pPr>
          </a:lstStyle>
          <a:p>
            <a:r>
              <a:t>En el cálculo mental…</a:t>
            </a:r>
          </a:p>
        </p:txBody>
      </p:sp>
      <p:sp>
        <p:nvSpPr>
          <p:cNvPr id="78" name="Shape 78"/>
          <p:cNvSpPr/>
          <p:nvPr/>
        </p:nvSpPr>
        <p:spPr>
          <a:xfrm>
            <a:off x="179387" y="6237287"/>
            <a:ext cx="1871663" cy="3249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No se utiliza papel </a:t>
            </a:r>
          </a:p>
        </p:txBody>
      </p:sp>
      <p:sp>
        <p:nvSpPr>
          <p:cNvPr id="79" name="Shape 79"/>
          <p:cNvSpPr/>
          <p:nvPr/>
        </p:nvSpPr>
        <p:spPr>
          <a:xfrm>
            <a:off x="179387" y="3860800"/>
            <a:ext cx="2232026" cy="553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No se ven escritos los sumandos</a:t>
            </a:r>
          </a:p>
        </p:txBody>
      </p:sp>
      <p:sp>
        <p:nvSpPr>
          <p:cNvPr id="80" name="Shape 80"/>
          <p:cNvSpPr/>
          <p:nvPr/>
        </p:nvSpPr>
        <p:spPr>
          <a:xfrm>
            <a:off x="2700337" y="188912"/>
            <a:ext cx="3240089" cy="3979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395350">
              <a:defRPr sz="2464">
                <a:ln w="7248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Diferencias</a:t>
            </a:r>
          </a:p>
        </p:txBody>
      </p:sp>
      <p:sp>
        <p:nvSpPr>
          <p:cNvPr id="81" name="Shape 81"/>
          <p:cNvSpPr/>
          <p:nvPr/>
        </p:nvSpPr>
        <p:spPr>
          <a:xfrm>
            <a:off x="3130550" y="692150"/>
            <a:ext cx="2305050" cy="8041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5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400" b="1"/>
            </a:lvl1pPr>
          </a:lstStyle>
          <a:p>
            <a:r>
              <a:t>En el cálculo escrito</a:t>
            </a:r>
          </a:p>
        </p:txBody>
      </p:sp>
      <p:sp>
        <p:nvSpPr>
          <p:cNvPr id="82" name="Shape 82"/>
          <p:cNvSpPr/>
          <p:nvPr/>
        </p:nvSpPr>
        <p:spPr>
          <a:xfrm>
            <a:off x="6588125" y="692150"/>
            <a:ext cx="2305050" cy="80418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5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400" b="1"/>
            </a:lvl1pPr>
          </a:lstStyle>
          <a:p>
            <a:r>
              <a:t>En el cálculo con máquina</a:t>
            </a:r>
          </a:p>
        </p:txBody>
      </p:sp>
      <p:sp>
        <p:nvSpPr>
          <p:cNvPr id="83" name="Shape 83"/>
          <p:cNvSpPr/>
          <p:nvPr/>
        </p:nvSpPr>
        <p:spPr>
          <a:xfrm>
            <a:off x="179387" y="4883150"/>
            <a:ext cx="2305051" cy="553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Hay que memorizar los resultados intermedios</a:t>
            </a:r>
          </a:p>
        </p:txBody>
      </p:sp>
      <p:sp>
        <p:nvSpPr>
          <p:cNvPr id="84" name="Shape 84"/>
          <p:cNvSpPr/>
          <p:nvPr/>
        </p:nvSpPr>
        <p:spPr>
          <a:xfrm>
            <a:off x="3059112" y="3875087"/>
            <a:ext cx="2232026" cy="5535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Se ven escritos los datos</a:t>
            </a:r>
          </a:p>
        </p:txBody>
      </p:sp>
      <p:sp>
        <p:nvSpPr>
          <p:cNvPr id="85" name="Shape 85"/>
          <p:cNvSpPr/>
          <p:nvPr/>
        </p:nvSpPr>
        <p:spPr>
          <a:xfrm>
            <a:off x="3059112" y="6180137"/>
            <a:ext cx="2305051" cy="324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Solamente papel y lápiz</a:t>
            </a:r>
          </a:p>
        </p:txBody>
      </p:sp>
      <p:sp>
        <p:nvSpPr>
          <p:cNvPr id="86" name="Shape 86"/>
          <p:cNvSpPr/>
          <p:nvPr/>
        </p:nvSpPr>
        <p:spPr>
          <a:xfrm>
            <a:off x="3059112" y="4883150"/>
            <a:ext cx="2305051" cy="7821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No hay que memorizar. Los resultados intermedios se apuntan</a:t>
            </a:r>
          </a:p>
        </p:txBody>
      </p:sp>
      <p:sp>
        <p:nvSpPr>
          <p:cNvPr id="87" name="Shape 87"/>
          <p:cNvSpPr/>
          <p:nvPr/>
        </p:nvSpPr>
        <p:spPr>
          <a:xfrm>
            <a:off x="6516687" y="3875087"/>
            <a:ext cx="2232026" cy="5535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Se ven escritos los datos</a:t>
            </a:r>
          </a:p>
        </p:txBody>
      </p:sp>
      <p:sp>
        <p:nvSpPr>
          <p:cNvPr id="88" name="Shape 88"/>
          <p:cNvSpPr/>
          <p:nvPr/>
        </p:nvSpPr>
        <p:spPr>
          <a:xfrm>
            <a:off x="6372225" y="6165850"/>
            <a:ext cx="2449513" cy="324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Calculadora, ordenador</a:t>
            </a:r>
          </a:p>
        </p:txBody>
      </p:sp>
      <p:sp>
        <p:nvSpPr>
          <p:cNvPr id="89" name="Shape 89"/>
          <p:cNvSpPr/>
          <p:nvPr/>
        </p:nvSpPr>
        <p:spPr>
          <a:xfrm>
            <a:off x="6516687" y="4883150"/>
            <a:ext cx="2305051" cy="10107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/>
            </a:lvl1pPr>
          </a:lstStyle>
          <a:p>
            <a:r>
              <a:t>Hay que memorizar los resultados intermedios o invertir el orden de las operaciones</a:t>
            </a:r>
          </a:p>
        </p:txBody>
      </p:sp>
      <p:sp>
        <p:nvSpPr>
          <p:cNvPr id="90" name="Shape 90"/>
          <p:cNvSpPr/>
          <p:nvPr/>
        </p:nvSpPr>
        <p:spPr>
          <a:xfrm>
            <a:off x="250825" y="1716087"/>
            <a:ext cx="2305050" cy="782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Existen muchos algoritmos. Hay que decidir cuál usar</a:t>
            </a:r>
          </a:p>
        </p:txBody>
      </p:sp>
      <p:sp>
        <p:nvSpPr>
          <p:cNvPr id="91" name="Shape 91"/>
          <p:cNvSpPr/>
          <p:nvPr/>
        </p:nvSpPr>
        <p:spPr>
          <a:xfrm>
            <a:off x="250825" y="2867025"/>
            <a:ext cx="2305050" cy="553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Se inventan algoritmos</a:t>
            </a:r>
          </a:p>
        </p:txBody>
      </p:sp>
      <p:sp>
        <p:nvSpPr>
          <p:cNvPr id="92" name="Shape 92"/>
          <p:cNvSpPr/>
          <p:nvPr/>
        </p:nvSpPr>
        <p:spPr>
          <a:xfrm>
            <a:off x="3059112" y="1916112"/>
            <a:ext cx="2305051" cy="324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El algoritmo es único</a:t>
            </a:r>
          </a:p>
        </p:txBody>
      </p:sp>
      <p:sp>
        <p:nvSpPr>
          <p:cNvPr id="93" name="Shape 93"/>
          <p:cNvSpPr/>
          <p:nvPr/>
        </p:nvSpPr>
        <p:spPr>
          <a:xfrm>
            <a:off x="3130550" y="2867025"/>
            <a:ext cx="2305050" cy="3249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NO se inventa nada</a:t>
            </a:r>
          </a:p>
        </p:txBody>
      </p:sp>
      <p:sp>
        <p:nvSpPr>
          <p:cNvPr id="94" name="Shape 94"/>
          <p:cNvSpPr/>
          <p:nvPr/>
        </p:nvSpPr>
        <p:spPr>
          <a:xfrm>
            <a:off x="6588125" y="1858962"/>
            <a:ext cx="2305050" cy="324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Secuencia de teclas</a:t>
            </a:r>
          </a:p>
        </p:txBody>
      </p:sp>
      <p:sp>
        <p:nvSpPr>
          <p:cNvPr id="95" name="Shape 95"/>
          <p:cNvSpPr/>
          <p:nvPr/>
        </p:nvSpPr>
        <p:spPr>
          <a:xfrm>
            <a:off x="6588125" y="2867025"/>
            <a:ext cx="2305050" cy="3249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360" cap="sq">
            <a:solidFill>
              <a:srgbClr val="000000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600" b="1"/>
            </a:lvl1pPr>
          </a:lstStyle>
          <a:p>
            <a:r>
              <a:t>NO se inventa nada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1979612" y="549274"/>
            <a:ext cx="4968876" cy="72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 defTabSz="283035">
              <a:defRPr sz="3528">
                <a:ln w="3714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t>¿Por qué es importante? </a:t>
            </a:r>
          </a:p>
        </p:txBody>
      </p:sp>
      <p:sp>
        <p:nvSpPr>
          <p:cNvPr id="98" name="Shape 98"/>
          <p:cNvSpPr/>
          <p:nvPr/>
        </p:nvSpPr>
        <p:spPr>
          <a:xfrm>
            <a:off x="1114425" y="1484312"/>
            <a:ext cx="4105275" cy="6788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/>
            </a:lvl1pPr>
          </a:lstStyle>
          <a:p>
            <a:r>
              <a:t>Es el único tipo de cálculo que se utiliza en la vida real</a:t>
            </a:r>
          </a:p>
        </p:txBody>
      </p:sp>
      <p:sp>
        <p:nvSpPr>
          <p:cNvPr id="99" name="Shape 99"/>
          <p:cNvSpPr/>
          <p:nvPr/>
        </p:nvSpPr>
        <p:spPr>
          <a:xfrm>
            <a:off x="5489575" y="1770062"/>
            <a:ext cx="2251075" cy="3003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400"/>
            </a:lvl1pPr>
          </a:lstStyle>
          <a:p>
            <a:r>
              <a:t>(aparte de la calculadora)</a:t>
            </a:r>
          </a:p>
        </p:txBody>
      </p:sp>
      <p:sp>
        <p:nvSpPr>
          <p:cNvPr id="100" name="Shape 100"/>
          <p:cNvSpPr/>
          <p:nvPr/>
        </p:nvSpPr>
        <p:spPr>
          <a:xfrm>
            <a:off x="1368425" y="2659062"/>
            <a:ext cx="2808288" cy="6788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/>
            </a:lvl1pPr>
          </a:lstStyle>
          <a:p>
            <a:r>
              <a:t>Mejora el cálculo escrito</a:t>
            </a:r>
          </a:p>
        </p:txBody>
      </p:sp>
      <p:sp>
        <p:nvSpPr>
          <p:cNvPr id="101" name="Shape 101"/>
          <p:cNvSpPr/>
          <p:nvPr/>
        </p:nvSpPr>
        <p:spPr>
          <a:xfrm>
            <a:off x="720725" y="3956050"/>
            <a:ext cx="2808288" cy="6788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/>
            </a:lvl1pPr>
          </a:lstStyle>
          <a:p>
            <a:r>
              <a:t>Desarrolla el sentido numérico</a:t>
            </a:r>
          </a:p>
        </p:txBody>
      </p:sp>
      <p:sp>
        <p:nvSpPr>
          <p:cNvPr id="102" name="Shape 102"/>
          <p:cNvSpPr/>
          <p:nvPr/>
        </p:nvSpPr>
        <p:spPr>
          <a:xfrm>
            <a:off x="4067175" y="4056062"/>
            <a:ext cx="2700338" cy="503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400"/>
            </a:lvl1pPr>
          </a:lstStyle>
          <a:p>
            <a:r>
              <a:t>Sobre todo en combinación con el redondeo</a:t>
            </a:r>
          </a:p>
        </p:txBody>
      </p:sp>
      <p:sp>
        <p:nvSpPr>
          <p:cNvPr id="103" name="Shape 103"/>
          <p:cNvSpPr/>
          <p:nvPr/>
        </p:nvSpPr>
        <p:spPr>
          <a:xfrm>
            <a:off x="5003800" y="2751137"/>
            <a:ext cx="2989263" cy="50354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1400"/>
            </a:lvl1pPr>
          </a:lstStyle>
          <a:p>
            <a:r>
              <a:t>Elimina (casi) el uso de los dedos en sumas y restas</a:t>
            </a:r>
          </a:p>
        </p:txBody>
      </p:sp>
      <p:sp>
        <p:nvSpPr>
          <p:cNvPr id="104" name="Shape 104"/>
          <p:cNvSpPr/>
          <p:nvPr/>
        </p:nvSpPr>
        <p:spPr>
          <a:xfrm>
            <a:off x="900112" y="4941887"/>
            <a:ext cx="3168651" cy="6788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/>
            </a:lvl1pPr>
          </a:lstStyle>
          <a:p>
            <a:r>
              <a:t>Desarrolla el uso de las propiedades matemáticas</a:t>
            </a:r>
          </a:p>
        </p:txBody>
      </p:sp>
      <p:sp>
        <p:nvSpPr>
          <p:cNvPr id="105" name="Shape 105"/>
          <p:cNvSpPr/>
          <p:nvPr/>
        </p:nvSpPr>
        <p:spPr>
          <a:xfrm>
            <a:off x="3995737" y="5805487"/>
            <a:ext cx="3455988" cy="6788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 cap="sq">
            <a:solidFill>
              <a:schemeClr val="accent1">
                <a:lumMod val="75000"/>
              </a:schemeClr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defTabSz="914400">
              <a:spcBef>
                <a:spcPts val="1000"/>
              </a:spcBef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2000"/>
            </a:lvl1pPr>
          </a:lstStyle>
          <a:p>
            <a:r>
              <a:t>Desarrolla el uso de estrategias (competencias)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1987320" y="1772816"/>
            <a:ext cx="4968876" cy="720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 lnSpcReduction="10000"/>
          </a:bodyPr>
          <a:lstStyle>
            <a:lvl1pPr algn="ctr" defTabSz="399843">
              <a:defRPr sz="4984">
                <a:ln w="7414">
                  <a:solidFill>
                    <a:srgbClr val="000000"/>
                  </a:solidFill>
                </a:ln>
                <a:solidFill>
                  <a:srgbClr val="800080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</a:lstStyle>
          <a:p>
            <a:r>
              <a:rPr dirty="0"/>
              <a:t>Y </a:t>
            </a:r>
            <a:r>
              <a:rPr dirty="0" err="1"/>
              <a:t>además</a:t>
            </a:r>
            <a:r>
              <a:rPr dirty="0"/>
              <a:t>...</a:t>
            </a:r>
          </a:p>
        </p:txBody>
      </p:sp>
      <p:sp>
        <p:nvSpPr>
          <p:cNvPr id="2" name="1 Rectángulo"/>
          <p:cNvSpPr/>
          <p:nvPr/>
        </p:nvSpPr>
        <p:spPr>
          <a:xfrm>
            <a:off x="3131840" y="3244333"/>
            <a:ext cx="23679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/>
              <a:t>¡Les gusta!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dissolv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C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1187624" y="1700808"/>
            <a:ext cx="6892926" cy="2677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defRPr sz="2400"/>
            </a:pPr>
            <a:r>
              <a:rPr lang="es-MX" dirty="0" smtClean="0"/>
              <a:t>El objetivo es sistematizar el cálculo</a:t>
            </a:r>
          </a:p>
          <a:p>
            <a:pPr algn="ctr" defTabSz="914400">
              <a:defRPr sz="2400"/>
            </a:pPr>
            <a:endParaRPr lang="es-MX" dirty="0"/>
          </a:p>
          <a:p>
            <a:pPr algn="ctr" defTabSz="914400">
              <a:defRPr sz="2400"/>
            </a:pPr>
            <a:endParaRPr lang="es-MX" dirty="0" smtClean="0"/>
          </a:p>
          <a:p>
            <a:pPr marL="342900" indent="-342900" defTabSz="914400">
              <a:buFont typeface="Arial" panose="020B0604020202020204" pitchFamily="34" charset="0"/>
              <a:buChar char="•"/>
              <a:defRPr sz="2400"/>
            </a:pPr>
            <a:r>
              <a:rPr dirty="0" smtClean="0"/>
              <a:t>De </a:t>
            </a:r>
            <a:r>
              <a:rPr dirty="0"/>
              <a:t>forma continua, no </a:t>
            </a:r>
            <a:r>
              <a:rPr dirty="0" err="1"/>
              <a:t>esporádica</a:t>
            </a:r>
            <a:r>
              <a:rPr dirty="0"/>
              <a:t>.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 sz="2400"/>
            </a:pPr>
            <a:r>
              <a:rPr dirty="0" smtClean="0"/>
              <a:t>A </a:t>
            </a:r>
            <a:r>
              <a:rPr dirty="0"/>
              <a:t>lo largo de </a:t>
            </a:r>
            <a:r>
              <a:rPr dirty="0" err="1"/>
              <a:t>toda</a:t>
            </a:r>
            <a:r>
              <a:rPr dirty="0"/>
              <a:t> la </a:t>
            </a:r>
            <a:r>
              <a:rPr dirty="0" err="1"/>
              <a:t>escolaridad</a:t>
            </a:r>
            <a:r>
              <a:rPr dirty="0"/>
              <a:t> </a:t>
            </a:r>
          </a:p>
          <a:p>
            <a:pPr marL="342900" indent="-342900" defTabSz="914400">
              <a:buFont typeface="Arial" panose="020B0604020202020204" pitchFamily="34" charset="0"/>
              <a:buChar char="•"/>
              <a:defRPr sz="2400"/>
            </a:pPr>
            <a:r>
              <a:rPr dirty="0" smtClean="0"/>
              <a:t>Con </a:t>
            </a:r>
            <a:r>
              <a:rPr dirty="0" err="1"/>
              <a:t>registro</a:t>
            </a:r>
            <a:r>
              <a:rPr dirty="0"/>
              <a:t> </a:t>
            </a:r>
            <a:r>
              <a:rPr dirty="0" err="1"/>
              <a:t>escrito</a:t>
            </a:r>
            <a:r>
              <a:rPr dirty="0"/>
              <a:t> para </a:t>
            </a:r>
            <a:r>
              <a:rPr dirty="0" err="1"/>
              <a:t>ver</a:t>
            </a:r>
            <a:r>
              <a:rPr dirty="0"/>
              <a:t> la </a:t>
            </a:r>
            <a:r>
              <a:rPr dirty="0" err="1"/>
              <a:t>evolución</a:t>
            </a:r>
            <a:r>
              <a:rPr dirty="0"/>
              <a:t> y  </a:t>
            </a:r>
            <a:r>
              <a:rPr dirty="0" err="1"/>
              <a:t>evaluar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656</Words>
  <Application>Microsoft Office PowerPoint</Application>
  <PresentationFormat>Presentación en pantalla (4:3)</PresentationFormat>
  <Paragraphs>111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Viajes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FORMACION CONTINUA</dc:creator>
  <cp:lastModifiedBy>Usuario</cp:lastModifiedBy>
  <cp:revision>4</cp:revision>
  <dcterms:modified xsi:type="dcterms:W3CDTF">2016-12-14T17:59:28Z</dcterms:modified>
</cp:coreProperties>
</file>