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Playfair Display"/>
      <p:regular r:id="rId25"/>
      <p:bold r:id="rId26"/>
      <p:italic r:id="rId27"/>
      <p:boldItalic r:id="rId28"/>
    </p:embeddedFont>
    <p:embeddedFont>
      <p:font typeface="Montserrat"/>
      <p:regular r:id="rId29"/>
      <p:bold r:id="rId30"/>
      <p:italic r:id="rId31"/>
      <p:boldItalic r:id="rId32"/>
    </p:embeddedFont>
    <p:embeddedFont>
      <p:font typeface="Oswald"/>
      <p:regular r:id="rId33"/>
      <p:bold r:id="rId34"/>
    </p:embeddedFont>
    <p:embeddedFont>
      <p:font typeface="Questrial"/>
      <p:regular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layfairDisplay-bold.fntdata"/><Relationship Id="rId25" Type="http://schemas.openxmlformats.org/officeDocument/2006/relationships/font" Target="fonts/PlayfairDisplay-regular.fntdata"/><Relationship Id="rId28" Type="http://schemas.openxmlformats.org/officeDocument/2006/relationships/font" Target="fonts/PlayfairDisplay-boldItalic.fntdata"/><Relationship Id="rId27" Type="http://schemas.openxmlformats.org/officeDocument/2006/relationships/font" Target="fonts/PlayfairDisplay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7.xml"/><Relationship Id="rId33" Type="http://schemas.openxmlformats.org/officeDocument/2006/relationships/font" Target="fonts/Oswald-regular.fntdata"/><Relationship Id="rId10" Type="http://schemas.openxmlformats.org/officeDocument/2006/relationships/slide" Target="slides/slide6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9.xml"/><Relationship Id="rId35" Type="http://schemas.openxmlformats.org/officeDocument/2006/relationships/font" Target="fonts/Questrial-regular.fntdata"/><Relationship Id="rId12" Type="http://schemas.openxmlformats.org/officeDocument/2006/relationships/slide" Target="slides/slide8.xml"/><Relationship Id="rId34" Type="http://schemas.openxmlformats.org/officeDocument/2006/relationships/font" Target="fonts/Oswald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geopaideia.com/publicaciones/Itinerarios_geograficos.pdf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El espacio </a:t>
            </a:r>
            <a:r>
              <a:rPr lang="es"/>
              <a:t>geográfico</a:t>
            </a:r>
            <a:r>
              <a:rPr lang="es"/>
              <a:t> </a:t>
            </a:r>
          </a:p>
        </p:txBody>
      </p:sp>
      <p:sp>
        <p:nvSpPr>
          <p:cNvPr id="59" name="Shape 59"/>
          <p:cNvSpPr txBox="1"/>
          <p:nvPr>
            <p:ph idx="1" type="subTitle"/>
          </p:nvPr>
        </p:nvSpPr>
        <p:spPr>
          <a:xfrm>
            <a:off x="6659725" y="3138000"/>
            <a:ext cx="2484300" cy="2005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Integrantes: </a:t>
            </a:r>
          </a:p>
          <a:p>
            <a:pPr lvl="0">
              <a:spcBef>
                <a:spcPts val="0"/>
              </a:spcBef>
              <a:buNone/>
            </a:pPr>
            <a:r>
              <a:rPr lang="es" sz="1200"/>
              <a:t>Amairany Contreras</a:t>
            </a:r>
          </a:p>
          <a:p>
            <a:pPr lvl="0">
              <a:spcBef>
                <a:spcPts val="0"/>
              </a:spcBef>
              <a:buNone/>
            </a:pPr>
            <a:r>
              <a:rPr lang="es" sz="1200"/>
              <a:t>Griselda Fonseca Orozco</a:t>
            </a:r>
          </a:p>
          <a:p>
            <a:pPr lvl="0">
              <a:spcBef>
                <a:spcPts val="0"/>
              </a:spcBef>
              <a:buNone/>
            </a:pPr>
            <a:r>
              <a:rPr lang="es" sz="1200"/>
              <a:t>Perla Hernandez Ramirez</a:t>
            </a:r>
          </a:p>
          <a:p>
            <a:pPr lvl="0">
              <a:spcBef>
                <a:spcPts val="0"/>
              </a:spcBef>
              <a:buNone/>
            </a:pPr>
            <a:r>
              <a:rPr lang="es" sz="1200"/>
              <a:t>Jessica </a:t>
            </a:r>
            <a:r>
              <a:rPr lang="es" sz="1200"/>
              <a:t>Herrera</a:t>
            </a:r>
            <a:r>
              <a:rPr lang="es" sz="1200"/>
              <a:t> </a:t>
            </a:r>
            <a:r>
              <a:rPr lang="es" sz="1200"/>
              <a:t>Vásquez</a:t>
            </a:r>
          </a:p>
          <a:p>
            <a:pPr lvl="0">
              <a:spcBef>
                <a:spcPts val="0"/>
              </a:spcBef>
              <a:buNone/>
            </a:pPr>
            <a:r>
              <a:rPr lang="es" sz="1200"/>
              <a:t>Monserrath Lizcano Sifuentes</a:t>
            </a:r>
          </a:p>
          <a:p>
            <a:pPr lvl="0">
              <a:spcBef>
                <a:spcPts val="0"/>
              </a:spcBef>
              <a:buNone/>
            </a:pPr>
            <a:r>
              <a:rPr lang="es" sz="1200"/>
              <a:t>Karina Lopez </a:t>
            </a:r>
            <a:r>
              <a:rPr lang="es" sz="1200"/>
              <a:t>Corpus</a:t>
            </a:r>
          </a:p>
          <a:p>
            <a:pPr lvl="0">
              <a:spcBef>
                <a:spcPts val="0"/>
              </a:spcBef>
              <a:buNone/>
            </a:pPr>
            <a:r>
              <a:rPr lang="es" sz="1200"/>
              <a:t>Lucero  Torres Gándara.</a:t>
            </a:r>
          </a:p>
          <a:p>
            <a:pPr lvl="0">
              <a:spcBef>
                <a:spcPts val="0"/>
              </a:spcBef>
              <a:buNone/>
            </a:pPr>
            <a:r>
              <a:rPr lang="es"/>
              <a:t>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/>
              <a:t>ESCALAS DE ESTUDIO </a:t>
            </a:r>
          </a:p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1400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s" sz="1400">
                <a:latin typeface="Comic Sans MS"/>
                <a:ea typeface="Comic Sans MS"/>
                <a:cs typeface="Comic Sans MS"/>
                <a:sym typeface="Comic Sans MS"/>
              </a:rPr>
              <a:t>l espacio geográfico se estudia en diversas escalas, para observar diferentes alcances regionales y comprender los detalles en la escala más cercana, y la generalidad en la escala más lejana.</a:t>
            </a:r>
          </a:p>
          <a:p>
            <a:pPr lvl="0">
              <a:spcBef>
                <a:spcPts val="0"/>
              </a:spcBef>
              <a:buNone/>
            </a:pPr>
            <a:r>
              <a:rPr lang="es" sz="1400">
                <a:latin typeface="Comic Sans MS"/>
                <a:ea typeface="Comic Sans MS"/>
                <a:cs typeface="Comic Sans MS"/>
                <a:sym typeface="Comic Sans MS"/>
              </a:rPr>
              <a:t>Se pueden estudiar las regiones económicas de un país, los paisajes naturales de un estado o provincia, o la división política (territorial) del mundo. </a:t>
            </a:r>
          </a:p>
          <a:p>
            <a:pPr lvl="0">
              <a:spcBef>
                <a:spcPts val="0"/>
              </a:spcBef>
              <a:buNone/>
            </a:pPr>
            <a:r>
              <a:rPr lang="es" sz="1400">
                <a:latin typeface="Comic Sans MS"/>
                <a:ea typeface="Comic Sans MS"/>
                <a:cs typeface="Comic Sans MS"/>
                <a:sym typeface="Comic Sans MS"/>
              </a:rPr>
              <a:t>El espacio geográfico puede describirse, analizarse, explicarse e interpretarse a diferentes escalas: </a:t>
            </a:r>
          </a:p>
          <a:p>
            <a:pPr lvl="0">
              <a:spcBef>
                <a:spcPts val="0"/>
              </a:spcBef>
              <a:buNone/>
            </a:pPr>
            <a:r>
              <a:rPr lang="es" sz="1400"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Mundial</a:t>
            </a:r>
          </a:p>
          <a:p>
            <a:pPr lvl="0">
              <a:spcBef>
                <a:spcPts val="0"/>
              </a:spcBef>
              <a:buNone/>
            </a:pPr>
            <a:r>
              <a:rPr lang="es" sz="1400"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Nacional</a:t>
            </a:r>
          </a:p>
          <a:p>
            <a:pPr lvl="0">
              <a:spcBef>
                <a:spcPts val="0"/>
              </a:spcBef>
              <a:buNone/>
            </a:pPr>
            <a:r>
              <a:rPr lang="es" sz="1400"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Estatal </a:t>
            </a:r>
          </a:p>
          <a:p>
            <a:pPr lvl="0">
              <a:spcBef>
                <a:spcPts val="0"/>
              </a:spcBef>
              <a:buNone/>
            </a:pPr>
            <a:r>
              <a:rPr lang="es" sz="1400"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Local.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0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idx="1" type="body"/>
          </p:nvPr>
        </p:nvSpPr>
        <p:spPr>
          <a:xfrm>
            <a:off x="311700" y="257125"/>
            <a:ext cx="8520600" cy="4311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00" y="257125"/>
            <a:ext cx="8294349" cy="419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311700" y="1575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/>
              <a:t>ESCALA MUNDIAL </a:t>
            </a:r>
          </a:p>
        </p:txBody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135300" y="249975"/>
            <a:ext cx="88734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>
                <a:solidFill>
                  <a:schemeClr val="lt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e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Toma al mundo en su totalidad como objeto de análisis. </a:t>
            </a:r>
          </a:p>
          <a:p>
            <a:pPr lvl="0">
              <a:spcBef>
                <a:spcPts val="0"/>
              </a:spcBef>
              <a:buNone/>
            </a:pPr>
            <a:r>
              <a:rPr lang="e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Identifica escenarios mundiales futuros o tendencias actuales en materia económica, ambiental, cultural o política.</a:t>
            </a:r>
          </a:p>
          <a:p>
            <a:pPr lvl="0">
              <a:spcBef>
                <a:spcPts val="0"/>
              </a:spcBef>
              <a:buNone/>
            </a:pPr>
            <a:r>
              <a:rPr lang="e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Los estudios a escala mundial suelen ser muy complejos. </a:t>
            </a:r>
          </a:p>
          <a:p>
            <a:pPr lvl="0">
              <a:spcBef>
                <a:spcPts val="0"/>
              </a:spcBef>
              <a:buNone/>
            </a:pPr>
            <a:r>
              <a:rPr lang="e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Para realizarlo es necesario contar con información múltiple y representativa de cada país. </a:t>
            </a:r>
          </a:p>
          <a:p>
            <a:pPr lvl="0">
              <a:spcBef>
                <a:spcPts val="0"/>
              </a:spcBef>
              <a:buNone/>
            </a:pPr>
            <a:r>
              <a:rPr lang="e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Tiene como desventaja que no se puede ver mucho a detalle. 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1025" y="3151175"/>
            <a:ext cx="2320225" cy="199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7256" l="12361" r="6205" t="44138"/>
          <a:stretch/>
        </p:blipFill>
        <p:spPr>
          <a:xfrm>
            <a:off x="1534928" y="2001975"/>
            <a:ext cx="6322999" cy="283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605725" y="533850"/>
            <a:ext cx="7484400" cy="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s" sz="3000">
                <a:latin typeface="Comic Sans MS"/>
                <a:ea typeface="Comic Sans MS"/>
                <a:cs typeface="Comic Sans MS"/>
                <a:sym typeface="Comic Sans MS"/>
              </a:rPr>
              <a:t>Ejemplo:</a:t>
            </a:r>
          </a:p>
          <a:p>
            <a:pPr lvl="0">
              <a:spcBef>
                <a:spcPts val="0"/>
              </a:spcBef>
              <a:buNone/>
            </a:pPr>
            <a:r>
              <a:rPr lang="es" sz="2400"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r>
              <a:rPr lang="es" sz="2400">
                <a:latin typeface="Comic Sans MS"/>
                <a:ea typeface="Comic Sans MS"/>
                <a:cs typeface="Comic Sans MS"/>
                <a:sym typeface="Comic Sans MS"/>
              </a:rPr>
              <a:t>rincipales</a:t>
            </a:r>
            <a:r>
              <a:rPr lang="es" sz="24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s" sz="2400">
                <a:latin typeface="Comic Sans MS"/>
                <a:ea typeface="Comic Sans MS"/>
                <a:cs typeface="Comic Sans MS"/>
                <a:sym typeface="Comic Sans MS"/>
              </a:rPr>
              <a:t>países</a:t>
            </a:r>
            <a:r>
              <a:rPr lang="es" sz="2400">
                <a:latin typeface="Comic Sans MS"/>
                <a:ea typeface="Comic Sans MS"/>
                <a:cs typeface="Comic Sans MS"/>
                <a:sym typeface="Comic Sans MS"/>
              </a:rPr>
              <a:t> que exportan </a:t>
            </a:r>
            <a:r>
              <a:rPr lang="es" sz="2400">
                <a:latin typeface="Comic Sans MS"/>
                <a:ea typeface="Comic Sans MS"/>
                <a:cs typeface="Comic Sans MS"/>
                <a:sym typeface="Comic Sans MS"/>
              </a:rPr>
              <a:t>petróleo a nivel mundial. </a:t>
            </a:r>
            <a:r>
              <a:rPr lang="es" sz="24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11700" y="1021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/>
              <a:t>Escala Nacional</a:t>
            </a:r>
          </a:p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311700" y="67482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 algn="just">
              <a:spcBef>
                <a:spcPts val="1000"/>
              </a:spcBef>
              <a:spcAft>
                <a:spcPts val="1000"/>
              </a:spcAft>
              <a:buFont typeface="Arial"/>
              <a:buChar char="★"/>
            </a:pPr>
            <a:r>
              <a:rPr lang="e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La escala nacional: permite hacer referencia sobre aquello que ocurre en el interior de cada país, ya sea en sus provincias, estados o departamentos.</a:t>
            </a:r>
          </a:p>
          <a:p>
            <a:pPr indent="-228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★"/>
            </a:pPr>
            <a:r>
              <a:rPr lang="e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Estudiar el lugar, conocer los espacios de trabajo, convivencia, saber cómo realizar la observación.</a:t>
            </a:r>
          </a:p>
          <a:p>
            <a:pPr indent="-228600" lvl="0" marL="4572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★"/>
            </a:pPr>
            <a:r>
              <a:rPr lang="e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Los mapas topográficos nacionales: son los adecuados para estudiar algunos rasgos de las poblaciones y zonas rurales con más detalle.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9274" y="3110400"/>
            <a:ext cx="3676849" cy="20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/>
              <a:t>Escala Local</a:t>
            </a:r>
          </a:p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 la escala más detallada, en este nivel puedes identificar lugares, regiones o zonas de tu ciudad o de tu localidad. En esta escala puedes ubicar la zona comercial, la tienda, un pozo de agua, la escuela, la iglesia, las parcelas de siembra etcétera.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type="title"/>
          </p:nvPr>
        </p:nvSpPr>
        <p:spPr>
          <a:xfrm>
            <a:off x="311700" y="1674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/>
              <a:t>REFERENCIAS </a:t>
            </a:r>
          </a:p>
        </p:txBody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311700" y="904350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Hernández Ruiz, I. (2013). Geografía de México y del mundo 1. Editorial Santillana</a:t>
            </a:r>
          </a:p>
          <a:p>
            <a:pPr lvl="0">
              <a:spcBef>
                <a:spcPts val="0"/>
              </a:spcBef>
              <a:buClr>
                <a:schemeClr val="dk2"/>
              </a:buClr>
              <a:buSzPct val="61111"/>
              <a:buFont typeface="Arial"/>
              <a:buNone/>
            </a:pPr>
            <a:r>
              <a:rPr lang="es"/>
              <a:t>Instituto Nacional de Estadística Geografía e Informática [INEGI]. (SA). </a:t>
            </a:r>
            <a:r>
              <a:rPr lang="es">
                <a:highlight>
                  <a:srgbClr val="FFFFFF"/>
                </a:highlight>
              </a:rPr>
              <a:t>Definición, aplicación de la geografía y representaciones de la Tierra. La escala. México: INEGI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FFFFFF"/>
                </a:highlight>
              </a:rPr>
              <a:t>Sánchez, E., Mendoza, K., Viveros, A. (2012) </a:t>
            </a:r>
            <a:r>
              <a:rPr lang="es"/>
              <a:t>Geografía de México y del mundo. </a:t>
            </a:r>
            <a:r>
              <a:rPr lang="es">
                <a:highlight>
                  <a:srgbClr val="FFFFFF"/>
                </a:highlight>
              </a:rPr>
              <a:t>Diferencias en la representación cartográfica en las escalas local, nacional y mundial. México: Castillo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1111"/>
              <a:buFont typeface="Arial"/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es">
                <a:solidFill>
                  <a:srgbClr val="000000"/>
                </a:solidFill>
              </a:rPr>
              <a:t>Souto González, X.M. (2010). ¿Qué Geografías para qué educación? Itinerarios Geográficos en la Escuela: lecturas desde la virtualidad. Recuperado de </a:t>
            </a:r>
            <a:r>
              <a:rPr lang="es" u="sng">
                <a:solidFill>
                  <a:schemeClr val="hlink"/>
                </a:solidFill>
                <a:hlinkClick r:id="rId3"/>
              </a:rPr>
              <a:t>http://www.geopaideia.com/publicaciones/Itinerarios_geograficos.pdf</a:t>
            </a:r>
            <a:r>
              <a:rPr lang="es">
                <a:solidFill>
                  <a:srgbClr val="000000"/>
                </a:solidFill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61111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/>
              <a:t>CATEGORÍAS:</a:t>
            </a:r>
          </a:p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just">
              <a:spcBef>
                <a:spcPts val="0"/>
              </a:spcBef>
              <a:buNone/>
            </a:pPr>
            <a:r>
              <a:rPr lang="es" sz="20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Cada espacio </a:t>
            </a:r>
            <a:r>
              <a:rPr lang="es" sz="20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geográfico</a:t>
            </a:r>
            <a:r>
              <a:rPr lang="es" sz="20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presenta </a:t>
            </a:r>
            <a:r>
              <a:rPr lang="es" sz="20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características</a:t>
            </a:r>
            <a:r>
              <a:rPr lang="es" sz="20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que contribuyen a su identificación y a su desarrollo estas son: Localización, </a:t>
            </a:r>
            <a:r>
              <a:rPr lang="es" sz="20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distribución</a:t>
            </a:r>
            <a:r>
              <a:rPr lang="es" sz="20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, diversidad, cambio y relación.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6600" y="2589249"/>
            <a:ext cx="3416075" cy="224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Preguntas </a:t>
            </a:r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311700" y="548275"/>
            <a:ext cx="8520600" cy="4095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Font typeface="Questrial"/>
            </a:pPr>
            <a:r>
              <a:rPr lang="es">
                <a:latin typeface="Questrial"/>
                <a:ea typeface="Questrial"/>
                <a:cs typeface="Questrial"/>
                <a:sym typeface="Questrial"/>
              </a:rPr>
              <a:t>1.-</a:t>
            </a:r>
            <a:r>
              <a:rPr lang="es"/>
              <a:t>¿Cuáles son las categorías del espacio </a:t>
            </a:r>
            <a:r>
              <a:rPr lang="es"/>
              <a:t>geográfico</a:t>
            </a:r>
            <a:r>
              <a:rPr lang="es"/>
              <a:t>?</a:t>
            </a:r>
          </a:p>
          <a:p>
            <a:pPr indent="-228600" lvl="0" marL="457200">
              <a:spcBef>
                <a:spcPts val="0"/>
              </a:spcBef>
              <a:buFont typeface="Questrial"/>
            </a:pPr>
            <a:r>
              <a:rPr lang="es">
                <a:latin typeface="Questrial"/>
                <a:ea typeface="Questrial"/>
                <a:cs typeface="Questrial"/>
                <a:sym typeface="Questrial"/>
              </a:rPr>
              <a:t>2.- ¿Qué es distribución?</a:t>
            </a:r>
          </a:p>
          <a:p>
            <a:pPr indent="-228600" lvl="0" marL="457200">
              <a:spcBef>
                <a:spcPts val="0"/>
              </a:spcBef>
            </a:pPr>
            <a:r>
              <a:rPr lang="es"/>
              <a:t>3.-Menciona 2 </a:t>
            </a:r>
            <a:r>
              <a:rPr lang="es"/>
              <a:t>características</a:t>
            </a:r>
            <a:r>
              <a:rPr lang="es"/>
              <a:t> que pueden ser diversas en un espacio </a:t>
            </a:r>
          </a:p>
          <a:p>
            <a:pPr indent="-228600" lvl="0" marL="457200">
              <a:spcBef>
                <a:spcPts val="0"/>
              </a:spcBef>
            </a:pPr>
            <a:r>
              <a:rPr lang="es"/>
              <a:t>4.- </a:t>
            </a:r>
            <a:r>
              <a:rPr lang="es"/>
              <a:t>De esta manera podemos saber dónde están los lugares, las regiones y los territorios.</a:t>
            </a:r>
          </a:p>
          <a:p>
            <a:pPr indent="-228600" lvl="0" marL="457200">
              <a:spcBef>
                <a:spcPts val="0"/>
              </a:spcBef>
            </a:pPr>
            <a:r>
              <a:rPr lang="es"/>
              <a:t>5.- </a:t>
            </a:r>
            <a:r>
              <a:rPr lang="es">
                <a:highlight>
                  <a:srgbClr val="FFFFFF"/>
                </a:highlight>
              </a:rPr>
              <a:t>Permite hacer referencia sobre aquello que ocurre en el interior de cada país, ya sea en sus provincias, estados o departamentos.</a:t>
            </a:r>
          </a:p>
          <a:p>
            <a:pPr indent="-228600" lvl="0" marL="457200">
              <a:spcBef>
                <a:spcPts val="0"/>
              </a:spcBef>
            </a:pPr>
            <a:r>
              <a:rPr lang="es">
                <a:highlight>
                  <a:srgbClr val="FFFFFF"/>
                </a:highlight>
              </a:rPr>
              <a:t>6.-</a:t>
            </a:r>
            <a:r>
              <a:rPr lang="es"/>
              <a:t>¿Entre qué componentes se puede apreciar la relación e interacción? </a:t>
            </a:r>
          </a:p>
          <a:p>
            <a:pPr indent="-228600" lvl="0" marL="457200">
              <a:spcBef>
                <a:spcPts val="0"/>
              </a:spcBef>
            </a:pPr>
            <a:r>
              <a:rPr lang="es">
                <a:highlight>
                  <a:srgbClr val="FFFFFF"/>
                </a:highlight>
              </a:rPr>
              <a:t>7.-¿Qué escala de estudio toma al mundo como objeto?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Localización </a:t>
            </a:r>
          </a:p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311700" y="1082450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>
                <a:latin typeface="Questrial"/>
                <a:ea typeface="Questrial"/>
                <a:cs typeface="Questrial"/>
                <a:sym typeface="Questrial"/>
              </a:rPr>
              <a:t>Consiste en ubicar de forma precisa el espacio geográfico que se está estudiando (mapas, planos, etc).</a:t>
            </a:r>
            <a:br>
              <a:rPr lang="es">
                <a:latin typeface="Questrial"/>
                <a:ea typeface="Questrial"/>
                <a:cs typeface="Questrial"/>
                <a:sym typeface="Questrial"/>
              </a:rPr>
            </a:br>
            <a:r>
              <a:rPr lang="es">
                <a:latin typeface="Questrial"/>
                <a:ea typeface="Questrial"/>
                <a:cs typeface="Questrial"/>
                <a:sym typeface="Questrial"/>
              </a:rPr>
              <a:t>De esta manera podemos saber dónde están los lugares, las regiones y los territorios.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2750" y="2458375"/>
            <a:ext cx="5337549" cy="25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Distribución </a:t>
            </a:r>
          </a:p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2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Describe la manera en que los componentes naturales, sociales y económicos están repartidos sobre la superficie terrestre, colocados o dispuestos.</a:t>
            </a:r>
          </a:p>
          <a:p>
            <a:pPr lvl="0">
              <a:spcBef>
                <a:spcPts val="0"/>
              </a:spcBef>
              <a:buNone/>
            </a:pPr>
            <a:r>
              <a:rPr lang="es" sz="24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  refiere a la localización de espacios con características semejantes en una región más amplia.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136750" y="153450"/>
            <a:ext cx="8520600" cy="78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 sz="4800"/>
              <a:t>Diversidad: </a:t>
            </a:r>
          </a:p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900" y="1234075"/>
            <a:ext cx="8520600" cy="3334800"/>
          </a:xfrm>
          <a:prstGeom prst="rect">
            <a:avLst/>
          </a:prstGeom>
          <a:ln cap="flat" cmpd="sng" w="9525">
            <a:solidFill>
              <a:srgbClr val="FFFF00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s" sz="3000"/>
              <a:t>Cada zona tiene </a:t>
            </a:r>
            <a:r>
              <a:rPr b="1" lang="es" sz="3000"/>
              <a:t>características</a:t>
            </a:r>
            <a:r>
              <a:rPr b="1" lang="es" sz="3000"/>
              <a:t> </a:t>
            </a:r>
            <a:r>
              <a:rPr b="1" lang="es" sz="3000"/>
              <a:t>únicas</a:t>
            </a:r>
            <a:r>
              <a:rPr b="1" lang="es" sz="3000"/>
              <a:t>, </a:t>
            </a:r>
            <a:r>
              <a:rPr b="1" lang="es" sz="3000">
                <a:solidFill>
                  <a:srgbClr val="000000"/>
                </a:solidFill>
                <a:highlight>
                  <a:srgbClr val="FFFFFF"/>
                </a:highlight>
              </a:rPr>
              <a:t>tienen flora y fauna única que se desarrolla a partir    de la interacción que se da entre la temperatura, la tierra, el agua, el aire etc. </a:t>
            </a:r>
          </a:p>
        </p:txBody>
      </p:sp>
      <p:sp>
        <p:nvSpPr>
          <p:cNvPr id="86" name="Shape 86"/>
          <p:cNvSpPr/>
          <p:nvPr/>
        </p:nvSpPr>
        <p:spPr>
          <a:xfrm>
            <a:off x="8105975" y="11675"/>
            <a:ext cx="1038000" cy="5143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224" y="3370675"/>
            <a:ext cx="3580599" cy="166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" type="body"/>
          </p:nvPr>
        </p:nvSpPr>
        <p:spPr>
          <a:xfrm>
            <a:off x="311700" y="359325"/>
            <a:ext cx="8520600" cy="3874500"/>
          </a:xfrm>
          <a:prstGeom prst="rect">
            <a:avLst/>
          </a:prstGeom>
          <a:ln cap="flat" cmpd="sng" w="9525">
            <a:solidFill>
              <a:srgbClr val="FFFF00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2300"/>
              </a:spcAft>
              <a:buClr>
                <a:schemeClr val="dk2"/>
              </a:buClr>
              <a:buSzPct val="55000"/>
              <a:buFont typeface="Arial"/>
              <a:buNone/>
            </a:pPr>
            <a:r>
              <a:rPr b="1" lang="es" sz="2000">
                <a:solidFill>
                  <a:srgbClr val="333333"/>
                </a:solidFill>
                <a:highlight>
                  <a:srgbClr val="FFFFFF"/>
                </a:highlight>
              </a:rPr>
              <a:t>Los elementos geográficos que dan diversidad a cada                         espacio son:</a:t>
            </a:r>
          </a:p>
          <a:p>
            <a:pPr indent="-355600" lvl="0" marL="838200" rtl="0">
              <a:spcBef>
                <a:spcPts val="0"/>
              </a:spcBef>
              <a:spcAft>
                <a:spcPts val="2300"/>
              </a:spcAft>
              <a:buClr>
                <a:srgbClr val="333333"/>
              </a:buClr>
              <a:buSzPct val="100000"/>
              <a:buFont typeface="Playfair Display"/>
            </a:pPr>
            <a:r>
              <a:rPr b="1" lang="es" sz="2000">
                <a:solidFill>
                  <a:srgbClr val="333333"/>
                </a:solidFill>
                <a:highlight>
                  <a:srgbClr val="FFFFFF"/>
                </a:highlight>
              </a:rPr>
              <a:t>Relieve</a:t>
            </a:r>
          </a:p>
          <a:p>
            <a:pPr indent="-355600" lvl="0" marL="838200" rtl="0">
              <a:spcBef>
                <a:spcPts val="0"/>
              </a:spcBef>
              <a:spcAft>
                <a:spcPts val="2300"/>
              </a:spcAft>
              <a:buClr>
                <a:srgbClr val="333333"/>
              </a:buClr>
              <a:buSzPct val="100000"/>
              <a:buFont typeface="Playfair Display"/>
            </a:pPr>
            <a:r>
              <a:rPr b="1" lang="es" sz="2000">
                <a:solidFill>
                  <a:srgbClr val="333333"/>
                </a:solidFill>
                <a:highlight>
                  <a:srgbClr val="FFFFFF"/>
                </a:highlight>
              </a:rPr>
              <a:t>Clima</a:t>
            </a:r>
          </a:p>
          <a:p>
            <a:pPr indent="-355600" lvl="0" marL="838200" rtl="0">
              <a:spcBef>
                <a:spcPts val="0"/>
              </a:spcBef>
              <a:spcAft>
                <a:spcPts val="2300"/>
              </a:spcAft>
              <a:buClr>
                <a:srgbClr val="333333"/>
              </a:buClr>
              <a:buSzPct val="100000"/>
              <a:buFont typeface="Playfair Display"/>
            </a:pPr>
            <a:r>
              <a:rPr b="1" lang="es" sz="2000">
                <a:solidFill>
                  <a:srgbClr val="333333"/>
                </a:solidFill>
                <a:highlight>
                  <a:srgbClr val="FFFFFF"/>
                </a:highlight>
              </a:rPr>
              <a:t>Hidrografía</a:t>
            </a:r>
          </a:p>
          <a:p>
            <a:pPr indent="-355600" lvl="0" marL="838200" rtl="0">
              <a:spcBef>
                <a:spcPts val="0"/>
              </a:spcBef>
              <a:spcAft>
                <a:spcPts val="2300"/>
              </a:spcAft>
              <a:buClr>
                <a:srgbClr val="333333"/>
              </a:buClr>
              <a:buSzPct val="100000"/>
              <a:buFont typeface="Playfair Display"/>
            </a:pPr>
            <a:r>
              <a:rPr b="1" lang="es" sz="2000">
                <a:solidFill>
                  <a:srgbClr val="333333"/>
                </a:solidFill>
                <a:highlight>
                  <a:srgbClr val="FFFFFF"/>
                </a:highlight>
              </a:rPr>
              <a:t>Flora</a:t>
            </a:r>
          </a:p>
          <a:p>
            <a:pPr indent="-355600" lvl="0" marL="838200" rtl="0">
              <a:spcBef>
                <a:spcPts val="0"/>
              </a:spcBef>
              <a:spcAft>
                <a:spcPts val="2300"/>
              </a:spcAft>
              <a:buClr>
                <a:srgbClr val="333333"/>
              </a:buClr>
              <a:buSzPct val="100000"/>
              <a:buFont typeface="Playfair Display"/>
            </a:pPr>
            <a:r>
              <a:rPr b="1" lang="es" sz="2000">
                <a:solidFill>
                  <a:srgbClr val="333333"/>
                </a:solidFill>
                <a:highlight>
                  <a:srgbClr val="FFFFFF"/>
                </a:highlight>
              </a:rPr>
              <a:t>Fauna</a:t>
            </a:r>
          </a:p>
          <a:p>
            <a:pPr indent="-355600" lvl="0" marL="838200" rtl="0">
              <a:spcBef>
                <a:spcPts val="0"/>
              </a:spcBef>
              <a:spcAft>
                <a:spcPts val="2300"/>
              </a:spcAft>
              <a:buClr>
                <a:srgbClr val="333333"/>
              </a:buClr>
              <a:buSzPct val="100000"/>
              <a:buFont typeface="Playfair Display"/>
            </a:pPr>
            <a:r>
              <a:rPr b="1" lang="es" sz="2000">
                <a:solidFill>
                  <a:srgbClr val="333333"/>
                </a:solidFill>
                <a:highlight>
                  <a:srgbClr val="FFFFFF"/>
                </a:highlight>
              </a:rPr>
              <a:t>Recursos naturales</a:t>
            </a:r>
          </a:p>
          <a:p>
            <a:pPr indent="-355600" lvl="0" marL="838200" rtl="0">
              <a:spcBef>
                <a:spcPts val="0"/>
              </a:spcBef>
              <a:spcAft>
                <a:spcPts val="2300"/>
              </a:spcAft>
              <a:buClr>
                <a:srgbClr val="333333"/>
              </a:buClr>
              <a:buSzPct val="100000"/>
              <a:buFont typeface="Playfair Display"/>
            </a:pPr>
            <a:r>
              <a:rPr b="1" lang="es" sz="2000">
                <a:solidFill>
                  <a:srgbClr val="333333"/>
                </a:solidFill>
                <a:highlight>
                  <a:srgbClr val="FFFFFF"/>
                </a:highlight>
              </a:rPr>
              <a:t>Elementos sociales (la población y el gobierno)</a:t>
            </a:r>
          </a:p>
          <a:p>
            <a:pPr indent="-355600" lvl="0" marL="838200" rtl="0">
              <a:spcBef>
                <a:spcPts val="0"/>
              </a:spcBef>
              <a:spcAft>
                <a:spcPts val="2300"/>
              </a:spcAft>
              <a:buClr>
                <a:srgbClr val="333333"/>
              </a:buClr>
              <a:buSzPct val="100000"/>
              <a:buFont typeface="Playfair Display"/>
            </a:pPr>
            <a:r>
              <a:rPr b="1" lang="es" sz="2000">
                <a:solidFill>
                  <a:srgbClr val="333333"/>
                </a:solidFill>
                <a:highlight>
                  <a:srgbClr val="FFFFFF"/>
                </a:highlight>
              </a:rPr>
              <a:t>Elementos económicos (los servicios y el empleo)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8024400" y="0"/>
            <a:ext cx="1119600" cy="5143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1725" y="595700"/>
            <a:ext cx="1929100" cy="188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 b="0" l="13247" r="11991" t="0"/>
          <a:stretch/>
        </p:blipFill>
        <p:spPr>
          <a:xfrm>
            <a:off x="3533975" y="938224"/>
            <a:ext cx="1929099" cy="169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5">
            <a:alphaModFix/>
          </a:blip>
          <a:srcRect b="0" l="22409" r="13306" t="0"/>
          <a:stretch/>
        </p:blipFill>
        <p:spPr>
          <a:xfrm>
            <a:off x="7067925" y="2796374"/>
            <a:ext cx="1929100" cy="1687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REE1.png"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28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