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7" r:id="rId3"/>
    <p:sldId id="256" r:id="rId4"/>
    <p:sldId id="258" r:id="rId5"/>
    <p:sldId id="259" r:id="rId6"/>
    <p:sldId id="260" r:id="rId7"/>
    <p:sldId id="261" r:id="rId8"/>
    <p:sldId id="263" r:id="rId9"/>
    <p:sldId id="264" r:id="rId10"/>
    <p:sldId id="265"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74D2"/>
    <a:srgbClr val="FB7171"/>
    <a:srgbClr val="F0C97C"/>
    <a:srgbClr val="9CE5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35233"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F56889-4DA7-4264-8B94-01D99C581EE3}" type="datetimeFigureOut">
              <a:rPr lang="es-CO" smtClean="0"/>
              <a:pPr/>
              <a:t>13/06/2013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58749E7-48D3-49D7-A53B-9A7BE8856525}"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56889-4DA7-4264-8B94-01D99C581EE3}" type="datetimeFigureOut">
              <a:rPr lang="es-CO" smtClean="0"/>
              <a:pPr/>
              <a:t>13/06/2013</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8749E7-48D3-49D7-A53B-9A7BE8856525}"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images.google.com/imgres?imgurl=http://www.avidos.net/detalles/imagenes/semihamlet.gif&amp;imgrefurl=http://lamuzzainspiradora.blogspot.com/&amp;usg=__PHH6Zm_iXigeoQAziZo_tZeU24M=&amp;h=370&amp;w=370&amp;sz=41&amp;hl=es&amp;start=186&amp;tbnid=u8XJ9-ehnUEJ0M:&amp;tbnh=122&amp;tbnw=122&amp;prev=/images?q=hombre+escribiendo&amp;start=180&amp;gbv=2&amp;ndsp=20&amp;hl=es&amp;sa=N"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6858000"/>
          </a:xfrm>
          <a:prstGeom prst="rect">
            <a:avLst/>
          </a:prstGeom>
          <a:solidFill>
            <a:schemeClr val="accent5">
              <a:lumMod val="20000"/>
              <a:lumOff val="80000"/>
            </a:schemeClr>
          </a:solidFill>
          <a:ln w="762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Rectángulo"/>
          <p:cNvSpPr/>
          <p:nvPr/>
        </p:nvSpPr>
        <p:spPr>
          <a:xfrm>
            <a:off x="642910" y="1714488"/>
            <a:ext cx="7929618" cy="19288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5400" b="1" dirty="0" smtClean="0">
                <a:solidFill>
                  <a:schemeClr val="tx1"/>
                </a:solidFill>
              </a:rPr>
              <a:t>TEORÍAS DE ADQUISICIÓN DEL LENGUAJE</a:t>
            </a:r>
            <a:endParaRPr lang="es-CO" sz="5400" b="1" dirty="0">
              <a:solidFill>
                <a:schemeClr val="tx1"/>
              </a:solidFill>
            </a:endParaRPr>
          </a:p>
        </p:txBody>
      </p:sp>
      <p:sp>
        <p:nvSpPr>
          <p:cNvPr id="5" name="4 Rectángulo"/>
          <p:cNvSpPr/>
          <p:nvPr/>
        </p:nvSpPr>
        <p:spPr>
          <a:xfrm>
            <a:off x="4929190" y="5286388"/>
            <a:ext cx="3786214" cy="714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CO" dirty="0" smtClean="0">
                <a:solidFill>
                  <a:schemeClr val="tx1"/>
                </a:solidFill>
              </a:rPr>
              <a:t>Eva Patricia Velásquez </a:t>
            </a:r>
            <a:r>
              <a:rPr lang="es-CO" dirty="0" err="1" smtClean="0">
                <a:solidFill>
                  <a:schemeClr val="tx1"/>
                </a:solidFill>
              </a:rPr>
              <a:t>Upegui</a:t>
            </a:r>
            <a:r>
              <a:rPr lang="es-CO" dirty="0" smtClean="0">
                <a:solidFill>
                  <a:schemeClr val="tx1"/>
                </a:solidFill>
              </a:rPr>
              <a:t>. 13</a:t>
            </a:r>
          </a:p>
          <a:p>
            <a:pPr algn="r"/>
            <a:r>
              <a:rPr lang="es-CO" dirty="0" smtClean="0">
                <a:solidFill>
                  <a:schemeClr val="tx1"/>
                </a:solidFill>
              </a:rPr>
              <a:t>El Colegio de México</a:t>
            </a:r>
            <a:endParaRPr lang="es-CO"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0" y="0"/>
            <a:ext cx="9144000" cy="6858000"/>
          </a:xfrm>
          <a:prstGeom prst="rect">
            <a:avLst/>
          </a:prstGeom>
          <a:solidFill>
            <a:srgbClr val="9CE5F6"/>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s-CO"/>
          </a:p>
        </p:txBody>
      </p:sp>
      <p:sp>
        <p:nvSpPr>
          <p:cNvPr id="2" name="1 Rectángulo"/>
          <p:cNvSpPr/>
          <p:nvPr/>
        </p:nvSpPr>
        <p:spPr>
          <a:xfrm>
            <a:off x="1000100" y="928670"/>
            <a:ext cx="7715304" cy="1285884"/>
          </a:xfrm>
          <a:prstGeom prst="rect">
            <a:avLst/>
          </a:prstGeom>
          <a:solidFill>
            <a:srgbClr val="9CE5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b="1" dirty="0" smtClean="0">
                <a:solidFill>
                  <a:schemeClr val="tx1"/>
                </a:solidFill>
              </a:rPr>
              <a:t>NATURALEZA Y EXPERIENCIA</a:t>
            </a:r>
          </a:p>
          <a:p>
            <a:pPr algn="ctr"/>
            <a:r>
              <a:rPr lang="es-CO" sz="4000" b="1" dirty="0" smtClean="0">
                <a:solidFill>
                  <a:schemeClr val="tx1"/>
                </a:solidFill>
              </a:rPr>
              <a:t>(</a:t>
            </a:r>
            <a:r>
              <a:rPr lang="es-CO" sz="4000" b="1" dirty="0" err="1" smtClean="0">
                <a:solidFill>
                  <a:schemeClr val="tx1"/>
                </a:solidFill>
              </a:rPr>
              <a:t>Nature</a:t>
            </a:r>
            <a:r>
              <a:rPr lang="es-CO" sz="4000" b="1" dirty="0" smtClean="0">
                <a:solidFill>
                  <a:schemeClr val="tx1"/>
                </a:solidFill>
              </a:rPr>
              <a:t> / </a:t>
            </a:r>
            <a:r>
              <a:rPr lang="es-CO" sz="4000" b="1" dirty="0" err="1" smtClean="0">
                <a:solidFill>
                  <a:schemeClr val="tx1"/>
                </a:solidFill>
              </a:rPr>
              <a:t>nurture</a:t>
            </a:r>
            <a:r>
              <a:rPr lang="es-CO" sz="4000" b="1" dirty="0" smtClean="0">
                <a:solidFill>
                  <a:schemeClr val="tx1"/>
                </a:solidFill>
              </a:rPr>
              <a:t>)</a:t>
            </a:r>
            <a:endParaRPr lang="es-CO" sz="4000" b="1" dirty="0">
              <a:solidFill>
                <a:schemeClr val="tx1"/>
              </a:solidFill>
            </a:endParaRPr>
          </a:p>
        </p:txBody>
      </p:sp>
      <p:sp>
        <p:nvSpPr>
          <p:cNvPr id="3" name="2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INNATISMO</a:t>
            </a:r>
          </a:p>
          <a:p>
            <a:pPr algn="just"/>
            <a:r>
              <a:rPr lang="es-CO" sz="1400" dirty="0" smtClean="0">
                <a:solidFill>
                  <a:schemeClr val="tx1"/>
                </a:solidFill>
              </a:rPr>
              <a:t>El lenguaje tiene una base, esencialmente,  biológica</a:t>
            </a:r>
          </a:p>
          <a:p>
            <a:pPr algn="ctr"/>
            <a:r>
              <a:rPr lang="es-CO" sz="1400" dirty="0" err="1" smtClean="0">
                <a:solidFill>
                  <a:schemeClr val="tx1"/>
                </a:solidFill>
              </a:rPr>
              <a:t>Nature</a:t>
            </a:r>
            <a:endParaRPr lang="es-CO" sz="1400" dirty="0">
              <a:solidFill>
                <a:schemeClr val="tx1"/>
              </a:solidFill>
            </a:endParaRPr>
          </a:p>
        </p:txBody>
      </p:sp>
      <p:sp>
        <p:nvSpPr>
          <p:cNvPr id="4" name="3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CONSTRUCTIVISMO</a:t>
            </a:r>
          </a:p>
          <a:p>
            <a:pPr algn="just"/>
            <a:r>
              <a:rPr lang="es-CO" sz="1400" dirty="0" smtClean="0">
                <a:solidFill>
                  <a:schemeClr val="tx1"/>
                </a:solidFill>
              </a:rPr>
              <a:t>El conocimiento tiene una base cognitiva.</a:t>
            </a:r>
          </a:p>
          <a:p>
            <a:pPr algn="ctr"/>
            <a:r>
              <a:rPr lang="es-CO" sz="1400" dirty="0" err="1" smtClean="0">
                <a:solidFill>
                  <a:schemeClr val="tx1"/>
                </a:solidFill>
              </a:rPr>
              <a:t>Nature</a:t>
            </a:r>
            <a:endParaRPr lang="es-CO" sz="1400" dirty="0" smtClean="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p:txBody>
      </p:sp>
      <p:sp>
        <p:nvSpPr>
          <p:cNvPr id="5" name="4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INTERACCIONISMO</a:t>
            </a:r>
          </a:p>
          <a:p>
            <a:pPr algn="just"/>
            <a:r>
              <a:rPr lang="es-CO" sz="1400" dirty="0" smtClean="0">
                <a:solidFill>
                  <a:schemeClr val="tx1"/>
                </a:solidFill>
              </a:rPr>
              <a:t>El pensamiento y el lenguaje se desarrollan a partir de una estructura innata y de la experiencia social.</a:t>
            </a:r>
          </a:p>
          <a:p>
            <a:pPr algn="ctr"/>
            <a:r>
              <a:rPr lang="es-CO" sz="1400" dirty="0" err="1" smtClean="0">
                <a:solidFill>
                  <a:schemeClr val="tx1"/>
                </a:solidFill>
              </a:rPr>
              <a:t>Nature</a:t>
            </a:r>
            <a:r>
              <a:rPr lang="es-CO" sz="1400" dirty="0" smtClean="0">
                <a:solidFill>
                  <a:schemeClr val="tx1"/>
                </a:solidFill>
              </a:rPr>
              <a:t>/ </a:t>
            </a:r>
            <a:r>
              <a:rPr lang="es-CO" sz="1400" dirty="0" err="1" smtClean="0">
                <a:solidFill>
                  <a:schemeClr val="tx1"/>
                </a:solidFill>
              </a:rPr>
              <a:t>nurture</a:t>
            </a:r>
            <a:endParaRPr lang="es-CO" sz="1400" dirty="0">
              <a:solidFill>
                <a:schemeClr val="tx1"/>
              </a:solidFill>
            </a:endParaRPr>
          </a:p>
        </p:txBody>
      </p:sp>
      <p:sp>
        <p:nvSpPr>
          <p:cNvPr id="6" name="5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TEORÍA DE LA MENTE</a:t>
            </a:r>
          </a:p>
          <a:p>
            <a:pPr algn="just"/>
            <a:r>
              <a:rPr lang="es-CO" sz="1400" dirty="0" smtClean="0">
                <a:solidFill>
                  <a:schemeClr val="tx1"/>
                </a:solidFill>
              </a:rPr>
              <a:t>La </a:t>
            </a:r>
            <a:r>
              <a:rPr lang="es-CO" sz="1400" dirty="0" err="1" smtClean="0">
                <a:solidFill>
                  <a:schemeClr val="tx1"/>
                </a:solidFill>
              </a:rPr>
              <a:t>ToM</a:t>
            </a:r>
            <a:r>
              <a:rPr lang="es-CO" sz="1400" dirty="0" smtClean="0">
                <a:solidFill>
                  <a:schemeClr val="tx1"/>
                </a:solidFill>
              </a:rPr>
              <a:t> se basa en capacidades cognitivas y se actualiza en la experiencia</a:t>
            </a:r>
          </a:p>
          <a:p>
            <a:pPr algn="ctr"/>
            <a:r>
              <a:rPr lang="es-CO" sz="1400" dirty="0" err="1" smtClean="0">
                <a:solidFill>
                  <a:schemeClr val="tx1"/>
                </a:solidFill>
              </a:rPr>
              <a:t>Nurture</a:t>
            </a:r>
            <a:r>
              <a:rPr lang="es-CO" sz="1400" dirty="0" smtClean="0">
                <a:solidFill>
                  <a:schemeClr val="tx1"/>
                </a:solidFill>
              </a:rPr>
              <a:t>/</a:t>
            </a:r>
            <a:r>
              <a:rPr lang="es-CO" sz="1400" dirty="0" err="1" smtClean="0">
                <a:solidFill>
                  <a:schemeClr val="tx1"/>
                </a:solidFill>
              </a:rPr>
              <a:t>nurture</a:t>
            </a:r>
            <a:endParaRPr lang="es-CO" sz="1400" dirty="0">
              <a:solidFill>
                <a:schemeClr val="tx1"/>
              </a:solidFill>
            </a:endParaRPr>
          </a:p>
        </p:txBody>
      </p:sp>
      <p:pic>
        <p:nvPicPr>
          <p:cNvPr id="3074" name="Picture 2" descr="http://listocomics.com/comics/2008-04-16-el-petit-listo.jpg"/>
          <p:cNvPicPr>
            <a:picLocks noChangeAspect="1" noChangeArrowheads="1"/>
          </p:cNvPicPr>
          <p:nvPr/>
        </p:nvPicPr>
        <p:blipFill>
          <a:blip r:embed="rId2"/>
          <a:srcRect l="6461" t="34738" r="53361" b="34976"/>
          <a:stretch>
            <a:fillRect/>
          </a:stretch>
        </p:blipFill>
        <p:spPr bwMode="auto">
          <a:xfrm>
            <a:off x="2500298" y="2366955"/>
            <a:ext cx="2000264" cy="2266966"/>
          </a:xfrm>
          <a:prstGeom prst="rect">
            <a:avLst/>
          </a:prstGeom>
          <a:noFill/>
        </p:spPr>
      </p:pic>
      <p:pic>
        <p:nvPicPr>
          <p:cNvPr id="9" name="Picture 2" descr="http://listocomics.com/comics/2008-04-16-el-petit-listo.jpg"/>
          <p:cNvPicPr>
            <a:picLocks noChangeAspect="1" noChangeArrowheads="1"/>
          </p:cNvPicPr>
          <p:nvPr/>
        </p:nvPicPr>
        <p:blipFill>
          <a:blip r:embed="rId2"/>
          <a:srcRect l="60644" t="34739" r="4062" b="34976"/>
          <a:stretch>
            <a:fillRect/>
          </a:stretch>
        </p:blipFill>
        <p:spPr bwMode="auto">
          <a:xfrm>
            <a:off x="4786314" y="2428868"/>
            <a:ext cx="1785950" cy="2168654"/>
          </a:xfrm>
          <a:prstGeom prst="rect">
            <a:avLst/>
          </a:prstGeom>
          <a:noFill/>
        </p:spPr>
      </p:pic>
      <p:pic>
        <p:nvPicPr>
          <p:cNvPr id="10" name="Picture 2" descr="http://listocomics.com/comics/2008-04-16-el-petit-listo.jpg"/>
          <p:cNvPicPr>
            <a:picLocks noChangeAspect="1" noChangeArrowheads="1"/>
          </p:cNvPicPr>
          <p:nvPr/>
        </p:nvPicPr>
        <p:blipFill>
          <a:blip r:embed="rId2"/>
          <a:srcRect l="10223" t="3562" r="50700" b="68824"/>
          <a:stretch>
            <a:fillRect/>
          </a:stretch>
        </p:blipFill>
        <p:spPr bwMode="auto">
          <a:xfrm>
            <a:off x="142844" y="2428868"/>
            <a:ext cx="2143171" cy="2143140"/>
          </a:xfrm>
          <a:prstGeom prst="rect">
            <a:avLst/>
          </a:prstGeom>
          <a:noFill/>
        </p:spPr>
      </p:pic>
      <p:pic>
        <p:nvPicPr>
          <p:cNvPr id="11" name="10 Imagen" descr="http://listocomics.com/comics/2008-04-16-el-petit-listo.jpg"/>
          <p:cNvPicPr/>
          <p:nvPr/>
        </p:nvPicPr>
        <p:blipFill>
          <a:blip r:embed="rId2"/>
          <a:srcRect l="7468" t="67026" r="9369" b="3717"/>
          <a:stretch>
            <a:fillRect/>
          </a:stretch>
        </p:blipFill>
        <p:spPr bwMode="auto">
          <a:xfrm>
            <a:off x="6929454" y="2500306"/>
            <a:ext cx="2071702" cy="180499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dirty="0" smtClean="0"/>
              <a:t>	</a:t>
            </a:r>
            <a:endParaRPr lang="es-CO" dirty="0"/>
          </a:p>
        </p:txBody>
      </p:sp>
      <p:sp>
        <p:nvSpPr>
          <p:cNvPr id="3" name="2 Rectángulo"/>
          <p:cNvSpPr/>
          <p:nvPr/>
        </p:nvSpPr>
        <p:spPr>
          <a:xfrm>
            <a:off x="1000100" y="928670"/>
            <a:ext cx="7715304" cy="128588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b="1" dirty="0" smtClean="0">
                <a:solidFill>
                  <a:schemeClr val="tx1"/>
                </a:solidFill>
              </a:rPr>
              <a:t>TEORÍAS DE ADQUISICIÓN DEL LENGUAJE</a:t>
            </a:r>
          </a:p>
        </p:txBody>
      </p:sp>
      <p:sp>
        <p:nvSpPr>
          <p:cNvPr id="4" name="3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INNATISMO</a:t>
            </a:r>
            <a:endParaRPr lang="es-CO" sz="2000" b="1" dirty="0">
              <a:solidFill>
                <a:schemeClr val="tx1"/>
              </a:solidFill>
            </a:endParaRPr>
          </a:p>
        </p:txBody>
      </p:sp>
      <p:sp>
        <p:nvSpPr>
          <p:cNvPr id="6" name="5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CONSTRUCTIVISMO</a:t>
            </a:r>
            <a:endParaRPr lang="es-CO" sz="2000" b="1" dirty="0">
              <a:solidFill>
                <a:schemeClr val="tx1"/>
              </a:solidFill>
            </a:endParaRPr>
          </a:p>
        </p:txBody>
      </p:sp>
      <p:sp>
        <p:nvSpPr>
          <p:cNvPr id="7" name="6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INTERACCIONISMO</a:t>
            </a:r>
            <a:endParaRPr lang="es-CO" sz="2000" b="1" dirty="0">
              <a:solidFill>
                <a:schemeClr val="tx1"/>
              </a:solidFill>
            </a:endParaRPr>
          </a:p>
        </p:txBody>
      </p:sp>
      <p:sp>
        <p:nvSpPr>
          <p:cNvPr id="8" name="7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TEORÍA DE LA MENTE</a:t>
            </a:r>
            <a:endParaRPr lang="es-CO" sz="2000" b="1" dirty="0">
              <a:solidFill>
                <a:schemeClr val="tx1"/>
              </a:solidFill>
            </a:endParaRPr>
          </a:p>
        </p:txBody>
      </p:sp>
      <p:sp>
        <p:nvSpPr>
          <p:cNvPr id="9" name="8 Rectángulo"/>
          <p:cNvSpPr/>
          <p:nvPr/>
        </p:nvSpPr>
        <p:spPr>
          <a:xfrm>
            <a:off x="1571604" y="2571744"/>
            <a:ext cx="6429420" cy="2357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noFill/>
            </a:endParaRPr>
          </a:p>
        </p:txBody>
      </p:sp>
      <p:sp>
        <p:nvSpPr>
          <p:cNvPr id="10" name="9 CuadroTexto"/>
          <p:cNvSpPr txBox="1"/>
          <p:nvPr/>
        </p:nvSpPr>
        <p:spPr>
          <a:xfrm>
            <a:off x="642910" y="2500306"/>
            <a:ext cx="7929618" cy="2308324"/>
          </a:xfrm>
          <a:prstGeom prst="rect">
            <a:avLst/>
          </a:prstGeom>
          <a:noFill/>
        </p:spPr>
        <p:txBody>
          <a:bodyPr wrap="square" rtlCol="0">
            <a:spAutoFit/>
          </a:bodyPr>
          <a:lstStyle/>
          <a:p>
            <a:pPr algn="just"/>
            <a:r>
              <a:rPr lang="es-CO" dirty="0" smtClean="0"/>
              <a:t>En esta presentación se intenta brindar un panorama general de las diversas teorías  de adquisición, a pesar de que existen diversas posturas que explican cómo el niño adquiere el lenguaje, de ellas se  han seleccionado las que tienen mayor incidencia en las diferentes investigaciones psicolingüísticas en la actualidad. A manera de paralelo se encontrarán los principales supuestos, sus representantes más sobresalientes, los conceptos básicos, la noción de competencia y actuación, la estructura del lenguaje y el papel de niño y la experiencia dentro de este proceso.</a:t>
            </a:r>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14348" y="571480"/>
            <a:ext cx="8143932" cy="714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5 Rectángulo"/>
          <p:cNvSpPr/>
          <p:nvPr/>
        </p:nvSpPr>
        <p:spPr>
          <a:xfrm>
            <a:off x="0" y="-28866"/>
            <a:ext cx="9144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7" name="6 Rectángulo"/>
          <p:cNvSpPr/>
          <p:nvPr/>
        </p:nvSpPr>
        <p:spPr>
          <a:xfrm>
            <a:off x="571472" y="642918"/>
            <a:ext cx="8286808" cy="7858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5400" b="1" dirty="0" smtClean="0">
                <a:solidFill>
                  <a:schemeClr val="tx1"/>
                </a:solidFill>
              </a:rPr>
              <a:t>PRINCIPALES SUPUESTOS</a:t>
            </a:r>
            <a:endParaRPr lang="es-CO" sz="5400" b="1" dirty="0">
              <a:solidFill>
                <a:schemeClr val="tx1"/>
              </a:solidFill>
            </a:endParaRPr>
          </a:p>
        </p:txBody>
      </p:sp>
      <p:sp>
        <p:nvSpPr>
          <p:cNvPr id="10" name="9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INNATISMO</a:t>
            </a:r>
          </a:p>
          <a:p>
            <a:pPr algn="just"/>
            <a:r>
              <a:rPr lang="es-MX" sz="1400" dirty="0" smtClean="0">
                <a:solidFill>
                  <a:schemeClr val="tx1"/>
                </a:solidFill>
              </a:rPr>
              <a:t>Los seres humanos están genéticamente dotados de un dispositivo  LAD (</a:t>
            </a:r>
            <a:r>
              <a:rPr lang="es-MX" sz="1400" dirty="0" err="1" smtClean="0">
                <a:solidFill>
                  <a:schemeClr val="tx1"/>
                </a:solidFill>
              </a:rPr>
              <a:t>Language</a:t>
            </a:r>
            <a:r>
              <a:rPr lang="es-MX" sz="1400" dirty="0" smtClean="0">
                <a:solidFill>
                  <a:schemeClr val="tx1"/>
                </a:solidFill>
              </a:rPr>
              <a:t> </a:t>
            </a:r>
            <a:r>
              <a:rPr lang="es-MX" sz="1400" dirty="0" err="1">
                <a:solidFill>
                  <a:schemeClr val="tx1"/>
                </a:solidFill>
              </a:rPr>
              <a:t>A</a:t>
            </a:r>
            <a:r>
              <a:rPr lang="es-MX" sz="1400" dirty="0" err="1" smtClean="0">
                <a:solidFill>
                  <a:schemeClr val="tx1"/>
                </a:solidFill>
              </a:rPr>
              <a:t>dquisition</a:t>
            </a:r>
            <a:r>
              <a:rPr lang="es-MX" sz="1400" dirty="0" smtClean="0">
                <a:solidFill>
                  <a:schemeClr val="tx1"/>
                </a:solidFill>
              </a:rPr>
              <a:t> </a:t>
            </a:r>
            <a:r>
              <a:rPr lang="es-MX" sz="1400" dirty="0" err="1">
                <a:solidFill>
                  <a:schemeClr val="tx1"/>
                </a:solidFill>
              </a:rPr>
              <a:t>D</a:t>
            </a:r>
            <a:r>
              <a:rPr lang="es-MX" sz="1400" dirty="0" err="1" smtClean="0">
                <a:solidFill>
                  <a:schemeClr val="tx1"/>
                </a:solidFill>
              </a:rPr>
              <a:t>evice</a:t>
            </a:r>
            <a:r>
              <a:rPr lang="es-MX" sz="1400" dirty="0" smtClean="0">
                <a:solidFill>
                  <a:schemeClr val="tx1"/>
                </a:solidFill>
              </a:rPr>
              <a:t>) que les permite adquirir y desarrollar una lengua.</a:t>
            </a:r>
            <a:endParaRPr lang="es-MX" sz="1400" dirty="0">
              <a:solidFill>
                <a:schemeClr val="tx1"/>
              </a:solidFill>
            </a:endParaRPr>
          </a:p>
          <a:p>
            <a:pPr algn="just"/>
            <a:endParaRPr lang="es-MX" sz="1400" dirty="0" smtClean="0">
              <a:solidFill>
                <a:schemeClr val="tx1"/>
              </a:solidFill>
            </a:endParaRPr>
          </a:p>
          <a:p>
            <a:pPr algn="just"/>
            <a:r>
              <a:rPr lang="es-MX" sz="1400" dirty="0" smtClean="0">
                <a:solidFill>
                  <a:schemeClr val="tx1"/>
                </a:solidFill>
              </a:rPr>
              <a:t>Noam A. Chomsky</a:t>
            </a:r>
            <a:endParaRPr lang="es-CO" sz="1400" dirty="0">
              <a:solidFill>
                <a:schemeClr val="tx1"/>
              </a:solidFill>
            </a:endParaRPr>
          </a:p>
        </p:txBody>
      </p:sp>
      <p:sp>
        <p:nvSpPr>
          <p:cNvPr id="11" name="10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CONSTRUCTIVISMO</a:t>
            </a:r>
          </a:p>
          <a:p>
            <a:pPr algn="just"/>
            <a:r>
              <a:rPr lang="es-CO" sz="1400" dirty="0" smtClean="0">
                <a:solidFill>
                  <a:schemeClr val="tx1"/>
                </a:solidFill>
              </a:rPr>
              <a:t>El lenguaje es posterior al desarrollo del conocimiento. El componente innato es cognitivo y no está asociado a la adquisición del lenguaje sino al desarrollo del pensamiento. </a:t>
            </a:r>
          </a:p>
          <a:p>
            <a:pPr algn="just"/>
            <a:endParaRPr lang="es-CO" sz="1400" dirty="0" smtClean="0">
              <a:solidFill>
                <a:schemeClr val="tx1"/>
              </a:solidFill>
            </a:endParaRPr>
          </a:p>
          <a:p>
            <a:pPr algn="just"/>
            <a:r>
              <a:rPr lang="es-CO" sz="1400" dirty="0" smtClean="0">
                <a:solidFill>
                  <a:schemeClr val="tx1"/>
                </a:solidFill>
              </a:rPr>
              <a:t>Jean </a:t>
            </a:r>
            <a:r>
              <a:rPr lang="es-CO" sz="1400" dirty="0" err="1" smtClean="0">
                <a:solidFill>
                  <a:schemeClr val="tx1"/>
                </a:solidFill>
              </a:rPr>
              <a:t>Piaget</a:t>
            </a:r>
            <a:endParaRPr lang="es-CO" sz="1400" dirty="0" smtClean="0">
              <a:solidFill>
                <a:schemeClr val="tx1"/>
              </a:solidFill>
            </a:endParaRPr>
          </a:p>
          <a:p>
            <a:pPr algn="ctr"/>
            <a:endParaRPr lang="es-CO" sz="2000" b="1" dirty="0">
              <a:solidFill>
                <a:schemeClr val="tx1"/>
              </a:solidFill>
            </a:endParaRPr>
          </a:p>
        </p:txBody>
      </p:sp>
      <p:sp>
        <p:nvSpPr>
          <p:cNvPr id="12" name="11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INTERACCIONISMO</a:t>
            </a:r>
          </a:p>
          <a:p>
            <a:pPr algn="just"/>
            <a:r>
              <a:rPr lang="en-US" sz="1300" dirty="0" smtClean="0">
                <a:solidFill>
                  <a:schemeClr val="tx1"/>
                </a:solidFill>
              </a:rPr>
              <a:t>El </a:t>
            </a:r>
            <a:r>
              <a:rPr lang="en-US" sz="1300" dirty="0" err="1" smtClean="0">
                <a:solidFill>
                  <a:schemeClr val="tx1"/>
                </a:solidFill>
              </a:rPr>
              <a:t>lenguaje</a:t>
            </a:r>
            <a:r>
              <a:rPr lang="en-US" sz="1300" dirty="0" smtClean="0">
                <a:solidFill>
                  <a:schemeClr val="tx1"/>
                </a:solidFill>
              </a:rPr>
              <a:t> se </a:t>
            </a:r>
            <a:r>
              <a:rPr lang="en-US" sz="1300" dirty="0" err="1" smtClean="0">
                <a:solidFill>
                  <a:schemeClr val="tx1"/>
                </a:solidFill>
              </a:rPr>
              <a:t>adquiere</a:t>
            </a:r>
            <a:r>
              <a:rPr lang="en-US" sz="1300" dirty="0" smtClean="0">
                <a:solidFill>
                  <a:schemeClr val="tx1"/>
                </a:solidFill>
              </a:rPr>
              <a:t> en la </a:t>
            </a:r>
            <a:r>
              <a:rPr lang="en-US" sz="1300" dirty="0" err="1" smtClean="0">
                <a:solidFill>
                  <a:schemeClr val="tx1"/>
                </a:solidFill>
              </a:rPr>
              <a:t>interacción</a:t>
            </a:r>
            <a:r>
              <a:rPr lang="en-US" sz="1300" dirty="0" smtClean="0">
                <a:solidFill>
                  <a:schemeClr val="tx1"/>
                </a:solidFill>
              </a:rPr>
              <a:t> social, a </a:t>
            </a:r>
            <a:r>
              <a:rPr lang="en-US" sz="1300" dirty="0" err="1" smtClean="0">
                <a:solidFill>
                  <a:schemeClr val="tx1"/>
                </a:solidFill>
              </a:rPr>
              <a:t>través</a:t>
            </a:r>
            <a:r>
              <a:rPr lang="en-US" sz="1300" dirty="0" smtClean="0">
                <a:solidFill>
                  <a:schemeClr val="tx1"/>
                </a:solidFill>
              </a:rPr>
              <a:t> de la </a:t>
            </a:r>
            <a:r>
              <a:rPr lang="en-US" sz="1300" dirty="0" err="1" smtClean="0">
                <a:solidFill>
                  <a:schemeClr val="tx1"/>
                </a:solidFill>
              </a:rPr>
              <a:t>interacción</a:t>
            </a:r>
            <a:r>
              <a:rPr lang="en-US" sz="1300" dirty="0" smtClean="0">
                <a:solidFill>
                  <a:schemeClr val="tx1"/>
                </a:solidFill>
              </a:rPr>
              <a:t> el </a:t>
            </a:r>
            <a:r>
              <a:rPr lang="en-US" sz="1300" dirty="0" err="1" smtClean="0">
                <a:solidFill>
                  <a:schemeClr val="tx1"/>
                </a:solidFill>
              </a:rPr>
              <a:t>niño</a:t>
            </a:r>
            <a:r>
              <a:rPr lang="en-US" sz="1300" dirty="0" smtClean="0">
                <a:solidFill>
                  <a:schemeClr val="tx1"/>
                </a:solidFill>
              </a:rPr>
              <a:t> </a:t>
            </a:r>
            <a:r>
              <a:rPr lang="en-US" sz="1300" dirty="0" err="1" smtClean="0">
                <a:solidFill>
                  <a:schemeClr val="tx1"/>
                </a:solidFill>
              </a:rPr>
              <a:t>mentaliza</a:t>
            </a:r>
            <a:r>
              <a:rPr lang="en-US" sz="1300" dirty="0" smtClean="0">
                <a:solidFill>
                  <a:schemeClr val="tx1"/>
                </a:solidFill>
              </a:rPr>
              <a:t> el </a:t>
            </a:r>
            <a:r>
              <a:rPr lang="en-US" sz="1300" dirty="0" err="1" smtClean="0">
                <a:solidFill>
                  <a:schemeClr val="tx1"/>
                </a:solidFill>
              </a:rPr>
              <a:t>lenguaje</a:t>
            </a:r>
            <a:r>
              <a:rPr lang="en-US" sz="1300" dirty="0" smtClean="0">
                <a:solidFill>
                  <a:schemeClr val="tx1"/>
                </a:solidFill>
              </a:rPr>
              <a:t>.  </a:t>
            </a:r>
            <a:r>
              <a:rPr lang="en-US" sz="1300" dirty="0" err="1" smtClean="0">
                <a:solidFill>
                  <a:schemeClr val="tx1"/>
                </a:solidFill>
              </a:rPr>
              <a:t>Esta</a:t>
            </a:r>
            <a:r>
              <a:rPr lang="en-US" sz="1300" dirty="0" smtClean="0">
                <a:solidFill>
                  <a:schemeClr val="tx1"/>
                </a:solidFill>
              </a:rPr>
              <a:t> </a:t>
            </a:r>
            <a:r>
              <a:rPr lang="en-US" sz="1300" dirty="0" err="1" smtClean="0">
                <a:solidFill>
                  <a:schemeClr val="tx1"/>
                </a:solidFill>
              </a:rPr>
              <a:t>teoría</a:t>
            </a:r>
            <a:r>
              <a:rPr lang="en-US" sz="1300" dirty="0" smtClean="0">
                <a:solidFill>
                  <a:schemeClr val="tx1"/>
                </a:solidFill>
              </a:rPr>
              <a:t> </a:t>
            </a:r>
            <a:r>
              <a:rPr lang="en-US" sz="1300" dirty="0" err="1" smtClean="0">
                <a:solidFill>
                  <a:schemeClr val="tx1"/>
                </a:solidFill>
              </a:rPr>
              <a:t>tiene</a:t>
            </a:r>
            <a:r>
              <a:rPr lang="en-US" sz="1300" dirty="0" smtClean="0">
                <a:solidFill>
                  <a:schemeClr val="tx1"/>
                </a:solidFill>
              </a:rPr>
              <a:t> </a:t>
            </a:r>
            <a:r>
              <a:rPr lang="en-US" sz="1300" dirty="0" err="1" smtClean="0">
                <a:solidFill>
                  <a:schemeClr val="tx1"/>
                </a:solidFill>
              </a:rPr>
              <a:t>tres</a:t>
            </a:r>
            <a:r>
              <a:rPr lang="en-US" sz="1300" dirty="0" smtClean="0">
                <a:solidFill>
                  <a:schemeClr val="tx1"/>
                </a:solidFill>
              </a:rPr>
              <a:t> </a:t>
            </a:r>
            <a:r>
              <a:rPr lang="en-US" sz="1300" dirty="0" err="1" smtClean="0">
                <a:solidFill>
                  <a:schemeClr val="tx1"/>
                </a:solidFill>
              </a:rPr>
              <a:t>enfoques</a:t>
            </a:r>
            <a:r>
              <a:rPr lang="en-US" sz="1300" dirty="0">
                <a:solidFill>
                  <a:schemeClr val="tx1"/>
                </a:solidFill>
              </a:rPr>
              <a:t>:</a:t>
            </a:r>
            <a:endParaRPr lang="en-US" sz="1300" dirty="0" smtClean="0">
              <a:solidFill>
                <a:schemeClr val="tx1"/>
              </a:solidFill>
            </a:endParaRPr>
          </a:p>
          <a:p>
            <a:pPr algn="just"/>
            <a:r>
              <a:rPr lang="en-US" sz="1300" dirty="0" smtClean="0">
                <a:solidFill>
                  <a:schemeClr val="tx1"/>
                </a:solidFill>
              </a:rPr>
              <a:t>-</a:t>
            </a:r>
            <a:r>
              <a:rPr lang="en-US" sz="1300" dirty="0" err="1" smtClean="0">
                <a:solidFill>
                  <a:schemeClr val="tx1"/>
                </a:solidFill>
              </a:rPr>
              <a:t>Interaccionismo</a:t>
            </a:r>
            <a:r>
              <a:rPr lang="en-US" sz="1300" dirty="0" smtClean="0">
                <a:solidFill>
                  <a:schemeClr val="tx1"/>
                </a:solidFill>
              </a:rPr>
              <a:t> </a:t>
            </a:r>
            <a:r>
              <a:rPr lang="en-US" sz="1300" dirty="0" err="1" smtClean="0">
                <a:solidFill>
                  <a:schemeClr val="tx1"/>
                </a:solidFill>
              </a:rPr>
              <a:t>cognitivo</a:t>
            </a:r>
            <a:r>
              <a:rPr lang="en-US" sz="1300" dirty="0" smtClean="0">
                <a:solidFill>
                  <a:schemeClr val="tx1"/>
                </a:solidFill>
              </a:rPr>
              <a:t>. </a:t>
            </a:r>
            <a:r>
              <a:rPr lang="en-US" sz="1300" dirty="0" err="1" smtClean="0">
                <a:solidFill>
                  <a:schemeClr val="tx1"/>
                </a:solidFill>
              </a:rPr>
              <a:t>Vigotsky</a:t>
            </a:r>
            <a:endParaRPr lang="en-US" sz="1300" dirty="0" smtClean="0">
              <a:solidFill>
                <a:schemeClr val="tx1"/>
              </a:solidFill>
            </a:endParaRPr>
          </a:p>
          <a:p>
            <a:pPr algn="just"/>
            <a:r>
              <a:rPr lang="es-ES" sz="1300" dirty="0" smtClean="0">
                <a:solidFill>
                  <a:schemeClr val="tx1"/>
                </a:solidFill>
              </a:rPr>
              <a:t>-Modelo </a:t>
            </a:r>
            <a:r>
              <a:rPr lang="es-ES" sz="1300" dirty="0" smtClean="0">
                <a:solidFill>
                  <a:schemeClr val="tx1"/>
                </a:solidFill>
              </a:rPr>
              <a:t>de Procesamiento de la información.</a:t>
            </a:r>
          </a:p>
          <a:p>
            <a:pPr algn="just"/>
            <a:r>
              <a:rPr lang="es-ES" sz="1300" dirty="0" err="1">
                <a:solidFill>
                  <a:schemeClr val="tx1"/>
                </a:solidFill>
              </a:rPr>
              <a:t>Fletcher</a:t>
            </a:r>
            <a:r>
              <a:rPr lang="es-ES" sz="1300" dirty="0">
                <a:solidFill>
                  <a:schemeClr val="tx1"/>
                </a:solidFill>
              </a:rPr>
              <a:t> y </a:t>
            </a:r>
            <a:r>
              <a:rPr lang="es-ES" sz="1300" dirty="0" err="1">
                <a:solidFill>
                  <a:schemeClr val="tx1"/>
                </a:solidFill>
              </a:rPr>
              <a:t>MacWhinney</a:t>
            </a:r>
            <a:endParaRPr lang="es-ES" sz="1300" dirty="0" smtClean="0">
              <a:solidFill>
                <a:schemeClr val="tx1"/>
              </a:solidFill>
            </a:endParaRPr>
          </a:p>
          <a:p>
            <a:pPr algn="just"/>
            <a:r>
              <a:rPr lang="es-ES" sz="1300" dirty="0" smtClean="0">
                <a:solidFill>
                  <a:schemeClr val="tx1"/>
                </a:solidFill>
              </a:rPr>
              <a:t>-</a:t>
            </a:r>
            <a:r>
              <a:rPr lang="es-ES" sz="1300" dirty="0" err="1" smtClean="0">
                <a:solidFill>
                  <a:schemeClr val="tx1"/>
                </a:solidFill>
              </a:rPr>
              <a:t>Interaccionimso</a:t>
            </a:r>
            <a:r>
              <a:rPr lang="es-ES" sz="1300" dirty="0" smtClean="0">
                <a:solidFill>
                  <a:schemeClr val="tx1"/>
                </a:solidFill>
              </a:rPr>
              <a:t> </a:t>
            </a:r>
            <a:r>
              <a:rPr lang="es-ES" sz="1300" dirty="0">
                <a:solidFill>
                  <a:schemeClr val="tx1"/>
                </a:solidFill>
              </a:rPr>
              <a:t>social. </a:t>
            </a:r>
            <a:r>
              <a:rPr lang="es-ES" sz="1300" dirty="0" err="1" smtClean="0">
                <a:solidFill>
                  <a:schemeClr val="tx1"/>
                </a:solidFill>
              </a:rPr>
              <a:t>Elinor</a:t>
            </a:r>
            <a:r>
              <a:rPr lang="es-ES" sz="1300" dirty="0" smtClean="0">
                <a:solidFill>
                  <a:schemeClr val="tx1"/>
                </a:solidFill>
              </a:rPr>
              <a:t> </a:t>
            </a:r>
            <a:r>
              <a:rPr lang="es-ES" sz="1300" dirty="0" err="1">
                <a:solidFill>
                  <a:schemeClr val="tx1"/>
                </a:solidFill>
              </a:rPr>
              <a:t>Ochs</a:t>
            </a:r>
            <a:r>
              <a:rPr lang="es-ES" sz="1300" dirty="0">
                <a:solidFill>
                  <a:schemeClr val="tx1"/>
                </a:solidFill>
              </a:rPr>
              <a:t>. </a:t>
            </a:r>
            <a:endParaRPr lang="en-US" sz="1300" dirty="0" smtClean="0">
              <a:solidFill>
                <a:schemeClr val="tx1"/>
              </a:solidFill>
            </a:endParaRPr>
          </a:p>
          <a:p>
            <a:pPr algn="just"/>
            <a:endParaRPr lang="en-US" sz="1400" dirty="0" smtClean="0">
              <a:solidFill>
                <a:schemeClr val="tx1"/>
              </a:solidFill>
            </a:endParaRPr>
          </a:p>
          <a:p>
            <a:pPr algn="just"/>
            <a:endParaRPr lang="es-CO" sz="1400" dirty="0">
              <a:solidFill>
                <a:schemeClr val="tx1"/>
              </a:solidFill>
            </a:endParaRPr>
          </a:p>
        </p:txBody>
      </p:sp>
      <p:sp>
        <p:nvSpPr>
          <p:cNvPr id="13" name="12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TEORÍA DE LA MENTE (</a:t>
            </a:r>
            <a:r>
              <a:rPr lang="es-CO" sz="2000" b="1" dirty="0" err="1" smtClean="0">
                <a:solidFill>
                  <a:schemeClr val="tx1"/>
                </a:solidFill>
              </a:rPr>
              <a:t>ToM</a:t>
            </a:r>
            <a:r>
              <a:rPr lang="es-CO" sz="2000" b="1" dirty="0" smtClean="0">
                <a:solidFill>
                  <a:schemeClr val="tx1"/>
                </a:solidFill>
              </a:rPr>
              <a:t>)</a:t>
            </a:r>
          </a:p>
          <a:p>
            <a:pPr algn="just"/>
            <a:r>
              <a:rPr lang="es-CO" sz="1400" dirty="0" smtClean="0">
                <a:solidFill>
                  <a:schemeClr val="tx1"/>
                </a:solidFill>
              </a:rPr>
              <a:t>No es una teoría de adquisición, propiamente dicha, pero explica cómo el lenguaje se desarrolla a partir de </a:t>
            </a:r>
            <a:r>
              <a:rPr lang="es-MX" sz="1400" dirty="0" smtClean="0">
                <a:solidFill>
                  <a:schemeClr val="tx1"/>
                </a:solidFill>
              </a:rPr>
              <a:t>la capacidad del individuo para atribuir estados mentales a sí mismo y a los otros.</a:t>
            </a:r>
          </a:p>
          <a:p>
            <a:pPr algn="just"/>
            <a:r>
              <a:rPr lang="es-MX" sz="1400" dirty="0" smtClean="0">
                <a:solidFill>
                  <a:schemeClr val="tx1"/>
                </a:solidFill>
              </a:rPr>
              <a:t>David </a:t>
            </a:r>
            <a:r>
              <a:rPr lang="es-MX" sz="1400" dirty="0" err="1" smtClean="0">
                <a:solidFill>
                  <a:schemeClr val="tx1"/>
                </a:solidFill>
              </a:rPr>
              <a:t>Premack</a:t>
            </a:r>
            <a:r>
              <a:rPr lang="es-MX" sz="1400" dirty="0" smtClean="0">
                <a:solidFill>
                  <a:schemeClr val="tx1"/>
                </a:solidFill>
              </a:rPr>
              <a:t> y </a:t>
            </a:r>
            <a:r>
              <a:rPr lang="es-MX" sz="1400" dirty="0" err="1" smtClean="0">
                <a:solidFill>
                  <a:schemeClr val="tx1"/>
                </a:solidFill>
              </a:rPr>
              <a:t>Guy</a:t>
            </a:r>
            <a:r>
              <a:rPr lang="es-MX" sz="1400" dirty="0" smtClean="0">
                <a:solidFill>
                  <a:schemeClr val="tx1"/>
                </a:solidFill>
              </a:rPr>
              <a:t> </a:t>
            </a:r>
            <a:r>
              <a:rPr lang="es-MX" sz="1400" dirty="0" err="1" smtClean="0">
                <a:solidFill>
                  <a:schemeClr val="tx1"/>
                </a:solidFill>
              </a:rPr>
              <a:t>Woodruff</a:t>
            </a:r>
            <a:r>
              <a:rPr lang="es-MX" sz="1400" dirty="0" smtClean="0">
                <a:solidFill>
                  <a:schemeClr val="tx1"/>
                </a:solidFill>
              </a:rPr>
              <a:t>.</a:t>
            </a:r>
            <a:endParaRPr lang="es-CO" sz="1400" dirty="0">
              <a:solidFill>
                <a:schemeClr val="tx1"/>
              </a:solidFill>
            </a:endParaRPr>
          </a:p>
        </p:txBody>
      </p:sp>
      <p:pic>
        <p:nvPicPr>
          <p:cNvPr id="15" name="Picture 14" descr="http://4.bp.blogspot.com/_U8If0zuNgH8/RwpBDq5tGbI/AAAAAAAAAZw/nVvT7zeHLH8/s400/miguel+ruibal+hombre+escribiendo+en+un+bar.jpg"/>
          <p:cNvPicPr>
            <a:picLocks noChangeAspect="1" noChangeArrowheads="1"/>
          </p:cNvPicPr>
          <p:nvPr/>
        </p:nvPicPr>
        <p:blipFill>
          <a:blip r:embed="rId2">
            <a:duotone>
              <a:prstClr val="black"/>
              <a:schemeClr val="accent3">
                <a:lumMod val="60000"/>
                <a:lumOff val="40000"/>
                <a:tint val="45000"/>
                <a:satMod val="400000"/>
              </a:schemeClr>
            </a:duotone>
          </a:blip>
          <a:srcRect l="7655"/>
          <a:stretch>
            <a:fillRect/>
          </a:stretch>
        </p:blipFill>
        <p:spPr bwMode="auto">
          <a:xfrm>
            <a:off x="1285852" y="1357298"/>
            <a:ext cx="2585451" cy="2771768"/>
          </a:xfrm>
          <a:prstGeom prst="rect">
            <a:avLst/>
          </a:prstGeom>
          <a:noFill/>
        </p:spPr>
      </p:pic>
      <p:pic>
        <p:nvPicPr>
          <p:cNvPr id="23556" name="Picture 4" descr="http://tbn1.google.com/images?q=tbn:u8XJ9-ehnUEJ0M:http://www.avidos.net/detalles/imagenes/semihamlet.gif">
            <a:hlinkClick r:id="rId3"/>
          </p:cNvPr>
          <p:cNvPicPr>
            <a:picLocks noChangeAspect="1" noChangeArrowheads="1"/>
          </p:cNvPicPr>
          <p:nvPr/>
        </p:nvPicPr>
        <p:blipFill>
          <a:blip r:embed="rId4">
            <a:duotone>
              <a:prstClr val="black"/>
              <a:schemeClr val="accent3">
                <a:lumMod val="60000"/>
                <a:lumOff val="40000"/>
                <a:tint val="45000"/>
                <a:satMod val="400000"/>
              </a:schemeClr>
            </a:duotone>
          </a:blip>
          <a:srcRect/>
          <a:stretch>
            <a:fillRect/>
          </a:stretch>
        </p:blipFill>
        <p:spPr bwMode="auto">
          <a:xfrm>
            <a:off x="5929322" y="1357298"/>
            <a:ext cx="2500330" cy="2500330"/>
          </a:xfrm>
          <a:prstGeom prst="rect">
            <a:avLst/>
          </a:prstGeom>
          <a:noFill/>
        </p:spPr>
      </p:pic>
      <p:pic>
        <p:nvPicPr>
          <p:cNvPr id="23558" name="Picture 6" descr="http://2.bp.blogspot.com/_rb9hbRXjeqY/SQ4S1JiV0oI/AAAAAAAAAFU/MZ9HH2A1X1Q/s320/escribiendo1.jpg"/>
          <p:cNvPicPr>
            <a:picLocks noChangeAspect="1" noChangeArrowheads="1"/>
          </p:cNvPicPr>
          <p:nvPr/>
        </p:nvPicPr>
        <p:blipFill>
          <a:blip r:embed="rId5">
            <a:duotone>
              <a:prstClr val="black"/>
              <a:schemeClr val="accent3">
                <a:lumMod val="60000"/>
                <a:lumOff val="40000"/>
                <a:tint val="45000"/>
                <a:satMod val="400000"/>
              </a:schemeClr>
            </a:duotone>
          </a:blip>
          <a:srcRect r="24999" b="11764"/>
          <a:stretch>
            <a:fillRect/>
          </a:stretch>
        </p:blipFill>
        <p:spPr bwMode="auto">
          <a:xfrm>
            <a:off x="3714744" y="1857364"/>
            <a:ext cx="2286016" cy="200026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68580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CONSTRUCTIVISMO</a:t>
            </a:r>
          </a:p>
          <a:p>
            <a:pPr algn="just"/>
            <a:r>
              <a:rPr lang="es-MX" sz="1200" dirty="0">
                <a:solidFill>
                  <a:schemeClr val="tx1"/>
                </a:solidFill>
              </a:rPr>
              <a:t>El papel activo del niño en el proceso de adquisición del lenguaje </a:t>
            </a:r>
            <a:r>
              <a:rPr lang="es-MX" sz="1200" dirty="0" smtClean="0">
                <a:solidFill>
                  <a:schemeClr val="tx1"/>
                </a:solidFill>
              </a:rPr>
              <a:t>se manifiesta en la elaboración  </a:t>
            </a:r>
            <a:r>
              <a:rPr lang="es-MX" sz="1200" dirty="0">
                <a:solidFill>
                  <a:schemeClr val="tx1"/>
                </a:solidFill>
              </a:rPr>
              <a:t>y </a:t>
            </a:r>
            <a:r>
              <a:rPr lang="es-MX" sz="1200" dirty="0" smtClean="0">
                <a:solidFill>
                  <a:schemeClr val="tx1"/>
                </a:solidFill>
              </a:rPr>
              <a:t>comprobación de </a:t>
            </a:r>
            <a:r>
              <a:rPr lang="es-MX" sz="1200" dirty="0">
                <a:solidFill>
                  <a:schemeClr val="tx1"/>
                </a:solidFill>
              </a:rPr>
              <a:t>hipótesis acerca del sistema </a:t>
            </a:r>
            <a:r>
              <a:rPr lang="es-MX" sz="1200" dirty="0" smtClean="0">
                <a:solidFill>
                  <a:schemeClr val="tx1"/>
                </a:solidFill>
              </a:rPr>
              <a:t>lingüístico. </a:t>
            </a:r>
            <a:r>
              <a:rPr lang="es-MX" sz="1200" dirty="0">
                <a:solidFill>
                  <a:schemeClr val="tx1"/>
                </a:solidFill>
              </a:rPr>
              <a:t>El componente social no es por sí mismo un elemento que desencadene procesos cognitivos, logra serlo, </a:t>
            </a:r>
            <a:r>
              <a:rPr lang="es-MX" sz="1200" dirty="0" smtClean="0">
                <a:solidFill>
                  <a:schemeClr val="tx1"/>
                </a:solidFill>
              </a:rPr>
              <a:t>si es percibido </a:t>
            </a:r>
            <a:r>
              <a:rPr lang="es-MX" sz="1200" dirty="0">
                <a:solidFill>
                  <a:schemeClr val="tx1"/>
                </a:solidFill>
              </a:rPr>
              <a:t>y procesado. El niño no aprende las palabras porque los adultos las dicen, sino porque son significativas para él. </a:t>
            </a:r>
            <a:endParaRPr lang="es-CO" sz="1200" b="1" dirty="0">
              <a:solidFill>
                <a:schemeClr val="tx1"/>
              </a:solidFill>
            </a:endParaRPr>
          </a:p>
        </p:txBody>
      </p:sp>
      <p:sp>
        <p:nvSpPr>
          <p:cNvPr id="5" name="4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p:txBody>
      </p:sp>
      <p:sp>
        <p:nvSpPr>
          <p:cNvPr id="6" name="5 Rectángulo"/>
          <p:cNvSpPr/>
          <p:nvPr/>
        </p:nvSpPr>
        <p:spPr>
          <a:xfrm>
            <a:off x="714348" y="428604"/>
            <a:ext cx="8072494" cy="128588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b="1" dirty="0" smtClean="0">
                <a:solidFill>
                  <a:schemeClr val="tx1"/>
                </a:solidFill>
              </a:rPr>
              <a:t>PAPEL DEL NIÑO EN LA ADQUISICIÓN</a:t>
            </a:r>
            <a:endParaRPr lang="es-CO" sz="4000" b="1" dirty="0">
              <a:solidFill>
                <a:schemeClr val="tx1"/>
              </a:solidFill>
            </a:endParaRPr>
          </a:p>
        </p:txBody>
      </p:sp>
      <p:sp>
        <p:nvSpPr>
          <p:cNvPr id="7" name="6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INNATISMO</a:t>
            </a:r>
            <a:r>
              <a:rPr lang="es-MX" sz="2000" dirty="0" smtClean="0"/>
              <a:t> </a:t>
            </a:r>
          </a:p>
          <a:p>
            <a:pPr algn="just"/>
            <a:r>
              <a:rPr lang="es-MX" sz="1200" dirty="0" smtClean="0">
                <a:solidFill>
                  <a:schemeClr val="tx1"/>
                </a:solidFill>
              </a:rPr>
              <a:t>El </a:t>
            </a:r>
            <a:r>
              <a:rPr lang="es-MX" sz="1200" dirty="0">
                <a:solidFill>
                  <a:schemeClr val="tx1"/>
                </a:solidFill>
              </a:rPr>
              <a:t>niño juega un papel activo en el procesamiento interno del </a:t>
            </a:r>
            <a:r>
              <a:rPr lang="es-MX" sz="1200" dirty="0" smtClean="0">
                <a:solidFill>
                  <a:schemeClr val="tx1"/>
                </a:solidFill>
              </a:rPr>
              <a:t>lenguaje </a:t>
            </a:r>
            <a:r>
              <a:rPr lang="es-MX" sz="1200" dirty="0">
                <a:solidFill>
                  <a:schemeClr val="tx1"/>
                </a:solidFill>
              </a:rPr>
              <a:t>más no dentro de la dinámica social, en la medida en que no es posible explicar la adquisición del lenguaje con la calidad del estímulo </a:t>
            </a:r>
            <a:r>
              <a:rPr lang="es-MX" sz="1200" dirty="0" smtClean="0">
                <a:solidFill>
                  <a:schemeClr val="tx1"/>
                </a:solidFill>
              </a:rPr>
              <a:t>recibido que, </a:t>
            </a:r>
            <a:r>
              <a:rPr lang="es-MX" sz="1200" dirty="0">
                <a:solidFill>
                  <a:schemeClr val="tx1"/>
                </a:solidFill>
              </a:rPr>
              <a:t>por lo general, resulta fragmentario, limitado y </a:t>
            </a:r>
            <a:r>
              <a:rPr lang="es-MX" sz="1200" dirty="0" smtClean="0">
                <a:solidFill>
                  <a:schemeClr val="tx1"/>
                </a:solidFill>
              </a:rPr>
              <a:t>fugaz, en relación con la capacidad del niño para crear oraciones infinitas, incluso aquellas que no haya escuchado antes.</a:t>
            </a:r>
            <a:endParaRPr lang="es-CO" sz="1200"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p:txBody>
      </p:sp>
      <p:sp>
        <p:nvSpPr>
          <p:cNvPr id="8" name="7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p:txBody>
      </p:sp>
      <p:sp>
        <p:nvSpPr>
          <p:cNvPr id="9" name="8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INTERACCIONISMO</a:t>
            </a:r>
          </a:p>
          <a:p>
            <a:pPr algn="just"/>
            <a:r>
              <a:rPr lang="es-CO" sz="1200" dirty="0" err="1" smtClean="0">
                <a:solidFill>
                  <a:schemeClr val="tx1"/>
                </a:solidFill>
              </a:rPr>
              <a:t>Interaccionismo</a:t>
            </a:r>
            <a:r>
              <a:rPr lang="es-CO" sz="1200" dirty="0" smtClean="0">
                <a:solidFill>
                  <a:schemeClr val="tx1"/>
                </a:solidFill>
              </a:rPr>
              <a:t> cognitivo: El niño interactúa con la sociedad por esta razón tiene un papel activo.</a:t>
            </a:r>
          </a:p>
          <a:p>
            <a:pPr algn="just"/>
            <a:endParaRPr lang="es-CO" sz="1200" dirty="0" smtClean="0">
              <a:solidFill>
                <a:schemeClr val="tx1"/>
              </a:solidFill>
            </a:endParaRPr>
          </a:p>
          <a:p>
            <a:pPr algn="just"/>
            <a:r>
              <a:rPr lang="es-CO" sz="1200" dirty="0" smtClean="0">
                <a:solidFill>
                  <a:schemeClr val="tx1"/>
                </a:solidFill>
              </a:rPr>
              <a:t>Procesamiento de la información: El niño es un procesador de input.</a:t>
            </a:r>
          </a:p>
          <a:p>
            <a:pPr algn="just"/>
            <a:endParaRPr lang="es-CO" sz="1200" dirty="0" smtClean="0">
              <a:solidFill>
                <a:schemeClr val="tx1"/>
              </a:solidFill>
            </a:endParaRPr>
          </a:p>
          <a:p>
            <a:pPr algn="just"/>
            <a:r>
              <a:rPr lang="es-CO" sz="1200" dirty="0" err="1" smtClean="0">
                <a:solidFill>
                  <a:schemeClr val="tx1"/>
                </a:solidFill>
              </a:rPr>
              <a:t>Interaccionismo</a:t>
            </a:r>
            <a:r>
              <a:rPr lang="es-CO" sz="1200" dirty="0" smtClean="0">
                <a:solidFill>
                  <a:schemeClr val="tx1"/>
                </a:solidFill>
              </a:rPr>
              <a:t> social:</a:t>
            </a:r>
            <a:r>
              <a:rPr lang="es-MX" sz="1200" dirty="0" smtClean="0"/>
              <a:t> </a:t>
            </a:r>
            <a:r>
              <a:rPr lang="es-MX" sz="1200" dirty="0" smtClean="0">
                <a:solidFill>
                  <a:schemeClr val="tx1"/>
                </a:solidFill>
              </a:rPr>
              <a:t>el niño procesa el lenguaje de manera activa y especializada</a:t>
            </a:r>
            <a:endParaRPr lang="es-CO" sz="1200" dirty="0" smtClean="0">
              <a:solidFill>
                <a:schemeClr val="tx1"/>
              </a:solidFill>
            </a:endParaRPr>
          </a:p>
          <a:p>
            <a:pPr algn="ctr"/>
            <a:endParaRPr lang="es-CO" sz="1200" dirty="0">
              <a:solidFill>
                <a:schemeClr val="tx1"/>
              </a:solidFill>
            </a:endParaRPr>
          </a:p>
        </p:txBody>
      </p:sp>
      <p:sp>
        <p:nvSpPr>
          <p:cNvPr id="10" name="9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TEORÍA DE LA MENTE</a:t>
            </a:r>
          </a:p>
          <a:p>
            <a:pPr algn="just"/>
            <a:r>
              <a:rPr lang="es-CO" sz="1200" dirty="0" smtClean="0">
                <a:solidFill>
                  <a:schemeClr val="tx1"/>
                </a:solidFill>
              </a:rPr>
              <a:t>El niño dispone de un conocimiento de sí mismo y tiene la capacidad de comprender y predecir las conductas de los demás, por tanto cumple un papel activo en este proceso.</a:t>
            </a:r>
            <a:endParaRPr lang="es-CO" sz="1200" dirty="0">
              <a:solidFill>
                <a:schemeClr val="tx1"/>
              </a:solidFill>
            </a:endParaRPr>
          </a:p>
        </p:txBody>
      </p:sp>
      <p:pic>
        <p:nvPicPr>
          <p:cNvPr id="13" name="12 Imagen" descr="http://tkfiles.storage.msn.com/x1pbglk-vqL4BvcNZ1rBJOpGIrpevK0LP0F-Pi2OX7a5q0OWcVpEcJvRY_EOc_UKtwB5wDiA4eUTNC7AalAQ7kUg3SpAdN69ixL8Ev1g5Z8sA6Ef-RPJCsBNpwyA6_0l4n8H6iv3lKdZjT8elYr3H-QoxbGz4XZnYLl"/>
          <p:cNvPicPr/>
          <p:nvPr/>
        </p:nvPicPr>
        <p:blipFill>
          <a:blip r:embed="rId2">
            <a:duotone>
              <a:prstClr val="black"/>
              <a:schemeClr val="accent6">
                <a:lumMod val="20000"/>
                <a:lumOff val="80000"/>
                <a:tint val="45000"/>
                <a:satMod val="400000"/>
              </a:schemeClr>
            </a:duotone>
          </a:blip>
          <a:srcRect r="56042" b="52870"/>
          <a:stretch>
            <a:fillRect/>
          </a:stretch>
        </p:blipFill>
        <p:spPr bwMode="auto">
          <a:xfrm>
            <a:off x="142844" y="1785926"/>
            <a:ext cx="2000264" cy="1643074"/>
          </a:xfrm>
          <a:prstGeom prst="rect">
            <a:avLst/>
          </a:prstGeom>
          <a:noFill/>
          <a:ln w="9525">
            <a:noFill/>
            <a:miter lim="800000"/>
            <a:headEnd/>
            <a:tailEnd/>
          </a:ln>
        </p:spPr>
      </p:pic>
      <p:pic>
        <p:nvPicPr>
          <p:cNvPr id="14" name="13 Imagen" descr="http://tkfiles.storage.msn.com/x1pbglk-vqL4BvcNZ1rBJOpGIrpevK0LP0F-Pi2OX7a5q0OWcVpEcJvRY_EOc_UKtwB5wDiA4eUTNC7AalAQ7kUg3SpAdN69ixL8Ev1g5Z8sA6Ef-RPJCsBNpwyA6_0l4n8H6iv3lKdZjT8elYr3H-QoxbGz4XZnYLl"/>
          <p:cNvPicPr/>
          <p:nvPr/>
        </p:nvPicPr>
        <p:blipFill>
          <a:blip r:embed="rId2">
            <a:duotone>
              <a:prstClr val="black"/>
              <a:schemeClr val="accent6">
                <a:lumMod val="20000"/>
                <a:lumOff val="80000"/>
                <a:tint val="45000"/>
                <a:satMod val="400000"/>
              </a:schemeClr>
            </a:duotone>
          </a:blip>
          <a:srcRect l="45485" r="9708" b="52266"/>
          <a:stretch>
            <a:fillRect/>
          </a:stretch>
        </p:blipFill>
        <p:spPr bwMode="auto">
          <a:xfrm>
            <a:off x="2357422" y="1643050"/>
            <a:ext cx="2071702" cy="1857388"/>
          </a:xfrm>
          <a:prstGeom prst="rect">
            <a:avLst/>
          </a:prstGeom>
          <a:noFill/>
          <a:ln w="9525">
            <a:noFill/>
            <a:miter lim="800000"/>
            <a:headEnd/>
            <a:tailEnd/>
          </a:ln>
        </p:spPr>
      </p:pic>
      <p:pic>
        <p:nvPicPr>
          <p:cNvPr id="15" name="14 Imagen" descr="http://tkfiles.storage.msn.com/x1pbglk-vqL4BvcNZ1rBJOpGIrpevK0LP0F-Pi2OX7a5q0OWcVpEcJvRY_EOc_UKtwB5wDiA4eUTNC7AalAQ7kUg3SpAdN69ixL8Ev1g5Z8sA6Ef-RPJCsBNpwyA6_0l4n8H6iv3lKdZjT8elYr3H-QoxbGz4XZnYLl"/>
          <p:cNvPicPr/>
          <p:nvPr/>
        </p:nvPicPr>
        <p:blipFill>
          <a:blip r:embed="rId2">
            <a:duotone>
              <a:prstClr val="black"/>
              <a:schemeClr val="accent6">
                <a:lumMod val="20000"/>
                <a:lumOff val="80000"/>
                <a:tint val="45000"/>
                <a:satMod val="400000"/>
              </a:schemeClr>
            </a:duotone>
          </a:blip>
          <a:srcRect l="45825" t="49849" r="2749" b="4532"/>
          <a:stretch>
            <a:fillRect/>
          </a:stretch>
        </p:blipFill>
        <p:spPr bwMode="auto">
          <a:xfrm>
            <a:off x="6929454" y="2000240"/>
            <a:ext cx="2071702" cy="1571636"/>
          </a:xfrm>
          <a:prstGeom prst="rect">
            <a:avLst/>
          </a:prstGeom>
          <a:noFill/>
          <a:ln w="9525">
            <a:noFill/>
            <a:miter lim="800000"/>
            <a:headEnd/>
            <a:tailEnd/>
          </a:ln>
        </p:spPr>
      </p:pic>
      <p:pic>
        <p:nvPicPr>
          <p:cNvPr id="16" name="15 Imagen" descr="http://tkfiles.storage.msn.com/x1pbglk-vqL4BvcNZ1rBJOpGIrpevK0LP0F-Pi2OX7a5q0OWcVpEcJvRY_EOc_UKtwB5wDiA4eUTNC7AalAQ7kUg3SpAdN69ixL8Ev1g5Z8sA6Ef-RPJCsBNpwyA6_0l4n8H6iv3lKdZjT8elYr3H-QoxbGz4XZnYLl"/>
          <p:cNvPicPr/>
          <p:nvPr/>
        </p:nvPicPr>
        <p:blipFill>
          <a:blip r:embed="rId2">
            <a:duotone>
              <a:prstClr val="black"/>
              <a:schemeClr val="accent6">
                <a:lumMod val="20000"/>
                <a:lumOff val="80000"/>
                <a:tint val="45000"/>
                <a:satMod val="400000"/>
              </a:schemeClr>
            </a:duotone>
          </a:blip>
          <a:srcRect t="52266" r="56042" b="5136"/>
          <a:stretch>
            <a:fillRect/>
          </a:stretch>
        </p:blipFill>
        <p:spPr bwMode="auto">
          <a:xfrm>
            <a:off x="4786314" y="2071678"/>
            <a:ext cx="1928826" cy="13430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685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CO" dirty="0"/>
          </a:p>
        </p:txBody>
      </p:sp>
      <p:sp>
        <p:nvSpPr>
          <p:cNvPr id="4" name="3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p:txBody>
      </p:sp>
      <p:sp>
        <p:nvSpPr>
          <p:cNvPr id="5" name="4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just"/>
            <a:endParaRPr lang="es-CO" sz="2000" b="1" dirty="0" smtClean="0">
              <a:solidFill>
                <a:schemeClr val="tx1"/>
              </a:solidFill>
            </a:endParaRPr>
          </a:p>
          <a:p>
            <a:pPr algn="just"/>
            <a:endParaRPr lang="es-CO" sz="2000" b="1" dirty="0" smtClean="0">
              <a:solidFill>
                <a:schemeClr val="tx1"/>
              </a:solidFill>
            </a:endParaRPr>
          </a:p>
          <a:p>
            <a:pPr algn="just"/>
            <a:r>
              <a:rPr lang="es-CO" sz="2000" b="1" dirty="0" smtClean="0">
                <a:solidFill>
                  <a:schemeClr val="tx1"/>
                </a:solidFill>
              </a:rPr>
              <a:t>INTERACCIONISMO</a:t>
            </a:r>
          </a:p>
          <a:p>
            <a:pPr algn="just"/>
            <a:r>
              <a:rPr lang="es-CO" sz="1000" dirty="0" err="1" smtClean="0">
                <a:solidFill>
                  <a:schemeClr val="tx1"/>
                </a:solidFill>
              </a:rPr>
              <a:t>Interaccionismo</a:t>
            </a:r>
            <a:r>
              <a:rPr lang="es-CO" sz="1000" dirty="0" smtClean="0">
                <a:solidFill>
                  <a:schemeClr val="tx1"/>
                </a:solidFill>
              </a:rPr>
              <a:t> cognitivo: </a:t>
            </a:r>
            <a:r>
              <a:rPr lang="es-MX" sz="1000" i="1" dirty="0" smtClean="0">
                <a:solidFill>
                  <a:schemeClr val="tx1"/>
                </a:solidFill>
              </a:rPr>
              <a:t>Zona de Desarrollo Próximo</a:t>
            </a:r>
            <a:r>
              <a:rPr lang="es-MX" sz="1000" dirty="0" smtClean="0">
                <a:solidFill>
                  <a:schemeClr val="tx1"/>
                </a:solidFill>
              </a:rPr>
              <a:t> explica cómo el niño intenta aproximarse al modelo lingüístico de los adultos en las interacciones cara a cara (</a:t>
            </a:r>
            <a:r>
              <a:rPr lang="es-MX" sz="1000" i="1" dirty="0" smtClean="0">
                <a:solidFill>
                  <a:schemeClr val="tx1"/>
                </a:solidFill>
              </a:rPr>
              <a:t>habla exterior</a:t>
            </a:r>
            <a:r>
              <a:rPr lang="es-MX" sz="1000" dirty="0" smtClean="0">
                <a:solidFill>
                  <a:schemeClr val="tx1"/>
                </a:solidFill>
              </a:rPr>
              <a:t>), y luego internaliza las reglas del funcionamiento de la lengua (</a:t>
            </a:r>
            <a:r>
              <a:rPr lang="es-MX" sz="1000" i="1" dirty="0" smtClean="0">
                <a:solidFill>
                  <a:schemeClr val="tx1"/>
                </a:solidFill>
              </a:rPr>
              <a:t>habla interior</a:t>
            </a:r>
            <a:r>
              <a:rPr lang="es-MX" sz="1000" dirty="0" smtClean="0">
                <a:solidFill>
                  <a:schemeClr val="tx1"/>
                </a:solidFill>
              </a:rPr>
              <a:t>) gracias al </a:t>
            </a:r>
            <a:r>
              <a:rPr lang="es-MX" sz="1000" i="1" dirty="0" smtClean="0">
                <a:solidFill>
                  <a:schemeClr val="tx1"/>
                </a:solidFill>
              </a:rPr>
              <a:t>andamiaje</a:t>
            </a:r>
            <a:r>
              <a:rPr lang="es-MX" sz="1000" dirty="0" smtClean="0">
                <a:solidFill>
                  <a:schemeClr val="tx1"/>
                </a:solidFill>
              </a:rPr>
              <a:t> o estructura que le provee el modelo adulto.</a:t>
            </a:r>
            <a:r>
              <a:rPr lang="es-CO" sz="1000" dirty="0" smtClean="0">
                <a:solidFill>
                  <a:schemeClr val="tx1"/>
                </a:solidFill>
              </a:rPr>
              <a:t> El </a:t>
            </a:r>
            <a:r>
              <a:rPr lang="es-CO" sz="1000" i="1" dirty="0" smtClean="0">
                <a:solidFill>
                  <a:schemeClr val="tx1"/>
                </a:solidFill>
              </a:rPr>
              <a:t>habla egocéntrica </a:t>
            </a:r>
            <a:r>
              <a:rPr lang="es-CO" sz="1000" dirty="0" smtClean="0">
                <a:solidFill>
                  <a:schemeClr val="tx1"/>
                </a:solidFill>
              </a:rPr>
              <a:t>(monólogo verbal) es mediadora entre el habla exterior y el habla interior.</a:t>
            </a:r>
          </a:p>
          <a:p>
            <a:pPr algn="just"/>
            <a:r>
              <a:rPr lang="es-CO" sz="1000" dirty="0" smtClean="0">
                <a:solidFill>
                  <a:schemeClr val="tx1"/>
                </a:solidFill>
              </a:rPr>
              <a:t>Procesamiento de la Información: </a:t>
            </a:r>
            <a:r>
              <a:rPr lang="es-ES" sz="1000" i="1" dirty="0" err="1" smtClean="0">
                <a:solidFill>
                  <a:schemeClr val="tx1"/>
                </a:solidFill>
              </a:rPr>
              <a:t>Competion</a:t>
            </a:r>
            <a:r>
              <a:rPr lang="es-ES" sz="1000" i="1" dirty="0" smtClean="0">
                <a:solidFill>
                  <a:schemeClr val="tx1"/>
                </a:solidFill>
              </a:rPr>
              <a:t> </a:t>
            </a:r>
            <a:r>
              <a:rPr lang="es-ES" sz="1000" i="1" dirty="0" err="1" smtClean="0">
                <a:solidFill>
                  <a:schemeClr val="tx1"/>
                </a:solidFill>
              </a:rPr>
              <a:t>Model</a:t>
            </a:r>
            <a:r>
              <a:rPr lang="es-ES" sz="1000" dirty="0" smtClean="0">
                <a:solidFill>
                  <a:schemeClr val="tx1"/>
                </a:solidFill>
              </a:rPr>
              <a:t>  es un modelo que asocia los conceptos del procesamiento serial y en paralelo para construir una explicación conexionista de la adquisición. </a:t>
            </a:r>
            <a:r>
              <a:rPr lang="es-CO" sz="1000" dirty="0" smtClean="0">
                <a:solidFill>
                  <a:schemeClr val="tx1"/>
                </a:solidFill>
              </a:rPr>
              <a:t> </a:t>
            </a:r>
          </a:p>
          <a:p>
            <a:pPr algn="just"/>
            <a:r>
              <a:rPr lang="es-CO" sz="1000" dirty="0" err="1" smtClean="0">
                <a:solidFill>
                  <a:schemeClr val="tx1"/>
                </a:solidFill>
              </a:rPr>
              <a:t>Interaccionismo</a:t>
            </a:r>
            <a:r>
              <a:rPr lang="es-CO" sz="1000" dirty="0" smtClean="0">
                <a:solidFill>
                  <a:schemeClr val="tx1"/>
                </a:solidFill>
              </a:rPr>
              <a:t> social: </a:t>
            </a:r>
            <a:r>
              <a:rPr lang="es-MX" sz="1000" dirty="0" smtClean="0">
                <a:solidFill>
                  <a:schemeClr val="tx1"/>
                </a:solidFill>
              </a:rPr>
              <a:t>las realidades socio-culturales como las creencias, el contexto y las jerarquías sociales, determinan la adquisición y el desarrollo del lenguaje. </a:t>
            </a:r>
            <a:endParaRPr lang="es-CO" sz="1000" b="1" dirty="0" smtClean="0">
              <a:solidFill>
                <a:schemeClr val="tx1"/>
              </a:solidFill>
            </a:endParaRPr>
          </a:p>
          <a:p>
            <a:pPr algn="ctr"/>
            <a:endParaRPr lang="es-CO" sz="2000" b="1" dirty="0">
              <a:solidFill>
                <a:schemeClr val="tx1"/>
              </a:solidFill>
            </a:endParaRPr>
          </a:p>
        </p:txBody>
      </p:sp>
      <p:sp>
        <p:nvSpPr>
          <p:cNvPr id="6" name="5 Rectángulo"/>
          <p:cNvSpPr/>
          <p:nvPr/>
        </p:nvSpPr>
        <p:spPr>
          <a:xfrm>
            <a:off x="928662" y="357166"/>
            <a:ext cx="7715304" cy="85725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b="1" dirty="0" smtClean="0">
                <a:solidFill>
                  <a:schemeClr val="tx1"/>
                </a:solidFill>
              </a:rPr>
              <a:t>CONCEPTOS BÁSICOS</a:t>
            </a:r>
            <a:endParaRPr lang="es-CO" sz="4000" b="1" dirty="0">
              <a:solidFill>
                <a:schemeClr val="tx1"/>
              </a:solidFill>
            </a:endParaRPr>
          </a:p>
        </p:txBody>
      </p:sp>
      <p:sp>
        <p:nvSpPr>
          <p:cNvPr id="7" name="6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a:solidFill>
                <a:schemeClr val="tx1"/>
              </a:solidFill>
            </a:endParaRPr>
          </a:p>
          <a:p>
            <a:pPr algn="just"/>
            <a:endParaRPr lang="es-CO" sz="2000" b="1" dirty="0" smtClean="0">
              <a:solidFill>
                <a:schemeClr val="tx1"/>
              </a:solidFill>
            </a:endParaRPr>
          </a:p>
          <a:p>
            <a:pPr algn="just"/>
            <a:endParaRPr lang="es-CO" sz="2000" b="1" dirty="0" smtClean="0">
              <a:solidFill>
                <a:schemeClr val="tx1"/>
              </a:solidFill>
            </a:endParaRPr>
          </a:p>
          <a:p>
            <a:pPr algn="just"/>
            <a:endParaRPr lang="es-CO" sz="2000" b="1" dirty="0" smtClean="0">
              <a:solidFill>
                <a:schemeClr val="tx1"/>
              </a:solidFill>
            </a:endParaRPr>
          </a:p>
          <a:p>
            <a:pPr algn="just"/>
            <a:endParaRPr lang="es-CO" sz="2000" b="1" dirty="0" smtClean="0">
              <a:solidFill>
                <a:schemeClr val="tx1"/>
              </a:solidFill>
            </a:endParaRPr>
          </a:p>
          <a:p>
            <a:pPr algn="just"/>
            <a:endParaRPr lang="es-CO" sz="2000" b="1" dirty="0" smtClean="0">
              <a:solidFill>
                <a:schemeClr val="tx1"/>
              </a:solidFill>
            </a:endParaRPr>
          </a:p>
          <a:p>
            <a:pPr algn="just"/>
            <a:endParaRPr lang="es-CO" sz="2000" b="1" dirty="0" smtClean="0">
              <a:solidFill>
                <a:schemeClr val="tx1"/>
              </a:solidFill>
            </a:endParaRPr>
          </a:p>
          <a:p>
            <a:pPr algn="just"/>
            <a:endParaRPr lang="es-CO" sz="2000" b="1" dirty="0" smtClean="0">
              <a:solidFill>
                <a:schemeClr val="tx1"/>
              </a:solidFill>
            </a:endParaRPr>
          </a:p>
          <a:p>
            <a:pPr algn="just"/>
            <a:endParaRPr lang="es-CO" sz="2000" b="1" dirty="0" smtClean="0">
              <a:solidFill>
                <a:schemeClr val="tx1"/>
              </a:solidFill>
            </a:endParaRPr>
          </a:p>
          <a:p>
            <a:pPr algn="just"/>
            <a:r>
              <a:rPr lang="es-CO" sz="2000" b="1" dirty="0" smtClean="0">
                <a:solidFill>
                  <a:schemeClr val="tx1"/>
                </a:solidFill>
              </a:rPr>
              <a:t>INNATISMO</a:t>
            </a:r>
            <a:r>
              <a:rPr lang="es-MX" sz="2000" dirty="0" smtClean="0">
                <a:effectLst>
                  <a:outerShdw blurRad="38100" dist="38100" dir="2700000" algn="tl">
                    <a:srgbClr val="C0C0C0"/>
                  </a:outerShdw>
                </a:effectLst>
              </a:rPr>
              <a:t> </a:t>
            </a:r>
            <a:r>
              <a:rPr lang="es-MX" sz="1300" i="1" dirty="0" smtClean="0">
                <a:solidFill>
                  <a:schemeClr val="tx1"/>
                </a:solidFill>
                <a:effectLst>
                  <a:outerShdw blurRad="38100" dist="38100" dir="2700000" algn="tl">
                    <a:srgbClr val="C0C0C0"/>
                  </a:outerShdw>
                </a:effectLst>
              </a:rPr>
              <a:t>Competencia</a:t>
            </a:r>
            <a:r>
              <a:rPr lang="es-MX" sz="1300" dirty="0" smtClean="0">
                <a:solidFill>
                  <a:schemeClr val="tx1"/>
                </a:solidFill>
                <a:effectLst>
                  <a:outerShdw blurRad="38100" dist="38100" dir="2700000" algn="tl">
                    <a:srgbClr val="C0C0C0"/>
                  </a:outerShdw>
                </a:effectLst>
              </a:rPr>
              <a:t>: El sistema de reglas interiorizado por los hablantes y que constituye su saber lingüístico, gracias al cual son capaces de pronunciar o de comprender un número infinito de oraciones.</a:t>
            </a:r>
          </a:p>
          <a:p>
            <a:pPr algn="just"/>
            <a:r>
              <a:rPr lang="es-MX" sz="1300" i="1" dirty="0" smtClean="0">
                <a:solidFill>
                  <a:schemeClr val="tx1"/>
                </a:solidFill>
                <a:effectLst>
                  <a:outerShdw blurRad="38100" dist="38100" dir="2700000" algn="tl">
                    <a:srgbClr val="C0C0C0"/>
                  </a:outerShdw>
                </a:effectLst>
              </a:rPr>
              <a:t>Actuación:</a:t>
            </a:r>
            <a:r>
              <a:rPr lang="es-MX" sz="1300" dirty="0" smtClean="0">
                <a:solidFill>
                  <a:schemeClr val="tx1"/>
                </a:solidFill>
                <a:effectLst>
                  <a:outerShdw blurRad="38100" dist="38100" dir="2700000" algn="tl">
                    <a:srgbClr val="C0C0C0"/>
                  </a:outerShdw>
                </a:effectLst>
              </a:rPr>
              <a:t> Es la manifestación de la competencia de los hablantes en sus múltiples actos de habla</a:t>
            </a:r>
          </a:p>
          <a:p>
            <a:pPr algn="just"/>
            <a:r>
              <a:rPr lang="es-MX" sz="1300" i="1" dirty="0" smtClean="0">
                <a:solidFill>
                  <a:schemeClr val="tx1"/>
                </a:solidFill>
                <a:effectLst>
                  <a:outerShdw blurRad="38100" dist="38100" dir="2700000" algn="tl">
                    <a:srgbClr val="C0C0C0"/>
                  </a:outerShdw>
                </a:effectLst>
              </a:rPr>
              <a:t>Principios:</a:t>
            </a:r>
            <a:r>
              <a:rPr lang="es-MX" sz="1300" dirty="0" smtClean="0">
                <a:solidFill>
                  <a:schemeClr val="tx1"/>
                </a:solidFill>
                <a:effectLst>
                  <a:outerShdw blurRad="38100" dist="38100" dir="2700000" algn="tl">
                    <a:srgbClr val="C0C0C0"/>
                  </a:outerShdw>
                </a:effectLst>
              </a:rPr>
              <a:t> conocimiento de la gramática universal.</a:t>
            </a:r>
          </a:p>
          <a:p>
            <a:pPr algn="just"/>
            <a:r>
              <a:rPr lang="es-MX" sz="1300" i="1" dirty="0" smtClean="0">
                <a:solidFill>
                  <a:schemeClr val="tx1"/>
                </a:solidFill>
                <a:effectLst>
                  <a:outerShdw blurRad="38100" dist="38100" dir="2700000" algn="tl">
                    <a:srgbClr val="C0C0C0"/>
                  </a:outerShdw>
                </a:effectLst>
              </a:rPr>
              <a:t>Parámetros:</a:t>
            </a:r>
            <a:r>
              <a:rPr lang="es-MX" sz="1300" dirty="0" smtClean="0">
                <a:solidFill>
                  <a:schemeClr val="tx1"/>
                </a:solidFill>
                <a:effectLst>
                  <a:outerShdw blurRad="38100" dist="38100" dir="2700000" algn="tl">
                    <a:srgbClr val="C0C0C0"/>
                  </a:outerShdw>
                </a:effectLst>
              </a:rPr>
              <a:t> conocimiento de la gramática particular.</a:t>
            </a:r>
            <a:endParaRPr lang="es-CO" sz="1300" dirty="0">
              <a:solidFill>
                <a:schemeClr val="tx1"/>
              </a:solidFill>
            </a:endParaRPr>
          </a:p>
        </p:txBody>
      </p:sp>
      <p:sp>
        <p:nvSpPr>
          <p:cNvPr id="8" name="7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CONSTRUCTIVISMO</a:t>
            </a:r>
          </a:p>
          <a:p>
            <a:pPr algn="just"/>
            <a:r>
              <a:rPr lang="es-CO" sz="1200" i="1" dirty="0" smtClean="0">
                <a:solidFill>
                  <a:schemeClr val="tx1"/>
                </a:solidFill>
              </a:rPr>
              <a:t>Asimilación:</a:t>
            </a:r>
            <a:r>
              <a:rPr lang="es-CO" sz="1200" dirty="0" smtClean="0">
                <a:solidFill>
                  <a:schemeClr val="tx1"/>
                </a:solidFill>
              </a:rPr>
              <a:t> relación cognitiva que establece el niño con las situaciones  nuevas.</a:t>
            </a:r>
          </a:p>
          <a:p>
            <a:pPr algn="just"/>
            <a:r>
              <a:rPr lang="es-CO" sz="1200" dirty="0" smtClean="0">
                <a:solidFill>
                  <a:schemeClr val="tx1"/>
                </a:solidFill>
              </a:rPr>
              <a:t>Acomodación: modificación de las estructuras cognitivas a razón de las tareas que demanda el medio.</a:t>
            </a:r>
          </a:p>
          <a:p>
            <a:pPr algn="just"/>
            <a:r>
              <a:rPr lang="es-CO" sz="1200" i="1" dirty="0" smtClean="0">
                <a:solidFill>
                  <a:schemeClr val="tx1"/>
                </a:solidFill>
              </a:rPr>
              <a:t>Adaptación:</a:t>
            </a:r>
            <a:r>
              <a:rPr lang="es-CO" sz="1200" dirty="0" smtClean="0">
                <a:solidFill>
                  <a:schemeClr val="tx1"/>
                </a:solidFill>
              </a:rPr>
              <a:t> reestructuración cognitiva realizada mediante la acomodación y  la asimilación</a:t>
            </a:r>
            <a:endParaRPr lang="es-CO" sz="1200" b="1" dirty="0" smtClean="0">
              <a:solidFill>
                <a:schemeClr val="tx1"/>
              </a:solidFill>
            </a:endParaRPr>
          </a:p>
          <a:p>
            <a:pPr algn="just"/>
            <a:r>
              <a:rPr lang="es-CO" sz="1200" i="1" dirty="0" smtClean="0">
                <a:solidFill>
                  <a:schemeClr val="tx1"/>
                </a:solidFill>
              </a:rPr>
              <a:t>Esquema:</a:t>
            </a:r>
            <a:r>
              <a:rPr lang="es-CO" sz="1200" dirty="0" smtClean="0">
                <a:solidFill>
                  <a:schemeClr val="tx1"/>
                </a:solidFill>
              </a:rPr>
              <a:t> tipo de organización cognitiva en la mente del niño.</a:t>
            </a:r>
          </a:p>
          <a:p>
            <a:pPr algn="just"/>
            <a:r>
              <a:rPr lang="es-CO" sz="1200" i="1" dirty="0" smtClean="0">
                <a:solidFill>
                  <a:schemeClr val="tx1"/>
                </a:solidFill>
              </a:rPr>
              <a:t>Etapas del desarrollo cognitivo: </a:t>
            </a:r>
            <a:r>
              <a:rPr lang="es-CO" sz="1200" dirty="0" smtClean="0">
                <a:solidFill>
                  <a:schemeClr val="tx1"/>
                </a:solidFill>
              </a:rPr>
              <a:t>la evolución de la inteligencia va de la mano con la evolución biológica, lo cual supone la aparición de etapas progresivas diferenciadas por el tipo de esquemas. </a:t>
            </a:r>
          </a:p>
          <a:p>
            <a:pPr algn="ctr"/>
            <a:endParaRPr lang="es-CO" sz="2000" b="1" dirty="0">
              <a:solidFill>
                <a:schemeClr val="tx1"/>
              </a:solidFill>
            </a:endParaRPr>
          </a:p>
        </p:txBody>
      </p:sp>
      <p:sp>
        <p:nvSpPr>
          <p:cNvPr id="9" name="8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p:txBody>
      </p:sp>
      <p:sp>
        <p:nvSpPr>
          <p:cNvPr id="10" name="9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TEORÍA DE LA MENTE</a:t>
            </a:r>
          </a:p>
          <a:p>
            <a:pPr algn="just"/>
            <a:r>
              <a:rPr lang="es-CO" sz="1200" i="1" dirty="0" smtClean="0">
                <a:solidFill>
                  <a:schemeClr val="tx1"/>
                </a:solidFill>
              </a:rPr>
              <a:t>Creencia: </a:t>
            </a:r>
            <a:r>
              <a:rPr lang="es-MX" sz="1200" dirty="0" smtClean="0">
                <a:solidFill>
                  <a:schemeClr val="tx1"/>
                </a:solidFill>
              </a:rPr>
              <a:t>estado mental que permite la predicción del comportamiento. </a:t>
            </a:r>
          </a:p>
          <a:p>
            <a:pPr algn="just"/>
            <a:r>
              <a:rPr lang="es-MX" sz="1200" i="1" dirty="0" smtClean="0">
                <a:solidFill>
                  <a:schemeClr val="tx1"/>
                </a:solidFill>
              </a:rPr>
              <a:t>Falsa creencia: </a:t>
            </a:r>
            <a:r>
              <a:rPr lang="es-MX" sz="1200" dirty="0" smtClean="0">
                <a:solidFill>
                  <a:schemeClr val="tx1"/>
                </a:solidFill>
              </a:rPr>
              <a:t>la atribución de creencias a los demás de la misma manera que lo hacemos con</a:t>
            </a:r>
            <a:r>
              <a:rPr lang="es-MX" sz="1400" dirty="0" smtClean="0">
                <a:solidFill>
                  <a:schemeClr val="tx1"/>
                </a:solidFill>
              </a:rPr>
              <a:t> nosotros mismos.</a:t>
            </a:r>
            <a:endParaRPr lang="es-CO" sz="1400" dirty="0">
              <a:solidFill>
                <a:schemeClr val="tx1"/>
              </a:solidFill>
            </a:endParaRPr>
          </a:p>
        </p:txBody>
      </p:sp>
      <p:pic>
        <p:nvPicPr>
          <p:cNvPr id="12" name="11 Imagen" descr="http://actualidadcomic.com/wp-content/uploads/2007/11/calvin_liquido_cerebral.jpg"/>
          <p:cNvPicPr/>
          <p:nvPr/>
        </p:nvPicPr>
        <p:blipFill>
          <a:blip r:embed="rId2">
            <a:duotone>
              <a:prstClr val="black"/>
              <a:schemeClr val="accent1">
                <a:lumMod val="40000"/>
                <a:lumOff val="60000"/>
                <a:tint val="45000"/>
                <a:satMod val="400000"/>
              </a:schemeClr>
            </a:duotone>
          </a:blip>
          <a:srcRect t="23128" r="73208"/>
          <a:stretch>
            <a:fillRect/>
          </a:stretch>
        </p:blipFill>
        <p:spPr bwMode="auto">
          <a:xfrm>
            <a:off x="2714612" y="1285860"/>
            <a:ext cx="1352550" cy="1662109"/>
          </a:xfrm>
          <a:prstGeom prst="rect">
            <a:avLst/>
          </a:prstGeom>
          <a:noFill/>
          <a:ln w="9525">
            <a:noFill/>
            <a:miter lim="800000"/>
            <a:headEnd/>
            <a:tailEnd/>
          </a:ln>
        </p:spPr>
      </p:pic>
      <p:pic>
        <p:nvPicPr>
          <p:cNvPr id="14" name="13 Imagen" descr="http://actualidadcomic.com/wp-content/uploads/2007/11/calvin_liquido_cerebral.jpg"/>
          <p:cNvPicPr/>
          <p:nvPr/>
        </p:nvPicPr>
        <p:blipFill>
          <a:blip r:embed="rId2">
            <a:duotone>
              <a:prstClr val="black"/>
              <a:schemeClr val="accent1">
                <a:lumMod val="40000"/>
                <a:lumOff val="60000"/>
                <a:tint val="45000"/>
                <a:satMod val="400000"/>
              </a:schemeClr>
            </a:duotone>
          </a:blip>
          <a:srcRect l="33962" t="12775" r="38302" b="8811"/>
          <a:stretch>
            <a:fillRect/>
          </a:stretch>
        </p:blipFill>
        <p:spPr bwMode="auto">
          <a:xfrm>
            <a:off x="4857752" y="1071546"/>
            <a:ext cx="1571636" cy="1428760"/>
          </a:xfrm>
          <a:prstGeom prst="rect">
            <a:avLst/>
          </a:prstGeom>
          <a:noFill/>
          <a:ln w="9525">
            <a:noFill/>
            <a:miter lim="800000"/>
            <a:headEnd/>
            <a:tailEnd/>
          </a:ln>
        </p:spPr>
      </p:pic>
      <p:pic>
        <p:nvPicPr>
          <p:cNvPr id="16" name="15 Imagen" descr="http://actualidadcomic.com/wp-content/uploads/2007/11/calvin_liquido_cerebral.jpg"/>
          <p:cNvPicPr/>
          <p:nvPr/>
        </p:nvPicPr>
        <p:blipFill>
          <a:blip r:embed="rId2">
            <a:duotone>
              <a:prstClr val="black"/>
              <a:schemeClr val="accent1">
                <a:lumMod val="40000"/>
                <a:lumOff val="60000"/>
                <a:tint val="45000"/>
                <a:satMod val="400000"/>
              </a:schemeClr>
            </a:duotone>
          </a:blip>
          <a:srcRect l="72453"/>
          <a:stretch>
            <a:fillRect/>
          </a:stretch>
        </p:blipFill>
        <p:spPr bwMode="auto">
          <a:xfrm>
            <a:off x="7286644" y="1285860"/>
            <a:ext cx="1390650" cy="2162175"/>
          </a:xfrm>
          <a:prstGeom prst="rect">
            <a:avLst/>
          </a:prstGeom>
          <a:noFill/>
          <a:ln w="9525">
            <a:noFill/>
            <a:miter lim="800000"/>
            <a:headEnd/>
            <a:tailEnd/>
          </a:ln>
        </p:spPr>
      </p:pic>
      <p:pic>
        <p:nvPicPr>
          <p:cNvPr id="18" name="17 Imagen" descr="http://4.bp.blogspot.com/_6TAfjSWlOOQ/SWH7ClgC2TI/AAAAAAAAAOU/I0nkHaWpJ78/s320/calvin5.png"/>
          <p:cNvPicPr/>
          <p:nvPr/>
        </p:nvPicPr>
        <p:blipFill>
          <a:blip r:embed="rId3">
            <a:duotone>
              <a:prstClr val="black"/>
              <a:schemeClr val="tx2">
                <a:lumMod val="20000"/>
                <a:lumOff val="80000"/>
                <a:tint val="45000"/>
                <a:satMod val="400000"/>
              </a:schemeClr>
            </a:duotone>
          </a:blip>
          <a:srcRect l="1943" t="19063" r="53360" b="50000"/>
          <a:stretch>
            <a:fillRect/>
          </a:stretch>
        </p:blipFill>
        <p:spPr bwMode="auto">
          <a:xfrm>
            <a:off x="357158" y="1071546"/>
            <a:ext cx="1643074" cy="164307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42900"/>
            <a:ext cx="9144000" cy="70009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4" name="3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CONSTRUCTIVISMO</a:t>
            </a:r>
          </a:p>
          <a:p>
            <a:pPr algn="just"/>
            <a:r>
              <a:rPr lang="en-US" sz="1400" dirty="0" smtClean="0">
                <a:solidFill>
                  <a:schemeClr val="tx1"/>
                </a:solidFill>
              </a:rPr>
              <a:t>El </a:t>
            </a:r>
            <a:r>
              <a:rPr lang="en-US" sz="1400" dirty="0" err="1" smtClean="0">
                <a:solidFill>
                  <a:schemeClr val="tx1"/>
                </a:solidFill>
              </a:rPr>
              <a:t>lenguaje</a:t>
            </a:r>
            <a:r>
              <a:rPr lang="en-US" sz="1400" dirty="0" smtClean="0">
                <a:solidFill>
                  <a:schemeClr val="tx1"/>
                </a:solidFill>
              </a:rPr>
              <a:t> no </a:t>
            </a:r>
            <a:r>
              <a:rPr lang="en-US" sz="1400" dirty="0" err="1" smtClean="0">
                <a:solidFill>
                  <a:schemeClr val="tx1"/>
                </a:solidFill>
              </a:rPr>
              <a:t>es</a:t>
            </a:r>
            <a:r>
              <a:rPr lang="en-US" sz="1400" dirty="0" smtClean="0">
                <a:solidFill>
                  <a:schemeClr val="tx1"/>
                </a:solidFill>
              </a:rPr>
              <a:t> </a:t>
            </a:r>
            <a:r>
              <a:rPr lang="en-US" sz="1400" dirty="0" err="1" smtClean="0">
                <a:solidFill>
                  <a:schemeClr val="tx1"/>
                </a:solidFill>
              </a:rPr>
              <a:t>una</a:t>
            </a:r>
            <a:r>
              <a:rPr lang="en-US" sz="1400" dirty="0" smtClean="0">
                <a:solidFill>
                  <a:schemeClr val="tx1"/>
                </a:solidFill>
              </a:rPr>
              <a:t> </a:t>
            </a:r>
            <a:r>
              <a:rPr lang="en-US" sz="1400" dirty="0" err="1" smtClean="0">
                <a:solidFill>
                  <a:schemeClr val="tx1"/>
                </a:solidFill>
              </a:rPr>
              <a:t>facultad</a:t>
            </a:r>
            <a:r>
              <a:rPr lang="en-US" sz="1400" dirty="0" smtClean="0">
                <a:solidFill>
                  <a:schemeClr val="tx1"/>
                </a:solidFill>
              </a:rPr>
              <a:t> </a:t>
            </a:r>
            <a:r>
              <a:rPr lang="en-US" sz="1400" dirty="0" err="1" smtClean="0">
                <a:solidFill>
                  <a:schemeClr val="tx1"/>
                </a:solidFill>
              </a:rPr>
              <a:t>separada</a:t>
            </a:r>
            <a:r>
              <a:rPr lang="en-US" sz="1400" dirty="0" smtClean="0">
                <a:solidFill>
                  <a:schemeClr val="tx1"/>
                </a:solidFill>
              </a:rPr>
              <a:t> del </a:t>
            </a:r>
            <a:r>
              <a:rPr lang="en-US" sz="1400" dirty="0" err="1" smtClean="0">
                <a:solidFill>
                  <a:schemeClr val="tx1"/>
                </a:solidFill>
              </a:rPr>
              <a:t>pensamiento</a:t>
            </a:r>
            <a:r>
              <a:rPr lang="en-US" sz="1400" dirty="0" smtClean="0">
                <a:solidFill>
                  <a:schemeClr val="tx1"/>
                </a:solidFill>
              </a:rPr>
              <a:t>, </a:t>
            </a:r>
            <a:r>
              <a:rPr lang="en-US" sz="1400" dirty="0" err="1" smtClean="0">
                <a:solidFill>
                  <a:schemeClr val="tx1"/>
                </a:solidFill>
              </a:rPr>
              <a:t>sino</a:t>
            </a:r>
            <a:r>
              <a:rPr lang="en-US" sz="1400" dirty="0" smtClean="0">
                <a:solidFill>
                  <a:schemeClr val="tx1"/>
                </a:solidFill>
              </a:rPr>
              <a:t> </a:t>
            </a:r>
            <a:r>
              <a:rPr lang="en-US" sz="1400" dirty="0" err="1" smtClean="0">
                <a:solidFill>
                  <a:schemeClr val="tx1"/>
                </a:solidFill>
              </a:rPr>
              <a:t>una</a:t>
            </a:r>
            <a:r>
              <a:rPr lang="en-US" sz="1400" dirty="0" smtClean="0">
                <a:solidFill>
                  <a:schemeClr val="tx1"/>
                </a:solidFill>
              </a:rPr>
              <a:t> de </a:t>
            </a:r>
            <a:r>
              <a:rPr lang="en-US" sz="1400" dirty="0" err="1" smtClean="0">
                <a:solidFill>
                  <a:schemeClr val="tx1"/>
                </a:solidFill>
              </a:rPr>
              <a:t>las</a:t>
            </a:r>
            <a:r>
              <a:rPr lang="en-US" sz="1400" dirty="0" smtClean="0">
                <a:solidFill>
                  <a:schemeClr val="tx1"/>
                </a:solidFill>
              </a:rPr>
              <a:t> </a:t>
            </a:r>
            <a:r>
              <a:rPr lang="en-US" sz="1400" dirty="0" err="1" smtClean="0">
                <a:solidFill>
                  <a:schemeClr val="tx1"/>
                </a:solidFill>
              </a:rPr>
              <a:t>habilidades</a:t>
            </a:r>
            <a:r>
              <a:rPr lang="en-US" sz="1400" dirty="0" smtClean="0">
                <a:solidFill>
                  <a:schemeClr val="tx1"/>
                </a:solidFill>
              </a:rPr>
              <a:t> </a:t>
            </a:r>
            <a:r>
              <a:rPr lang="en-US" sz="1400" dirty="0" err="1" smtClean="0">
                <a:solidFill>
                  <a:schemeClr val="tx1"/>
                </a:solidFill>
              </a:rPr>
              <a:t>que</a:t>
            </a:r>
            <a:r>
              <a:rPr lang="en-US" sz="1400" dirty="0" smtClean="0">
                <a:solidFill>
                  <a:schemeClr val="tx1"/>
                </a:solidFill>
              </a:rPr>
              <a:t> </a:t>
            </a:r>
            <a:r>
              <a:rPr lang="en-US" sz="1400" dirty="0" err="1" smtClean="0">
                <a:solidFill>
                  <a:schemeClr val="tx1"/>
                </a:solidFill>
              </a:rPr>
              <a:t>resultan</a:t>
            </a:r>
            <a:r>
              <a:rPr lang="en-US" sz="1400" dirty="0" smtClean="0">
                <a:solidFill>
                  <a:schemeClr val="tx1"/>
                </a:solidFill>
              </a:rPr>
              <a:t> de la </a:t>
            </a:r>
            <a:r>
              <a:rPr lang="en-US" sz="1400" dirty="0" err="1" smtClean="0">
                <a:solidFill>
                  <a:schemeClr val="tx1"/>
                </a:solidFill>
              </a:rPr>
              <a:t>maduración</a:t>
            </a:r>
            <a:r>
              <a:rPr lang="en-US" sz="1400" dirty="0" smtClean="0">
                <a:solidFill>
                  <a:schemeClr val="tx1"/>
                </a:solidFill>
              </a:rPr>
              <a:t> </a:t>
            </a:r>
            <a:r>
              <a:rPr lang="en-US" sz="1400" dirty="0" err="1" smtClean="0">
                <a:solidFill>
                  <a:schemeClr val="tx1"/>
                </a:solidFill>
              </a:rPr>
              <a:t>cognitiva</a:t>
            </a:r>
            <a:r>
              <a:rPr lang="en-US" sz="1400" dirty="0" smtClean="0">
                <a:solidFill>
                  <a:schemeClr val="tx1"/>
                </a:solidFill>
              </a:rPr>
              <a:t>. </a:t>
            </a:r>
            <a:r>
              <a:rPr lang="en-US" sz="1400" dirty="0" err="1" smtClean="0">
                <a:solidFill>
                  <a:schemeClr val="tx1"/>
                </a:solidFill>
              </a:rPr>
              <a:t>Configurada</a:t>
            </a:r>
            <a:r>
              <a:rPr lang="en-US" sz="1400" dirty="0" smtClean="0">
                <a:solidFill>
                  <a:schemeClr val="tx1"/>
                </a:solidFill>
              </a:rPr>
              <a:t> </a:t>
            </a:r>
            <a:r>
              <a:rPr lang="en-US" sz="1400" dirty="0" err="1" smtClean="0">
                <a:solidFill>
                  <a:schemeClr val="tx1"/>
                </a:solidFill>
              </a:rPr>
              <a:t>como</a:t>
            </a:r>
            <a:r>
              <a:rPr lang="en-US" sz="1400" dirty="0" smtClean="0">
                <a:solidFill>
                  <a:schemeClr val="tx1"/>
                </a:solidFill>
              </a:rPr>
              <a:t> </a:t>
            </a:r>
            <a:r>
              <a:rPr lang="en-US" sz="1400" dirty="0" err="1" smtClean="0">
                <a:solidFill>
                  <a:schemeClr val="tx1"/>
                </a:solidFill>
              </a:rPr>
              <a:t>esquema</a:t>
            </a:r>
            <a:r>
              <a:rPr lang="en-US" sz="1400" dirty="0" smtClean="0">
                <a:solidFill>
                  <a:schemeClr val="tx1"/>
                </a:solidFill>
              </a:rPr>
              <a:t> mental.</a:t>
            </a:r>
            <a:endParaRPr lang="es-CO" sz="1400" b="1" dirty="0">
              <a:solidFill>
                <a:schemeClr val="tx1"/>
              </a:solidFill>
            </a:endParaRPr>
          </a:p>
        </p:txBody>
      </p:sp>
      <p:sp>
        <p:nvSpPr>
          <p:cNvPr id="5" name="4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just"/>
            <a:endParaRPr lang="es-CO" sz="1400" dirty="0" smtClean="0">
              <a:solidFill>
                <a:schemeClr val="tx1"/>
              </a:solidFill>
              <a:latin typeface="+mj-lt"/>
            </a:endParaRPr>
          </a:p>
          <a:p>
            <a:pPr algn="just"/>
            <a:endParaRPr lang="es-CO" sz="1400" dirty="0" smtClean="0">
              <a:solidFill>
                <a:schemeClr val="tx1"/>
              </a:solidFill>
              <a:latin typeface="+mj-lt"/>
            </a:endParaRPr>
          </a:p>
          <a:p>
            <a:pPr algn="just"/>
            <a:r>
              <a:rPr lang="es-CO" sz="1400" dirty="0" smtClean="0">
                <a:solidFill>
                  <a:schemeClr val="tx1"/>
                </a:solidFill>
                <a:latin typeface="+mj-lt"/>
              </a:rPr>
              <a:t>Interaccionismo cognitivo: El lenguaje es un instrumento de comunicación, un modelo que se adquiere socialmente</a:t>
            </a:r>
          </a:p>
          <a:p>
            <a:pPr algn="just"/>
            <a:r>
              <a:rPr lang="es-CO" sz="1400" dirty="0" smtClean="0">
                <a:solidFill>
                  <a:schemeClr val="tx1"/>
                </a:solidFill>
                <a:latin typeface="+mj-lt"/>
              </a:rPr>
              <a:t>Procesamiento de la Información: Input de información lingüística </a:t>
            </a:r>
          </a:p>
          <a:p>
            <a:pPr algn="just"/>
            <a:r>
              <a:rPr lang="es-CO" sz="1400" dirty="0" err="1" smtClean="0">
                <a:solidFill>
                  <a:schemeClr val="tx1"/>
                </a:solidFill>
                <a:latin typeface="+mj-lt"/>
              </a:rPr>
              <a:t>Interaccionismo</a:t>
            </a:r>
            <a:r>
              <a:rPr lang="es-CO" sz="1400" dirty="0" smtClean="0">
                <a:solidFill>
                  <a:schemeClr val="tx1"/>
                </a:solidFill>
                <a:latin typeface="+mj-lt"/>
              </a:rPr>
              <a:t> social: </a:t>
            </a:r>
            <a:r>
              <a:rPr lang="es-MX" sz="1400" dirty="0" smtClean="0">
                <a:solidFill>
                  <a:schemeClr val="tx1"/>
                </a:solidFill>
                <a:latin typeface="+mj-lt"/>
              </a:rPr>
              <a:t>las construcciones gramaticales se ligan a normas, preferencias y expectativas sociales.</a:t>
            </a:r>
            <a:endParaRPr lang="es-CO" sz="1400" b="1" dirty="0">
              <a:solidFill>
                <a:schemeClr val="tx1"/>
              </a:solidFill>
              <a:latin typeface="+mj-lt"/>
            </a:endParaRPr>
          </a:p>
        </p:txBody>
      </p:sp>
      <p:sp>
        <p:nvSpPr>
          <p:cNvPr id="6" name="5 Rectángulo"/>
          <p:cNvSpPr/>
          <p:nvPr/>
        </p:nvSpPr>
        <p:spPr>
          <a:xfrm>
            <a:off x="1000100" y="642918"/>
            <a:ext cx="7715304" cy="1285884"/>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b="1" dirty="0" smtClean="0">
                <a:solidFill>
                  <a:schemeClr val="tx1"/>
                </a:solidFill>
              </a:rPr>
              <a:t>ESTRUCTURA Y FUNCIÓN DE LA LENGUA</a:t>
            </a:r>
            <a:endParaRPr lang="es-CO" sz="4000" b="1" dirty="0">
              <a:solidFill>
                <a:schemeClr val="tx1"/>
              </a:solidFill>
            </a:endParaRPr>
          </a:p>
        </p:txBody>
      </p:sp>
      <p:sp>
        <p:nvSpPr>
          <p:cNvPr id="7" name="6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INNATISMO</a:t>
            </a:r>
          </a:p>
          <a:p>
            <a:pPr algn="just"/>
            <a:r>
              <a:rPr lang="es-MX" sz="1300" dirty="0" smtClean="0">
                <a:solidFill>
                  <a:schemeClr val="tx1"/>
                </a:solidFill>
                <a:effectLst>
                  <a:outerShdw blurRad="38100" dist="38100" dir="2700000" algn="tl">
                    <a:srgbClr val="C0C0C0"/>
                  </a:outerShdw>
                </a:effectLst>
              </a:rPr>
              <a:t>El lenguaje tiene una estructura o gramática innata activada por el entorno pero que es independiente del uso. El LAD provee al niño del conocimiento que contiene principios universales del lenguaje, es decir, comunes a todas las lenguas (Gramática Universal), y a la vez le permite conocer los parámetros de la gramática particular o lengua materna.</a:t>
            </a:r>
          </a:p>
          <a:p>
            <a:pPr algn="just"/>
            <a:endParaRPr lang="es-CO" sz="1400" b="1" dirty="0" smtClean="0">
              <a:solidFill>
                <a:schemeClr val="tx1"/>
              </a:solidFill>
            </a:endParaRPr>
          </a:p>
          <a:p>
            <a:pPr algn="just"/>
            <a:endParaRPr lang="es-CO" sz="2000" b="1" dirty="0">
              <a:solidFill>
                <a:schemeClr val="tx1"/>
              </a:solidFill>
            </a:endParaRPr>
          </a:p>
        </p:txBody>
      </p:sp>
      <p:sp>
        <p:nvSpPr>
          <p:cNvPr id="8" name="7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p:txBody>
      </p:sp>
      <p:sp>
        <p:nvSpPr>
          <p:cNvPr id="9" name="8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INTERACCIONISMO</a:t>
            </a:r>
          </a:p>
          <a:p>
            <a:pPr algn="ctr"/>
            <a:endParaRPr lang="es-CO" sz="2000" b="1" dirty="0" smtClean="0">
              <a:solidFill>
                <a:schemeClr val="tx1"/>
              </a:solidFill>
            </a:endParaRPr>
          </a:p>
          <a:p>
            <a:pPr algn="ctr"/>
            <a:endParaRPr lang="es-CO" sz="2000" b="1" dirty="0">
              <a:solidFill>
                <a:schemeClr val="tx1"/>
              </a:solidFill>
            </a:endParaRPr>
          </a:p>
        </p:txBody>
      </p:sp>
      <p:sp>
        <p:nvSpPr>
          <p:cNvPr id="10" name="9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TEORÍA DE LA MENTE</a:t>
            </a:r>
          </a:p>
          <a:p>
            <a:pPr algn="just">
              <a:lnSpc>
                <a:spcPct val="95000"/>
              </a:lnSpc>
              <a:spcBef>
                <a:spcPct val="0"/>
              </a:spcBef>
              <a:tabLst>
                <a:tab pos="512763" algn="l"/>
                <a:tab pos="1335088" algn="l"/>
                <a:tab pos="2157413" algn="l"/>
                <a:tab pos="2981325" algn="l"/>
                <a:tab pos="3803650" algn="l"/>
                <a:tab pos="4627563" algn="l"/>
                <a:tab pos="5449888" algn="l"/>
                <a:tab pos="6272213" algn="l"/>
                <a:tab pos="7096125" algn="l"/>
                <a:tab pos="7918450" algn="l"/>
                <a:tab pos="8742363" algn="l"/>
              </a:tabLst>
            </a:pPr>
            <a:r>
              <a:rPr lang="es-MX" sz="1200" dirty="0" smtClean="0">
                <a:solidFill>
                  <a:schemeClr val="tx1"/>
                </a:solidFill>
                <a:latin typeface="+mj-lt"/>
              </a:rPr>
              <a:t>Las estructuras gramaticales sirven al individuo para formar su lenguaje.</a:t>
            </a:r>
          </a:p>
          <a:p>
            <a:pPr algn="just">
              <a:lnSpc>
                <a:spcPct val="95000"/>
              </a:lnSpc>
              <a:spcBef>
                <a:spcPct val="0"/>
              </a:spcBef>
              <a:tabLst>
                <a:tab pos="512763" algn="l"/>
                <a:tab pos="1335088" algn="l"/>
                <a:tab pos="2157413" algn="l"/>
                <a:tab pos="2981325" algn="l"/>
                <a:tab pos="3803650" algn="l"/>
                <a:tab pos="4627563" algn="l"/>
                <a:tab pos="5449888" algn="l"/>
                <a:tab pos="6272213" algn="l"/>
                <a:tab pos="7096125" algn="l"/>
                <a:tab pos="7918450" algn="l"/>
                <a:tab pos="8742363" algn="l"/>
              </a:tabLst>
            </a:pPr>
            <a:r>
              <a:rPr lang="es-MX" sz="1200" dirty="0" smtClean="0">
                <a:solidFill>
                  <a:schemeClr val="tx1"/>
                </a:solidFill>
                <a:latin typeface="+mj-lt"/>
              </a:rPr>
              <a:t>La </a:t>
            </a:r>
            <a:r>
              <a:rPr lang="es-MX" sz="1200" dirty="0" err="1" smtClean="0">
                <a:solidFill>
                  <a:schemeClr val="tx1"/>
                </a:solidFill>
                <a:latin typeface="+mj-lt"/>
              </a:rPr>
              <a:t>ToM</a:t>
            </a:r>
            <a:r>
              <a:rPr lang="es-MX" sz="1200" dirty="0" smtClean="0">
                <a:solidFill>
                  <a:schemeClr val="tx1"/>
                </a:solidFill>
                <a:latin typeface="+mj-lt"/>
              </a:rPr>
              <a:t> sirve al individuo para reconocer las intenciones de su interlocutor y dar un sentido correcto a las oraciones que emite.</a:t>
            </a:r>
          </a:p>
          <a:p>
            <a:pPr algn="just">
              <a:lnSpc>
                <a:spcPct val="95000"/>
              </a:lnSpc>
              <a:spcBef>
                <a:spcPct val="0"/>
              </a:spcBef>
              <a:tabLst>
                <a:tab pos="512763" algn="l"/>
                <a:tab pos="1335088" algn="l"/>
                <a:tab pos="2157413" algn="l"/>
                <a:tab pos="2981325" algn="l"/>
                <a:tab pos="3803650" algn="l"/>
                <a:tab pos="4627563" algn="l"/>
                <a:tab pos="5449888" algn="l"/>
                <a:tab pos="6272213" algn="l"/>
                <a:tab pos="7096125" algn="l"/>
                <a:tab pos="7918450" algn="l"/>
                <a:tab pos="8742363" algn="l"/>
              </a:tabLst>
            </a:pPr>
            <a:r>
              <a:rPr lang="es-MX" sz="1200" dirty="0" smtClean="0">
                <a:latin typeface="+mj-lt"/>
              </a:rPr>
              <a:t>-</a:t>
            </a:r>
          </a:p>
          <a:p>
            <a:pPr algn="ctr"/>
            <a:endParaRPr lang="es-CO" sz="2000" b="1" dirty="0">
              <a:solidFill>
                <a:schemeClr val="tx1"/>
              </a:solidFill>
            </a:endParaRPr>
          </a:p>
        </p:txBody>
      </p:sp>
      <p:pic>
        <p:nvPicPr>
          <p:cNvPr id="11" name="Picture 2" descr="http://2.bp.blogspot.com/_kzPQhMwMNjw/SU7UhPG1RUI/AAAAAAAAAJc/bNp2BKT8ndk/S600/10señalamientos.gif"/>
          <p:cNvPicPr>
            <a:picLocks noChangeAspect="1" noChangeArrowheads="1"/>
          </p:cNvPicPr>
          <p:nvPr/>
        </p:nvPicPr>
        <p:blipFill>
          <a:blip r:embed="rId2">
            <a:duotone>
              <a:prstClr val="black"/>
              <a:schemeClr val="accent4">
                <a:lumMod val="75000"/>
                <a:tint val="45000"/>
                <a:satMod val="400000"/>
              </a:schemeClr>
            </a:duotone>
          </a:blip>
          <a:srcRect t="5744" r="2511" b="14099"/>
          <a:stretch>
            <a:fillRect/>
          </a:stretch>
        </p:blipFill>
        <p:spPr bwMode="auto">
          <a:xfrm>
            <a:off x="285720" y="1785926"/>
            <a:ext cx="4143404" cy="1993889"/>
          </a:xfrm>
          <a:prstGeom prst="rect">
            <a:avLst/>
          </a:prstGeom>
          <a:noFill/>
        </p:spPr>
      </p:pic>
      <p:pic>
        <p:nvPicPr>
          <p:cNvPr id="7170" name="Picture 2" descr="http://linoleo.files.wordpress.com/2007/04/dibuja-comics-01.gif"/>
          <p:cNvPicPr>
            <a:picLocks noChangeAspect="1" noChangeArrowheads="1"/>
          </p:cNvPicPr>
          <p:nvPr/>
        </p:nvPicPr>
        <p:blipFill>
          <a:blip r:embed="rId3">
            <a:duotone>
              <a:prstClr val="black"/>
              <a:schemeClr val="accent4">
                <a:lumMod val="75000"/>
                <a:tint val="45000"/>
                <a:satMod val="400000"/>
              </a:schemeClr>
            </a:duotone>
          </a:blip>
          <a:srcRect t="3385" b="5234"/>
          <a:stretch>
            <a:fillRect/>
          </a:stretch>
        </p:blipFill>
        <p:spPr bwMode="auto">
          <a:xfrm>
            <a:off x="4857752" y="1928802"/>
            <a:ext cx="3714776" cy="192882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0"/>
            <a:ext cx="9144000" cy="6858000"/>
          </a:xfrm>
          <a:prstGeom prst="rect">
            <a:avLst/>
          </a:prstGeom>
          <a:solidFill>
            <a:srgbClr val="F874D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 name="2 Rectángulo"/>
          <p:cNvSpPr/>
          <p:nvPr/>
        </p:nvSpPr>
        <p:spPr>
          <a:xfrm>
            <a:off x="1000100" y="928670"/>
            <a:ext cx="7715304" cy="1285884"/>
          </a:xfrm>
          <a:prstGeom prst="rect">
            <a:avLst/>
          </a:prstGeom>
          <a:solidFill>
            <a:srgbClr val="F874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b="1" dirty="0" smtClean="0">
                <a:solidFill>
                  <a:schemeClr val="tx1"/>
                </a:solidFill>
              </a:rPr>
              <a:t>METODOLOGÍA</a:t>
            </a:r>
            <a:endParaRPr lang="es-CO" sz="4000" b="1" dirty="0">
              <a:solidFill>
                <a:schemeClr val="tx1"/>
              </a:solidFill>
            </a:endParaRPr>
          </a:p>
        </p:txBody>
      </p:sp>
      <p:sp>
        <p:nvSpPr>
          <p:cNvPr id="4" name="3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p:txBody>
      </p:sp>
      <p:sp>
        <p:nvSpPr>
          <p:cNvPr id="5" name="4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just"/>
            <a:endParaRPr lang="es-CO" sz="1400" dirty="0" smtClean="0">
              <a:solidFill>
                <a:schemeClr val="tx1"/>
              </a:solidFill>
            </a:endParaRPr>
          </a:p>
          <a:p>
            <a:pPr algn="just"/>
            <a:endParaRPr lang="es-CO" sz="1400" dirty="0" smtClean="0">
              <a:solidFill>
                <a:schemeClr val="tx1"/>
              </a:solidFill>
            </a:endParaRPr>
          </a:p>
          <a:p>
            <a:pPr algn="just"/>
            <a:endParaRPr lang="es-CO" sz="1400" dirty="0" smtClean="0">
              <a:solidFill>
                <a:schemeClr val="tx1"/>
              </a:solidFill>
            </a:endParaRPr>
          </a:p>
          <a:p>
            <a:pPr algn="just"/>
            <a:endParaRPr lang="es-CO" sz="1400" dirty="0" smtClean="0">
              <a:solidFill>
                <a:schemeClr val="tx1"/>
              </a:solidFill>
            </a:endParaRPr>
          </a:p>
          <a:p>
            <a:pPr algn="just"/>
            <a:endParaRPr lang="es-CO" sz="1400" dirty="0" smtClean="0">
              <a:solidFill>
                <a:schemeClr val="tx1"/>
              </a:solidFill>
            </a:endParaRPr>
          </a:p>
          <a:p>
            <a:pPr algn="just"/>
            <a:r>
              <a:rPr lang="es-CO" sz="1400" dirty="0" smtClean="0">
                <a:solidFill>
                  <a:schemeClr val="tx1"/>
                </a:solidFill>
              </a:rPr>
              <a:t>Método clínico a partir de las interacciones sociales el niño es un interlocutor válido que participa de la dinámica comunicativa.</a:t>
            </a:r>
            <a:endParaRPr lang="es-CO" sz="1400" dirty="0">
              <a:solidFill>
                <a:schemeClr val="tx1"/>
              </a:solidFill>
            </a:endParaRPr>
          </a:p>
        </p:txBody>
      </p:sp>
      <p:sp>
        <p:nvSpPr>
          <p:cNvPr id="7" name="6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INNATISMO</a:t>
            </a:r>
            <a:endParaRPr lang="es-CO" sz="1400" dirty="0" smtClean="0">
              <a:solidFill>
                <a:schemeClr val="tx1"/>
              </a:solidFill>
            </a:endParaRPr>
          </a:p>
          <a:p>
            <a:pPr algn="just"/>
            <a:r>
              <a:rPr lang="es-CO" sz="1400" dirty="0" smtClean="0">
                <a:solidFill>
                  <a:schemeClr val="tx1"/>
                </a:solidFill>
              </a:rPr>
              <a:t>Método de estudio de caso. Con el análisis de la adquisición en un individuo se puede predecir el mecanismo en los demás puesto que es el LAD es universal.</a:t>
            </a:r>
            <a:endParaRPr lang="es-CO" sz="1400" dirty="0">
              <a:solidFill>
                <a:schemeClr val="tx1"/>
              </a:solidFill>
            </a:endParaRPr>
          </a:p>
        </p:txBody>
      </p:sp>
      <p:sp>
        <p:nvSpPr>
          <p:cNvPr id="8" name="7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CONSTRUCTIVISMO</a:t>
            </a:r>
          </a:p>
          <a:p>
            <a:pPr algn="just"/>
            <a:r>
              <a:rPr lang="es-CO" sz="1400" dirty="0" smtClean="0">
                <a:solidFill>
                  <a:schemeClr val="tx1"/>
                </a:solidFill>
              </a:rPr>
              <a:t>Método de estudio de caso,  de tipo longitudinal o transversal que permita observar etapas de desarrollo.</a:t>
            </a:r>
          </a:p>
          <a:p>
            <a:pPr algn="ctr"/>
            <a:endParaRPr lang="es-CO" sz="2000" b="1" dirty="0">
              <a:solidFill>
                <a:schemeClr val="tx1"/>
              </a:solidFill>
            </a:endParaRPr>
          </a:p>
        </p:txBody>
      </p:sp>
      <p:sp>
        <p:nvSpPr>
          <p:cNvPr id="9" name="8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INTERACCIONISMO</a:t>
            </a:r>
          </a:p>
          <a:p>
            <a:pPr algn="ctr"/>
            <a:endParaRPr lang="es-CO" sz="2000" b="1" dirty="0">
              <a:solidFill>
                <a:schemeClr val="tx1"/>
              </a:solidFill>
            </a:endParaRPr>
          </a:p>
        </p:txBody>
      </p:sp>
      <p:sp>
        <p:nvSpPr>
          <p:cNvPr id="10" name="9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TEORÍA DE LA MENTE</a:t>
            </a:r>
          </a:p>
          <a:p>
            <a:pPr algn="just"/>
            <a:r>
              <a:rPr lang="es-CO" sz="1400" dirty="0" smtClean="0">
                <a:solidFill>
                  <a:schemeClr val="tx1"/>
                </a:solidFill>
              </a:rPr>
              <a:t>Método clínico, método experimental, método etnográfico. </a:t>
            </a:r>
            <a:endParaRPr lang="es-CO" sz="1400" dirty="0">
              <a:solidFill>
                <a:schemeClr val="tx1"/>
              </a:solidFill>
            </a:endParaRPr>
          </a:p>
        </p:txBody>
      </p:sp>
      <p:pic>
        <p:nvPicPr>
          <p:cNvPr id="11" name="10 Imagen" descr="http://www.smellwing.com/SmellWingComics/wp-comics/2006-07-13-Comic-002.png"/>
          <p:cNvPicPr/>
          <p:nvPr/>
        </p:nvPicPr>
        <p:blipFill>
          <a:blip r:embed="rId2">
            <a:duotone>
              <a:prstClr val="black"/>
              <a:srgbClr val="F874D2">
                <a:tint val="45000"/>
                <a:satMod val="400000"/>
              </a:srgbClr>
            </a:duotone>
          </a:blip>
          <a:srcRect l="2885" t="4772" r="52478" b="50109"/>
          <a:stretch>
            <a:fillRect/>
          </a:stretch>
        </p:blipFill>
        <p:spPr bwMode="auto">
          <a:xfrm>
            <a:off x="71406" y="1928802"/>
            <a:ext cx="2143139" cy="1981200"/>
          </a:xfrm>
          <a:prstGeom prst="rect">
            <a:avLst/>
          </a:prstGeom>
          <a:noFill/>
          <a:ln w="9525">
            <a:noFill/>
            <a:miter lim="800000"/>
            <a:headEnd/>
            <a:tailEnd/>
          </a:ln>
        </p:spPr>
      </p:pic>
      <p:pic>
        <p:nvPicPr>
          <p:cNvPr id="12" name="11 Imagen" descr="http://www.smellwing.com/SmellWingComics/wp-comics/2006-07-13-Comic-002.png"/>
          <p:cNvPicPr/>
          <p:nvPr/>
        </p:nvPicPr>
        <p:blipFill>
          <a:blip r:embed="rId2">
            <a:duotone>
              <a:prstClr val="black"/>
              <a:srgbClr val="F874D2">
                <a:tint val="45000"/>
                <a:satMod val="400000"/>
              </a:srgbClr>
            </a:duotone>
          </a:blip>
          <a:srcRect l="52274" t="4772" r="2410" b="51193"/>
          <a:stretch>
            <a:fillRect/>
          </a:stretch>
        </p:blipFill>
        <p:spPr bwMode="auto">
          <a:xfrm>
            <a:off x="2357422" y="2000240"/>
            <a:ext cx="2071701" cy="1928826"/>
          </a:xfrm>
          <a:prstGeom prst="rect">
            <a:avLst/>
          </a:prstGeom>
          <a:noFill/>
          <a:ln w="9525">
            <a:noFill/>
            <a:miter lim="800000"/>
            <a:headEnd/>
            <a:tailEnd/>
          </a:ln>
        </p:spPr>
      </p:pic>
      <p:pic>
        <p:nvPicPr>
          <p:cNvPr id="13" name="12 Imagen" descr="http://www.smellwing.com/SmellWingComics/wp-comics/2006-07-13-Comic-002.png"/>
          <p:cNvPicPr/>
          <p:nvPr/>
        </p:nvPicPr>
        <p:blipFill>
          <a:blip r:embed="rId2">
            <a:duotone>
              <a:prstClr val="black"/>
              <a:srgbClr val="F874D2">
                <a:tint val="45000"/>
                <a:satMod val="400000"/>
              </a:srgbClr>
            </a:duotone>
          </a:blip>
          <a:srcRect l="56857" t="58243" r="2410" b="5857"/>
          <a:stretch>
            <a:fillRect/>
          </a:stretch>
        </p:blipFill>
        <p:spPr bwMode="auto">
          <a:xfrm>
            <a:off x="6858016" y="2071678"/>
            <a:ext cx="2285984" cy="1862139"/>
          </a:xfrm>
          <a:prstGeom prst="rect">
            <a:avLst/>
          </a:prstGeom>
          <a:noFill/>
          <a:ln w="9525">
            <a:noFill/>
            <a:miter lim="800000"/>
            <a:headEnd/>
            <a:tailEnd/>
          </a:ln>
        </p:spPr>
      </p:pic>
      <p:pic>
        <p:nvPicPr>
          <p:cNvPr id="14" name="13 Imagen" descr="http://www.smellwing.com/SmellWingComics/wp-comics/2006-07-13-Comic-002.png"/>
          <p:cNvPicPr/>
          <p:nvPr/>
        </p:nvPicPr>
        <p:blipFill>
          <a:blip r:embed="rId2">
            <a:duotone>
              <a:prstClr val="black"/>
              <a:srgbClr val="F874D2">
                <a:tint val="45000"/>
                <a:satMod val="400000"/>
              </a:srgbClr>
            </a:duotone>
          </a:blip>
          <a:srcRect l="9250" t="57484" r="56381" b="5857"/>
          <a:stretch>
            <a:fillRect/>
          </a:stretch>
        </p:blipFill>
        <p:spPr bwMode="auto">
          <a:xfrm>
            <a:off x="4714876" y="2000241"/>
            <a:ext cx="1928826" cy="192882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0" y="0"/>
            <a:ext cx="9144000" cy="68580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Rectángulo"/>
          <p:cNvSpPr/>
          <p:nvPr/>
        </p:nvSpPr>
        <p:spPr>
          <a:xfrm>
            <a:off x="1071538" y="714356"/>
            <a:ext cx="7715304" cy="128588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b="1" dirty="0" smtClean="0">
                <a:solidFill>
                  <a:schemeClr val="tx1"/>
                </a:solidFill>
              </a:rPr>
              <a:t>COMPETENCIA Y ACTUACIÓN</a:t>
            </a:r>
            <a:endParaRPr lang="es-CO" sz="4000" b="1" dirty="0">
              <a:solidFill>
                <a:schemeClr val="tx1"/>
              </a:solidFill>
            </a:endParaRPr>
          </a:p>
        </p:txBody>
      </p:sp>
      <p:sp>
        <p:nvSpPr>
          <p:cNvPr id="3" name="2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INNATISMO</a:t>
            </a:r>
          </a:p>
          <a:p>
            <a:pPr algn="just"/>
            <a:r>
              <a:rPr lang="es-CO" sz="1400" dirty="0" smtClean="0">
                <a:solidFill>
                  <a:schemeClr val="tx1"/>
                </a:solidFill>
              </a:rPr>
              <a:t>Se centra en la competencia lingüística</a:t>
            </a:r>
            <a:endParaRPr lang="es-CO" sz="1400" dirty="0">
              <a:solidFill>
                <a:schemeClr val="tx1"/>
              </a:solidFill>
            </a:endParaRPr>
          </a:p>
        </p:txBody>
      </p:sp>
      <p:sp>
        <p:nvSpPr>
          <p:cNvPr id="4" name="3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CONSTRUCTIVISMO</a:t>
            </a:r>
          </a:p>
          <a:p>
            <a:pPr algn="just"/>
            <a:r>
              <a:rPr lang="es-CO" sz="1400" dirty="0" smtClean="0">
                <a:solidFill>
                  <a:schemeClr val="tx1"/>
                </a:solidFill>
              </a:rPr>
              <a:t>La competencia no es estrictamente lingüística sino de naturaleza cognitiva.</a:t>
            </a:r>
            <a:endParaRPr lang="es-CO" sz="1400" dirty="0">
              <a:solidFill>
                <a:schemeClr val="tx1"/>
              </a:solidFill>
            </a:endParaRPr>
          </a:p>
        </p:txBody>
      </p:sp>
      <p:sp>
        <p:nvSpPr>
          <p:cNvPr id="5" name="4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INTERACCIONISMO</a:t>
            </a:r>
          </a:p>
          <a:p>
            <a:pPr algn="just"/>
            <a:r>
              <a:rPr lang="es-CO" sz="1400" dirty="0" smtClean="0">
                <a:solidFill>
                  <a:schemeClr val="tx1"/>
                </a:solidFill>
              </a:rPr>
              <a:t>La competencia y la actuación son interdependientes.</a:t>
            </a:r>
            <a:endParaRPr lang="es-CO" sz="1400" dirty="0">
              <a:solidFill>
                <a:schemeClr val="tx1"/>
              </a:solidFill>
            </a:endParaRPr>
          </a:p>
        </p:txBody>
      </p:sp>
      <p:sp>
        <p:nvSpPr>
          <p:cNvPr id="6" name="5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TEORÍA DE LA MENTE</a:t>
            </a:r>
          </a:p>
          <a:p>
            <a:pPr algn="just"/>
            <a:r>
              <a:rPr lang="es-CO" sz="1400" dirty="0" smtClean="0">
                <a:solidFill>
                  <a:schemeClr val="tx1"/>
                </a:solidFill>
              </a:rPr>
              <a:t>Interesa la actuación lingüística puesto que en las relaciones sociales ponen de manifiesto las creencias.</a:t>
            </a:r>
          </a:p>
          <a:p>
            <a:pPr algn="ctr"/>
            <a:endParaRPr lang="es-CO" sz="2000" b="1" dirty="0">
              <a:solidFill>
                <a:schemeClr val="tx1"/>
              </a:solidFill>
            </a:endParaRPr>
          </a:p>
        </p:txBody>
      </p:sp>
      <p:pic>
        <p:nvPicPr>
          <p:cNvPr id="5122" name="Picture 2" descr="ninos.jpg picture by luisinz"/>
          <p:cNvPicPr>
            <a:picLocks noChangeAspect="1" noChangeArrowheads="1"/>
          </p:cNvPicPr>
          <p:nvPr/>
        </p:nvPicPr>
        <p:blipFill>
          <a:blip r:embed="rId2"/>
          <a:srcRect l="4702" r="27116" b="76884"/>
          <a:stretch>
            <a:fillRect/>
          </a:stretch>
        </p:blipFill>
        <p:spPr bwMode="auto">
          <a:xfrm>
            <a:off x="142844" y="2214554"/>
            <a:ext cx="2143140" cy="1928774"/>
          </a:xfrm>
          <a:prstGeom prst="rect">
            <a:avLst/>
          </a:prstGeom>
          <a:noFill/>
        </p:spPr>
      </p:pic>
      <p:pic>
        <p:nvPicPr>
          <p:cNvPr id="5124" name="Picture 4" descr="ninos.jpg picture by luisinz"/>
          <p:cNvPicPr>
            <a:picLocks noChangeAspect="1" noChangeArrowheads="1"/>
          </p:cNvPicPr>
          <p:nvPr/>
        </p:nvPicPr>
        <p:blipFill>
          <a:blip r:embed="rId2"/>
          <a:srcRect t="23972" r="16301" b="50343"/>
          <a:stretch>
            <a:fillRect/>
          </a:stretch>
        </p:blipFill>
        <p:spPr bwMode="auto">
          <a:xfrm>
            <a:off x="2500298" y="2428868"/>
            <a:ext cx="2000264" cy="2143140"/>
          </a:xfrm>
          <a:prstGeom prst="rect">
            <a:avLst/>
          </a:prstGeom>
          <a:noFill/>
        </p:spPr>
      </p:pic>
      <p:pic>
        <p:nvPicPr>
          <p:cNvPr id="5126" name="Picture 6" descr="ninos.jpg picture by luisinz"/>
          <p:cNvPicPr>
            <a:picLocks noChangeAspect="1" noChangeArrowheads="1"/>
          </p:cNvPicPr>
          <p:nvPr/>
        </p:nvPicPr>
        <p:blipFill>
          <a:blip r:embed="rId2"/>
          <a:srcRect l="3761" t="50513" r="28057" b="27259"/>
          <a:stretch>
            <a:fillRect/>
          </a:stretch>
        </p:blipFill>
        <p:spPr bwMode="auto">
          <a:xfrm>
            <a:off x="4714876" y="2285992"/>
            <a:ext cx="2071702" cy="1928826"/>
          </a:xfrm>
          <a:prstGeom prst="rect">
            <a:avLst/>
          </a:prstGeom>
          <a:noFill/>
        </p:spPr>
      </p:pic>
      <p:pic>
        <p:nvPicPr>
          <p:cNvPr id="5128" name="Picture 8" descr="ninos.jpg picture by luisinz"/>
          <p:cNvPicPr>
            <a:picLocks noChangeAspect="1" noChangeArrowheads="1"/>
          </p:cNvPicPr>
          <p:nvPr/>
        </p:nvPicPr>
        <p:blipFill>
          <a:blip r:embed="rId2"/>
          <a:srcRect t="74516" r="27116" b="707"/>
          <a:stretch>
            <a:fillRect/>
          </a:stretch>
        </p:blipFill>
        <p:spPr bwMode="auto">
          <a:xfrm>
            <a:off x="6929454" y="2571744"/>
            <a:ext cx="2071702" cy="200026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0" y="0"/>
            <a:ext cx="9144000" cy="6858000"/>
          </a:xfrm>
          <a:prstGeom prst="rect">
            <a:avLst/>
          </a:prstGeom>
          <a:solidFill>
            <a:srgbClr val="FB71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Rectángulo"/>
          <p:cNvSpPr/>
          <p:nvPr/>
        </p:nvSpPr>
        <p:spPr>
          <a:xfrm>
            <a:off x="1000100" y="928670"/>
            <a:ext cx="7715304" cy="1285884"/>
          </a:xfrm>
          <a:prstGeom prst="rect">
            <a:avLst/>
          </a:prstGeom>
          <a:solidFill>
            <a:srgbClr val="FB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b="1" dirty="0" smtClean="0">
                <a:solidFill>
                  <a:schemeClr val="tx1"/>
                </a:solidFill>
              </a:rPr>
              <a:t>UNIVERSALES Y PARTICULARES</a:t>
            </a:r>
            <a:endParaRPr lang="es-CO" sz="4000" b="1" dirty="0">
              <a:solidFill>
                <a:schemeClr val="tx1"/>
              </a:solidFill>
            </a:endParaRPr>
          </a:p>
        </p:txBody>
      </p:sp>
      <p:sp>
        <p:nvSpPr>
          <p:cNvPr id="3" name="2 Rectángulo"/>
          <p:cNvSpPr/>
          <p:nvPr/>
        </p:nvSpPr>
        <p:spPr>
          <a:xfrm>
            <a:off x="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INNATISMO</a:t>
            </a:r>
          </a:p>
          <a:p>
            <a:pPr algn="just"/>
            <a:r>
              <a:rPr lang="es-CO" sz="1400" dirty="0" smtClean="0">
                <a:solidFill>
                  <a:schemeClr val="tx1"/>
                </a:solidFill>
              </a:rPr>
              <a:t>El conocimiento innato (LAD) es universal, y la competencia lingüística es particular en relación con la lengua materna</a:t>
            </a:r>
            <a:endParaRPr lang="es-CO" sz="1400" dirty="0">
              <a:solidFill>
                <a:schemeClr val="tx1"/>
              </a:solidFill>
            </a:endParaRPr>
          </a:p>
        </p:txBody>
      </p:sp>
      <p:sp>
        <p:nvSpPr>
          <p:cNvPr id="4" name="3 Rectángulo"/>
          <p:cNvSpPr/>
          <p:nvPr/>
        </p:nvSpPr>
        <p:spPr>
          <a:xfrm>
            <a:off x="2285984"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CONSTRUCTIVISMO</a:t>
            </a:r>
          </a:p>
          <a:p>
            <a:pPr algn="just"/>
            <a:r>
              <a:rPr lang="es-CO" sz="1400" dirty="0" smtClean="0">
                <a:solidFill>
                  <a:schemeClr val="tx1"/>
                </a:solidFill>
              </a:rPr>
              <a:t>Las estructuras cognitivas innatas son universales, el desarrollo del conocimiento es individual</a:t>
            </a:r>
            <a:endParaRPr lang="es-CO" sz="1400" dirty="0">
              <a:solidFill>
                <a:schemeClr val="tx1"/>
              </a:solidFill>
            </a:endParaRPr>
          </a:p>
        </p:txBody>
      </p:sp>
      <p:sp>
        <p:nvSpPr>
          <p:cNvPr id="5" name="4 Rectángulo"/>
          <p:cNvSpPr/>
          <p:nvPr/>
        </p:nvSpPr>
        <p:spPr>
          <a:xfrm>
            <a:off x="4572000"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r>
              <a:rPr lang="es-CO" sz="2000" b="1" dirty="0" smtClean="0">
                <a:solidFill>
                  <a:schemeClr val="tx1"/>
                </a:solidFill>
              </a:rPr>
              <a:t>INTERACCIONISMO</a:t>
            </a:r>
          </a:p>
          <a:p>
            <a:pPr algn="just"/>
            <a:r>
              <a:rPr lang="es-CO" sz="1400" dirty="0" smtClean="0">
                <a:solidFill>
                  <a:schemeClr val="tx1"/>
                </a:solidFill>
              </a:rPr>
              <a:t>Se reconoce una estructura cognitiva innata que se desarrolla desde la interacción social que depende del entorno particular.</a:t>
            </a:r>
            <a:endParaRPr lang="es-CO" sz="2000" b="1" dirty="0">
              <a:solidFill>
                <a:schemeClr val="tx1"/>
              </a:solidFill>
            </a:endParaRPr>
          </a:p>
        </p:txBody>
      </p:sp>
      <p:sp>
        <p:nvSpPr>
          <p:cNvPr id="6" name="5 Rectángulo"/>
          <p:cNvSpPr/>
          <p:nvPr/>
        </p:nvSpPr>
        <p:spPr>
          <a:xfrm>
            <a:off x="6858016" y="0"/>
            <a:ext cx="228598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endParaRPr lang="es-CO" sz="2000" b="1" dirty="0">
              <a:solidFill>
                <a:schemeClr val="tx1"/>
              </a:solidFill>
            </a:endParaRPr>
          </a:p>
          <a:p>
            <a:pPr algn="ctr"/>
            <a:endParaRPr lang="es-CO" sz="2000" b="1" dirty="0" smtClean="0">
              <a:solidFill>
                <a:schemeClr val="tx1"/>
              </a:solidFill>
            </a:endParaRPr>
          </a:p>
          <a:p>
            <a:pPr algn="ctr"/>
            <a:r>
              <a:rPr lang="es-CO" sz="2000" b="1" dirty="0" smtClean="0">
                <a:solidFill>
                  <a:schemeClr val="tx1"/>
                </a:solidFill>
              </a:rPr>
              <a:t>TEORÍA DE LA MENTE</a:t>
            </a:r>
          </a:p>
          <a:p>
            <a:pPr algn="just"/>
            <a:r>
              <a:rPr lang="es-CO" sz="1400" dirty="0" smtClean="0">
                <a:solidFill>
                  <a:schemeClr val="tx1"/>
                </a:solidFill>
              </a:rPr>
              <a:t>La capacidad para </a:t>
            </a:r>
            <a:r>
              <a:rPr lang="es-MX" sz="1400" dirty="0" smtClean="0">
                <a:solidFill>
                  <a:schemeClr val="tx1"/>
                </a:solidFill>
              </a:rPr>
              <a:t>elaborar una “teoría” sobre los estados mentales para explicar y predecir las propias acciones y las de demás es universal. El sistema de creencias  y deseos es particular.</a:t>
            </a:r>
            <a:endParaRPr lang="es-CO" sz="1400" dirty="0">
              <a:solidFill>
                <a:schemeClr val="tx1"/>
              </a:solidFill>
            </a:endParaRPr>
          </a:p>
        </p:txBody>
      </p:sp>
      <p:pic>
        <p:nvPicPr>
          <p:cNvPr id="2050" name="Picture 2" descr="http://ciberprensa.com/wp-content/uploads/2007/10/mafalda-democracia.gif"/>
          <p:cNvPicPr>
            <a:picLocks noChangeAspect="1" noChangeArrowheads="1"/>
          </p:cNvPicPr>
          <p:nvPr/>
        </p:nvPicPr>
        <p:blipFill>
          <a:blip r:embed="rId2">
            <a:duotone>
              <a:prstClr val="black"/>
              <a:schemeClr val="accent6">
                <a:lumMod val="20000"/>
                <a:lumOff val="80000"/>
                <a:tint val="45000"/>
                <a:satMod val="400000"/>
              </a:schemeClr>
            </a:duotone>
          </a:blip>
          <a:srcRect r="82450"/>
          <a:stretch>
            <a:fillRect/>
          </a:stretch>
        </p:blipFill>
        <p:spPr bwMode="auto">
          <a:xfrm>
            <a:off x="428596" y="2143116"/>
            <a:ext cx="1285884" cy="2136765"/>
          </a:xfrm>
          <a:prstGeom prst="rect">
            <a:avLst/>
          </a:prstGeom>
          <a:noFill/>
        </p:spPr>
      </p:pic>
      <p:pic>
        <p:nvPicPr>
          <p:cNvPr id="9" name="Picture 2" descr="http://ciberprensa.com/wp-content/uploads/2007/10/mafalda-democracia.gif"/>
          <p:cNvPicPr>
            <a:picLocks noChangeAspect="1" noChangeArrowheads="1"/>
          </p:cNvPicPr>
          <p:nvPr/>
        </p:nvPicPr>
        <p:blipFill>
          <a:blip r:embed="rId2">
            <a:duotone>
              <a:prstClr val="black"/>
              <a:schemeClr val="accent6">
                <a:lumMod val="20000"/>
                <a:lumOff val="80000"/>
                <a:tint val="45000"/>
                <a:satMod val="400000"/>
              </a:schemeClr>
            </a:duotone>
          </a:blip>
          <a:srcRect l="18525" t="3343" r="62950" b="6388"/>
          <a:stretch>
            <a:fillRect/>
          </a:stretch>
        </p:blipFill>
        <p:spPr bwMode="auto">
          <a:xfrm>
            <a:off x="2571736" y="2285992"/>
            <a:ext cx="1357322" cy="1928826"/>
          </a:xfrm>
          <a:prstGeom prst="rect">
            <a:avLst/>
          </a:prstGeom>
          <a:noFill/>
        </p:spPr>
      </p:pic>
      <p:pic>
        <p:nvPicPr>
          <p:cNvPr id="10" name="Picture 2" descr="http://ciberprensa.com/wp-content/uploads/2007/10/mafalda-democracia.gif"/>
          <p:cNvPicPr>
            <a:picLocks noChangeAspect="1" noChangeArrowheads="1"/>
          </p:cNvPicPr>
          <p:nvPr/>
        </p:nvPicPr>
        <p:blipFill>
          <a:blip r:embed="rId2">
            <a:duotone>
              <a:prstClr val="black"/>
              <a:schemeClr val="accent6">
                <a:lumMod val="20000"/>
                <a:lumOff val="80000"/>
                <a:tint val="45000"/>
                <a:satMod val="400000"/>
              </a:schemeClr>
            </a:duotone>
          </a:blip>
          <a:srcRect l="38024" r="31751"/>
          <a:stretch>
            <a:fillRect/>
          </a:stretch>
        </p:blipFill>
        <p:spPr bwMode="auto">
          <a:xfrm>
            <a:off x="4643438" y="2357430"/>
            <a:ext cx="1918420" cy="1851013"/>
          </a:xfrm>
          <a:prstGeom prst="rect">
            <a:avLst/>
          </a:prstGeom>
          <a:noFill/>
        </p:spPr>
      </p:pic>
      <p:pic>
        <p:nvPicPr>
          <p:cNvPr id="11" name="Picture 2" descr="http://ciberprensa.com/wp-content/uploads/2007/10/mafalda-democracia.gif"/>
          <p:cNvPicPr>
            <a:picLocks noChangeAspect="1" noChangeArrowheads="1"/>
          </p:cNvPicPr>
          <p:nvPr/>
        </p:nvPicPr>
        <p:blipFill>
          <a:blip r:embed="rId2">
            <a:duotone>
              <a:prstClr val="black"/>
              <a:schemeClr val="accent6">
                <a:lumMod val="20000"/>
                <a:lumOff val="80000"/>
                <a:tint val="45000"/>
                <a:satMod val="400000"/>
              </a:schemeClr>
            </a:duotone>
          </a:blip>
          <a:srcRect l="68249"/>
          <a:stretch>
            <a:fillRect/>
          </a:stretch>
        </p:blipFill>
        <p:spPr bwMode="auto">
          <a:xfrm>
            <a:off x="7072330" y="2428868"/>
            <a:ext cx="1785918" cy="1640357"/>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711</TotalTime>
  <Words>1319</Words>
  <Application>Microsoft Office PowerPoint</Application>
  <PresentationFormat>Presentación en pantalla (4:3)</PresentationFormat>
  <Paragraphs>622</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Eva Patricia Velásquez Upegui</dc:creator>
  <cp:lastModifiedBy>nial</cp:lastModifiedBy>
  <cp:revision>97</cp:revision>
  <dcterms:created xsi:type="dcterms:W3CDTF">2009-02-28T03:47:01Z</dcterms:created>
  <dcterms:modified xsi:type="dcterms:W3CDTF">2013-06-13T11:09:39Z</dcterms:modified>
</cp:coreProperties>
</file>