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0" r:id="rId7"/>
    <p:sldId id="274" r:id="rId8"/>
    <p:sldId id="262" r:id="rId9"/>
    <p:sldId id="263" r:id="rId10"/>
    <p:sldId id="264" r:id="rId11"/>
    <p:sldId id="265" r:id="rId12"/>
    <p:sldId id="266" r:id="rId13"/>
    <p:sldId id="267" r:id="rId14"/>
    <p:sldId id="272" r:id="rId15"/>
    <p:sldId id="275" r:id="rId16"/>
    <p:sldId id="268" r:id="rId17"/>
    <p:sldId id="269" r:id="rId18"/>
    <p:sldId id="270"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6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063E01B0-5664-4DA5-B174-2789B68F0707}" type="datetimeFigureOut">
              <a:rPr lang="es-MX" smtClean="0"/>
              <a:pPr/>
              <a:t>30/11/2017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306BFEB-0EC6-41E4-8B2C-48B8E3494E40}" type="slidenum">
              <a:rPr lang="es-MX" smtClean="0"/>
              <a:pPr/>
              <a:t>‹Nº›</a:t>
            </a:fld>
            <a:endParaRPr lang="es-MX"/>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63E01B0-5664-4DA5-B174-2789B68F0707}" type="datetimeFigureOut">
              <a:rPr lang="es-MX" smtClean="0"/>
              <a:pPr/>
              <a:t>30/11/2017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306BFEB-0EC6-41E4-8B2C-48B8E3494E40}"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63E01B0-5664-4DA5-B174-2789B68F0707}" type="datetimeFigureOut">
              <a:rPr lang="es-MX" smtClean="0"/>
              <a:pPr/>
              <a:t>30/11/2017</a:t>
            </a:fld>
            <a:endParaRPr lang="es-MX"/>
          </a:p>
        </p:txBody>
      </p:sp>
      <p:sp>
        <p:nvSpPr>
          <p:cNvPr id="5" name="4 Marcador de pie de página"/>
          <p:cNvSpPr>
            <a:spLocks noGrp="1"/>
          </p:cNvSpPr>
          <p:nvPr>
            <p:ph type="ftr" sz="quarter" idx="11"/>
          </p:nvPr>
        </p:nvSpPr>
        <p:spPr>
          <a:xfrm>
            <a:off x="2640597" y="6377459"/>
            <a:ext cx="3836404" cy="365125"/>
          </a:xfrm>
        </p:spPr>
        <p:txBody>
          <a:bodyPr/>
          <a:lstStyle/>
          <a:p>
            <a:endParaRPr lang="es-MX"/>
          </a:p>
        </p:txBody>
      </p:sp>
      <p:sp>
        <p:nvSpPr>
          <p:cNvPr id="6" name="5 Marcador de número de diapositiva"/>
          <p:cNvSpPr>
            <a:spLocks noGrp="1"/>
          </p:cNvSpPr>
          <p:nvPr>
            <p:ph type="sldNum" sz="quarter" idx="12"/>
          </p:nvPr>
        </p:nvSpPr>
        <p:spPr/>
        <p:txBody>
          <a:bodyPr/>
          <a:lstStyle/>
          <a:p>
            <a:fld id="{2306BFEB-0EC6-41E4-8B2C-48B8E3494E40}"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63E01B0-5664-4DA5-B174-2789B68F0707}" type="datetimeFigureOut">
              <a:rPr lang="es-MX" smtClean="0"/>
              <a:pPr/>
              <a:t>30/11/2017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306BFEB-0EC6-41E4-8B2C-48B8E3494E40}"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063E01B0-5664-4DA5-B174-2789B68F0707}" type="datetimeFigureOut">
              <a:rPr lang="es-MX" smtClean="0"/>
              <a:pPr/>
              <a:t>30/11/2017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306BFEB-0EC6-41E4-8B2C-48B8E3494E40}"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063E01B0-5664-4DA5-B174-2789B68F0707}" type="datetimeFigureOut">
              <a:rPr lang="es-MX" smtClean="0"/>
              <a:pPr/>
              <a:t>30/11/2017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306BFEB-0EC6-41E4-8B2C-48B8E3494E40}"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063E01B0-5664-4DA5-B174-2789B68F0707}" type="datetimeFigureOut">
              <a:rPr lang="es-MX" smtClean="0"/>
              <a:pPr/>
              <a:t>30/11/2017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2306BFEB-0EC6-41E4-8B2C-48B8E3494E40}"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063E01B0-5664-4DA5-B174-2789B68F0707}" type="datetimeFigureOut">
              <a:rPr lang="es-MX" smtClean="0"/>
              <a:pPr/>
              <a:t>30/11/2017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2306BFEB-0EC6-41E4-8B2C-48B8E3494E40}"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63E01B0-5664-4DA5-B174-2789B68F0707}" type="datetimeFigureOut">
              <a:rPr lang="es-MX" smtClean="0"/>
              <a:pPr/>
              <a:t>30/11/2017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2306BFEB-0EC6-41E4-8B2C-48B8E3494E40}"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063E01B0-5664-4DA5-B174-2789B68F0707}" type="datetimeFigureOut">
              <a:rPr lang="es-MX" smtClean="0"/>
              <a:pPr/>
              <a:t>30/11/2017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306BFEB-0EC6-41E4-8B2C-48B8E3494E40}" type="slidenum">
              <a:rPr lang="es-MX" smtClean="0"/>
              <a:pPr/>
              <a:t>‹Nº›</a:t>
            </a:fld>
            <a:endParaRPr lang="es-MX"/>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063E01B0-5664-4DA5-B174-2789B68F0707}" type="datetimeFigureOut">
              <a:rPr lang="es-MX" smtClean="0"/>
              <a:pPr/>
              <a:t>30/11/2017</a:t>
            </a:fld>
            <a:endParaRPr lang="es-MX"/>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MX"/>
          </a:p>
        </p:txBody>
      </p:sp>
      <p:sp>
        <p:nvSpPr>
          <p:cNvPr id="7" name="6 Marcador de número de diapositiva"/>
          <p:cNvSpPr>
            <a:spLocks noGrp="1"/>
          </p:cNvSpPr>
          <p:nvPr>
            <p:ph type="sldNum" sz="quarter" idx="12"/>
          </p:nvPr>
        </p:nvSpPr>
        <p:spPr>
          <a:xfrm>
            <a:off x="8339328" y="1170432"/>
            <a:ext cx="733864" cy="201168"/>
          </a:xfrm>
        </p:spPr>
        <p:txBody>
          <a:bodyPr/>
          <a:lstStyle/>
          <a:p>
            <a:fld id="{2306BFEB-0EC6-41E4-8B2C-48B8E3494E40}"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63E01B0-5664-4DA5-B174-2789B68F0707}" type="datetimeFigureOut">
              <a:rPr lang="es-MX" smtClean="0"/>
              <a:pPr/>
              <a:t>30/11/2017</a:t>
            </a:fld>
            <a:endParaRPr lang="es-MX"/>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MX"/>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306BFEB-0EC6-41E4-8B2C-48B8E3494E40}"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sz="6000" dirty="0" smtClean="0"/>
              <a:t>ALCOHOLISMO</a:t>
            </a:r>
            <a:endParaRPr lang="es-MX" sz="6000" dirty="0"/>
          </a:p>
        </p:txBody>
      </p:sp>
      <p:sp>
        <p:nvSpPr>
          <p:cNvPr id="3" name="2 Subtítulo"/>
          <p:cNvSpPr>
            <a:spLocks noGrp="1"/>
          </p:cNvSpPr>
          <p:nvPr>
            <p:ph type="subTitle" idx="1"/>
          </p:nvPr>
        </p:nvSpPr>
        <p:spPr>
          <a:xfrm>
            <a:off x="685800" y="2060848"/>
            <a:ext cx="8077200" cy="1267568"/>
          </a:xfrm>
        </p:spPr>
        <p:txBody>
          <a:bodyPr>
            <a:normAutofit/>
          </a:bodyPr>
          <a:lstStyle/>
          <a:p>
            <a:r>
              <a:rPr lang="es-MX" sz="2400" dirty="0" smtClean="0"/>
              <a:t>Conductas de Riesgo para la Salud Preescolar. (0-6 años)</a:t>
            </a:r>
            <a:endParaRPr lang="es-MX"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0293487B.jpg"/>
          <p:cNvPicPr>
            <a:picLocks noChangeAspect="1"/>
          </p:cNvPicPr>
          <p:nvPr/>
        </p:nvPicPr>
        <p:blipFill>
          <a:blip r:embed="rId2" cstate="print"/>
          <a:stretch>
            <a:fillRect/>
          </a:stretch>
        </p:blipFill>
        <p:spPr>
          <a:xfrm>
            <a:off x="1763688" y="3356992"/>
            <a:ext cx="5281769" cy="3169062"/>
          </a:xfrm>
          <a:prstGeom prst="rect">
            <a:avLst/>
          </a:prstGeom>
        </p:spPr>
      </p:pic>
      <p:pic>
        <p:nvPicPr>
          <p:cNvPr id="5" name="4 Imagen" descr="20110619172418-embarazo.jpg"/>
          <p:cNvPicPr>
            <a:picLocks noChangeAspect="1"/>
          </p:cNvPicPr>
          <p:nvPr/>
        </p:nvPicPr>
        <p:blipFill>
          <a:blip r:embed="rId3" cstate="print"/>
          <a:stretch>
            <a:fillRect/>
          </a:stretch>
        </p:blipFill>
        <p:spPr>
          <a:xfrm>
            <a:off x="4644008" y="332656"/>
            <a:ext cx="3810000" cy="2533650"/>
          </a:xfrm>
          <a:prstGeom prst="rect">
            <a:avLst/>
          </a:prstGeom>
        </p:spPr>
      </p:pic>
      <p:pic>
        <p:nvPicPr>
          <p:cNvPr id="6" name="5 Imagen" descr="Mujeres golpeadas 4.jpg"/>
          <p:cNvPicPr>
            <a:picLocks noChangeAspect="1"/>
          </p:cNvPicPr>
          <p:nvPr/>
        </p:nvPicPr>
        <p:blipFill>
          <a:blip r:embed="rId4" cstate="print"/>
          <a:stretch>
            <a:fillRect/>
          </a:stretch>
        </p:blipFill>
        <p:spPr>
          <a:xfrm>
            <a:off x="539552" y="260648"/>
            <a:ext cx="3810000" cy="28575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 dirty="0" smtClean="0"/>
              <a:t/>
            </a:r>
            <a:br>
              <a:rPr lang="es-ES" dirty="0" smtClean="0"/>
            </a:br>
            <a:r>
              <a:rPr lang="es-ES" dirty="0" smtClean="0"/>
              <a:t>Relación con padre o miembro de la familia alcohólico.</a:t>
            </a:r>
            <a:r>
              <a:rPr lang="es-MX" dirty="0" smtClean="0"/>
              <a:t/>
            </a:r>
            <a:br>
              <a:rPr lang="es-MX" dirty="0" smtClean="0"/>
            </a:br>
            <a:endParaRPr lang="es-MX" dirty="0"/>
          </a:p>
        </p:txBody>
      </p:sp>
      <p:sp>
        <p:nvSpPr>
          <p:cNvPr id="3" name="2 Marcador de contenido"/>
          <p:cNvSpPr>
            <a:spLocks noGrp="1"/>
          </p:cNvSpPr>
          <p:nvPr>
            <p:ph idx="1"/>
          </p:nvPr>
        </p:nvSpPr>
        <p:spPr/>
        <p:txBody>
          <a:bodyPr/>
          <a:lstStyle/>
          <a:p>
            <a:r>
              <a:rPr lang="es-ES" dirty="0" smtClean="0"/>
              <a:t>Los niños de padres alcohólicos tienen más  tendencia a ser alcohólicos</a:t>
            </a:r>
          </a:p>
          <a:p>
            <a:r>
              <a:rPr lang="es-ES" dirty="0" smtClean="0"/>
              <a:t>Padecen de problemas emocionales.</a:t>
            </a:r>
            <a:endParaRPr lang="es-MX" dirty="0" smtClean="0"/>
          </a:p>
          <a:p>
            <a:pPr>
              <a:buNone/>
            </a:pPr>
            <a:endParaRPr lang="es-MX" dirty="0"/>
          </a:p>
        </p:txBody>
      </p:sp>
      <p:pic>
        <p:nvPicPr>
          <p:cNvPr id="4" name="3 Imagen" descr="PadreAlcoholico.jpg"/>
          <p:cNvPicPr>
            <a:picLocks noChangeAspect="1"/>
          </p:cNvPicPr>
          <p:nvPr/>
        </p:nvPicPr>
        <p:blipFill>
          <a:blip r:embed="rId2" cstate="print"/>
          <a:stretch>
            <a:fillRect/>
          </a:stretch>
        </p:blipFill>
        <p:spPr>
          <a:xfrm>
            <a:off x="467544" y="3861048"/>
            <a:ext cx="4149080" cy="2524024"/>
          </a:xfrm>
          <a:prstGeom prst="rect">
            <a:avLst/>
          </a:prstGeom>
        </p:spPr>
      </p:pic>
      <p:pic>
        <p:nvPicPr>
          <p:cNvPr id="5" name="4 Imagen" descr="padres-alcoholicos.jpg"/>
          <p:cNvPicPr>
            <a:picLocks noChangeAspect="1"/>
          </p:cNvPicPr>
          <p:nvPr/>
        </p:nvPicPr>
        <p:blipFill>
          <a:blip r:embed="rId3" cstate="print"/>
          <a:stretch>
            <a:fillRect/>
          </a:stretch>
        </p:blipFill>
        <p:spPr>
          <a:xfrm>
            <a:off x="4932040" y="4005064"/>
            <a:ext cx="3312368" cy="220603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¿Cómo afecta a los niños?</a:t>
            </a:r>
            <a:endParaRPr lang="es-MX" dirty="0"/>
          </a:p>
        </p:txBody>
      </p:sp>
      <p:sp>
        <p:nvSpPr>
          <p:cNvPr id="3" name="2 Marcador de contenido"/>
          <p:cNvSpPr>
            <a:spLocks noGrp="1"/>
          </p:cNvSpPr>
          <p:nvPr>
            <p:ph idx="1"/>
          </p:nvPr>
        </p:nvSpPr>
        <p:spPr/>
        <p:txBody>
          <a:bodyPr>
            <a:normAutofit/>
          </a:bodyPr>
          <a:lstStyle/>
          <a:p>
            <a:r>
              <a:rPr lang="es-ES" dirty="0" smtClean="0"/>
              <a:t>El menor que ha crecido en el ambiente de un padre alcohólico, es cuatro veces más problemático.</a:t>
            </a:r>
            <a:r>
              <a:rPr lang="es-MX" dirty="0" smtClean="0"/>
              <a:t> </a:t>
            </a:r>
          </a:p>
          <a:p>
            <a:r>
              <a:rPr lang="es-ES" dirty="0" smtClean="0"/>
              <a:t>Ansiedad. El niño constantemente padece preocupación por la situación en su hogar.</a:t>
            </a:r>
            <a:endParaRPr lang="es-MX" dirty="0" smtClean="0"/>
          </a:p>
          <a:p>
            <a:r>
              <a:rPr lang="es-ES" dirty="0" smtClean="0"/>
              <a:t>La confusión. Los variados estados de ánimo del  alcohólico confunden al menor.</a:t>
            </a:r>
            <a:endParaRPr lang="es-MX" dirty="0" smtClean="0"/>
          </a:p>
          <a:p>
            <a:r>
              <a:rPr lang="es-ES" dirty="0" smtClean="0"/>
              <a:t>Estado depresivo. Debido a que se siente incapaz de cambiar la situación</a:t>
            </a:r>
            <a:endParaRPr lang="es-MX"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 dirty="0" smtClean="0"/>
              <a:t>Comportamientos de niños que viven el alcoholismo en el hogar.</a:t>
            </a:r>
            <a:endParaRPr lang="es-MX" dirty="0"/>
          </a:p>
        </p:txBody>
      </p:sp>
      <p:sp>
        <p:nvSpPr>
          <p:cNvPr id="3" name="2 Marcador de contenido"/>
          <p:cNvSpPr>
            <a:spLocks noGrp="1"/>
          </p:cNvSpPr>
          <p:nvPr>
            <p:ph idx="1"/>
          </p:nvPr>
        </p:nvSpPr>
        <p:spPr/>
        <p:txBody>
          <a:bodyPr/>
          <a:lstStyle/>
          <a:p>
            <a:r>
              <a:rPr lang="es-ES" dirty="0" smtClean="0"/>
              <a:t>Falta de interés a la escuela.</a:t>
            </a:r>
            <a:endParaRPr lang="es-MX" dirty="0" smtClean="0"/>
          </a:p>
          <a:p>
            <a:r>
              <a:rPr lang="es-ES" dirty="0" smtClean="0"/>
              <a:t>Comportamiento de delincuencia, tales como robar, violencia, total falta de respeto.</a:t>
            </a:r>
            <a:endParaRPr lang="es-MX" dirty="0" smtClean="0"/>
          </a:p>
          <a:p>
            <a:r>
              <a:rPr lang="es-ES" dirty="0" smtClean="0"/>
              <a:t>Enfermedades frecuentes de dolor de cabeza, o de estomago.</a:t>
            </a:r>
            <a:endParaRPr lang="es-MX" dirty="0" smtClean="0"/>
          </a:p>
          <a:p>
            <a:r>
              <a:rPr lang="es-ES" dirty="0" smtClean="0"/>
              <a:t>Abuso. De bebidas y drogas o solventes.</a:t>
            </a:r>
            <a:endParaRPr lang="es-MX" dirty="0" smtClean="0"/>
          </a:p>
          <a:p>
            <a:r>
              <a:rPr lang="es-ES" dirty="0" smtClean="0"/>
              <a:t>Agresiones contra otras personas.</a:t>
            </a:r>
            <a:endParaRPr lang="es-MX"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ijos-de-padres-alcolicos.jpg"/>
          <p:cNvPicPr>
            <a:picLocks noChangeAspect="1"/>
          </p:cNvPicPr>
          <p:nvPr/>
        </p:nvPicPr>
        <p:blipFill>
          <a:blip r:embed="rId2" cstate="print"/>
          <a:stretch>
            <a:fillRect/>
          </a:stretch>
        </p:blipFill>
        <p:spPr>
          <a:xfrm>
            <a:off x="467544" y="620688"/>
            <a:ext cx="2808312" cy="2246650"/>
          </a:xfrm>
          <a:prstGeom prst="rect">
            <a:avLst/>
          </a:prstGeom>
        </p:spPr>
      </p:pic>
      <p:pic>
        <p:nvPicPr>
          <p:cNvPr id="5" name="4 Imagen" descr="imagesCAIWYQRP.jpg"/>
          <p:cNvPicPr>
            <a:picLocks noChangeAspect="1"/>
          </p:cNvPicPr>
          <p:nvPr/>
        </p:nvPicPr>
        <p:blipFill>
          <a:blip r:embed="rId3" cstate="print"/>
          <a:stretch>
            <a:fillRect/>
          </a:stretch>
        </p:blipFill>
        <p:spPr>
          <a:xfrm>
            <a:off x="6660232" y="3861048"/>
            <a:ext cx="2124075" cy="2152650"/>
          </a:xfrm>
          <a:prstGeom prst="rect">
            <a:avLst/>
          </a:prstGeom>
        </p:spPr>
      </p:pic>
      <p:pic>
        <p:nvPicPr>
          <p:cNvPr id="6" name="5 Imagen" descr="imagesCAWVMJDZ.jpg"/>
          <p:cNvPicPr>
            <a:picLocks noChangeAspect="1"/>
          </p:cNvPicPr>
          <p:nvPr/>
        </p:nvPicPr>
        <p:blipFill>
          <a:blip r:embed="rId4" cstate="print"/>
          <a:stretch>
            <a:fillRect/>
          </a:stretch>
        </p:blipFill>
        <p:spPr>
          <a:xfrm>
            <a:off x="4139952" y="548680"/>
            <a:ext cx="4104456" cy="2696791"/>
          </a:xfrm>
          <a:prstGeom prst="rect">
            <a:avLst/>
          </a:prstGeom>
        </p:spPr>
      </p:pic>
      <p:pic>
        <p:nvPicPr>
          <p:cNvPr id="7" name="6 Imagen" descr="ninos-rebeldes-un-problema-en-la-familia_t7hpu.jpg"/>
          <p:cNvPicPr>
            <a:picLocks noChangeAspect="1"/>
          </p:cNvPicPr>
          <p:nvPr/>
        </p:nvPicPr>
        <p:blipFill>
          <a:blip r:embed="rId5" cstate="print"/>
          <a:stretch>
            <a:fillRect/>
          </a:stretch>
        </p:blipFill>
        <p:spPr>
          <a:xfrm>
            <a:off x="3203848" y="3861048"/>
            <a:ext cx="2959233" cy="2160240"/>
          </a:xfrm>
          <a:prstGeom prst="rect">
            <a:avLst/>
          </a:prstGeom>
        </p:spPr>
      </p:pic>
      <p:pic>
        <p:nvPicPr>
          <p:cNvPr id="8" name="7 Imagen" descr="pelea-final.gif"/>
          <p:cNvPicPr>
            <a:picLocks noChangeAspect="1"/>
          </p:cNvPicPr>
          <p:nvPr/>
        </p:nvPicPr>
        <p:blipFill>
          <a:blip r:embed="rId6" cstate="print"/>
          <a:stretch>
            <a:fillRect/>
          </a:stretch>
        </p:blipFill>
        <p:spPr>
          <a:xfrm>
            <a:off x="395536" y="3501008"/>
            <a:ext cx="2457450" cy="254317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Alcoholismo por imitación.</a:t>
            </a:r>
            <a:endParaRPr lang="es-ES" dirty="0"/>
          </a:p>
        </p:txBody>
      </p:sp>
      <p:sp>
        <p:nvSpPr>
          <p:cNvPr id="3" name="2 Marcador de contenido"/>
          <p:cNvSpPr>
            <a:spLocks noGrp="1"/>
          </p:cNvSpPr>
          <p:nvPr>
            <p:ph idx="1"/>
          </p:nvPr>
        </p:nvSpPr>
        <p:spPr/>
        <p:txBody>
          <a:bodyPr/>
          <a:lstStyle/>
          <a:p>
            <a:endParaRPr lang="es-ES" dirty="0" smtClean="0"/>
          </a:p>
          <a:p>
            <a:endParaRPr lang="es-ES" dirty="0" smtClean="0"/>
          </a:p>
          <a:p>
            <a:r>
              <a:rPr lang="es-ES" dirty="0" smtClean="0"/>
              <a:t>El niño no hace lo que le decimos que haga, el niño imita las conductas de sus padres</a:t>
            </a: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yslexia2.jpg"/>
          <p:cNvPicPr>
            <a:picLocks noChangeAspect="1"/>
          </p:cNvPicPr>
          <p:nvPr/>
        </p:nvPicPr>
        <p:blipFill>
          <a:blip r:embed="rId2" cstate="print"/>
          <a:stretch>
            <a:fillRect/>
          </a:stretch>
        </p:blipFill>
        <p:spPr>
          <a:xfrm>
            <a:off x="467544" y="116632"/>
            <a:ext cx="3810000" cy="3810000"/>
          </a:xfrm>
          <a:prstGeom prst="rect">
            <a:avLst/>
          </a:prstGeom>
        </p:spPr>
      </p:pic>
      <p:pic>
        <p:nvPicPr>
          <p:cNvPr id="5" name="4 Imagen" descr="ninos-problema_aislados-300x300.jpg"/>
          <p:cNvPicPr>
            <a:picLocks noChangeAspect="1"/>
          </p:cNvPicPr>
          <p:nvPr/>
        </p:nvPicPr>
        <p:blipFill>
          <a:blip r:embed="rId3" cstate="print"/>
          <a:stretch>
            <a:fillRect/>
          </a:stretch>
        </p:blipFill>
        <p:spPr>
          <a:xfrm>
            <a:off x="4860032" y="764704"/>
            <a:ext cx="3240360" cy="3240360"/>
          </a:xfrm>
          <a:prstGeom prst="rect">
            <a:avLst/>
          </a:prstGeom>
        </p:spPr>
      </p:pic>
      <p:pic>
        <p:nvPicPr>
          <p:cNvPr id="6" name="5 Imagen" descr="NIO_CA~1.JPG"/>
          <p:cNvPicPr>
            <a:picLocks noChangeAspect="1"/>
          </p:cNvPicPr>
          <p:nvPr/>
        </p:nvPicPr>
        <p:blipFill>
          <a:blip r:embed="rId4" cstate="print"/>
          <a:stretch>
            <a:fillRect/>
          </a:stretch>
        </p:blipFill>
        <p:spPr>
          <a:xfrm>
            <a:off x="1763688" y="4365104"/>
            <a:ext cx="3240360" cy="21907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
            </a:r>
            <a:br>
              <a:rPr lang="es-ES" dirty="0" smtClean="0"/>
            </a:br>
            <a:r>
              <a:rPr lang="es-ES" dirty="0" smtClean="0"/>
              <a:t>SOLUCIONES </a:t>
            </a:r>
            <a:r>
              <a:rPr lang="es-MX" dirty="0" smtClean="0"/>
              <a:t/>
            </a:r>
            <a:br>
              <a:rPr lang="es-MX" dirty="0" smtClean="0"/>
            </a:br>
            <a:endParaRPr lang="es-MX" dirty="0"/>
          </a:p>
        </p:txBody>
      </p:sp>
      <p:sp>
        <p:nvSpPr>
          <p:cNvPr id="3" name="2 Marcador de contenido"/>
          <p:cNvSpPr>
            <a:spLocks noGrp="1"/>
          </p:cNvSpPr>
          <p:nvPr>
            <p:ph idx="1"/>
          </p:nvPr>
        </p:nvSpPr>
        <p:spPr/>
        <p:txBody>
          <a:bodyPr/>
          <a:lstStyle/>
          <a:p>
            <a:pPr>
              <a:buNone/>
            </a:pPr>
            <a:r>
              <a:rPr lang="es-ES" dirty="0" smtClean="0"/>
              <a:t>    El psiquiatra de niños y adolescentes trabaja por lo regular con toda la familia, especialmente cuando el padre alcohólico ha dejado de tomar, para así fomentar formas saludables de relacionarse entre los miembros de la familia.</a:t>
            </a:r>
            <a:endParaRPr lang="es-MX" dirty="0" smtClean="0"/>
          </a:p>
          <a:p>
            <a:pPr>
              <a:buNone/>
            </a:pPr>
            <a:endParaRPr lang="es-MX"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sCAI5IUAF.jpg"/>
          <p:cNvPicPr>
            <a:picLocks noChangeAspect="1"/>
          </p:cNvPicPr>
          <p:nvPr/>
        </p:nvPicPr>
        <p:blipFill>
          <a:blip r:embed="rId2" cstate="print"/>
          <a:stretch>
            <a:fillRect/>
          </a:stretch>
        </p:blipFill>
        <p:spPr>
          <a:xfrm>
            <a:off x="3275856" y="692696"/>
            <a:ext cx="5520856" cy="4248472"/>
          </a:xfrm>
          <a:prstGeom prst="rect">
            <a:avLst/>
          </a:prstGeom>
        </p:spPr>
      </p:pic>
      <p:pic>
        <p:nvPicPr>
          <p:cNvPr id="5" name="4 Imagen" descr="familia.jpg"/>
          <p:cNvPicPr>
            <a:picLocks noChangeAspect="1"/>
          </p:cNvPicPr>
          <p:nvPr/>
        </p:nvPicPr>
        <p:blipFill>
          <a:blip r:embed="rId3" cstate="print"/>
          <a:stretch>
            <a:fillRect/>
          </a:stretch>
        </p:blipFill>
        <p:spPr>
          <a:xfrm>
            <a:off x="467544" y="1844824"/>
            <a:ext cx="2857500" cy="338437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El alcoholismo es una enfermedad crónica producida por el consumo excesivo del alcohol y dependencia del mismo. </a:t>
            </a:r>
          </a:p>
          <a:p>
            <a:endParaRPr lang="es-ES" dirty="0" smtClean="0"/>
          </a:p>
          <a:p>
            <a:r>
              <a:rPr lang="es-ES" dirty="0" smtClean="0"/>
              <a:t>No es un problema particularmente de Niños de 0 a 6 años, pero puede afectarlos de diferentes maneras:</a:t>
            </a:r>
            <a:endParaRPr lang="es-MX" dirty="0" smtClean="0"/>
          </a:p>
          <a:p>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asistencia-hogar.com/img/hijos-de-padres-alcoholicos.jpg"/>
          <p:cNvPicPr>
            <a:picLocks noChangeAspect="1" noChangeArrowheads="1"/>
          </p:cNvPicPr>
          <p:nvPr/>
        </p:nvPicPr>
        <p:blipFill>
          <a:blip r:embed="rId2" cstate="print"/>
          <a:srcRect/>
          <a:stretch>
            <a:fillRect/>
          </a:stretch>
        </p:blipFill>
        <p:spPr bwMode="auto">
          <a:xfrm rot="20662652">
            <a:off x="795951" y="448014"/>
            <a:ext cx="2304256" cy="2755090"/>
          </a:xfrm>
          <a:prstGeom prst="rect">
            <a:avLst/>
          </a:prstGeom>
          <a:noFill/>
        </p:spPr>
      </p:pic>
      <p:pic>
        <p:nvPicPr>
          <p:cNvPr id="14340" name="Picture 4" descr="http://www.antiadiccion.com/sites/www.antiadiccion.com/files/2007/09/padre-alcoholico.jpg"/>
          <p:cNvPicPr>
            <a:picLocks noChangeAspect="1" noChangeArrowheads="1"/>
          </p:cNvPicPr>
          <p:nvPr/>
        </p:nvPicPr>
        <p:blipFill>
          <a:blip r:embed="rId3" cstate="print"/>
          <a:srcRect/>
          <a:stretch>
            <a:fillRect/>
          </a:stretch>
        </p:blipFill>
        <p:spPr bwMode="auto">
          <a:xfrm>
            <a:off x="179512" y="3717032"/>
            <a:ext cx="3143250" cy="2857500"/>
          </a:xfrm>
          <a:prstGeom prst="rect">
            <a:avLst/>
          </a:prstGeom>
          <a:noFill/>
        </p:spPr>
      </p:pic>
      <p:pic>
        <p:nvPicPr>
          <p:cNvPr id="14342" name="Picture 6" descr="http://www.intramed.net/UserFiles/imagenes/embarazada_fumando2.JPG"/>
          <p:cNvPicPr>
            <a:picLocks noChangeAspect="1" noChangeArrowheads="1"/>
          </p:cNvPicPr>
          <p:nvPr/>
        </p:nvPicPr>
        <p:blipFill>
          <a:blip r:embed="rId4" cstate="print"/>
          <a:srcRect/>
          <a:stretch>
            <a:fillRect/>
          </a:stretch>
        </p:blipFill>
        <p:spPr bwMode="auto">
          <a:xfrm rot="1089806">
            <a:off x="5062363" y="835384"/>
            <a:ext cx="3200400" cy="2733676"/>
          </a:xfrm>
          <a:prstGeom prst="rect">
            <a:avLst/>
          </a:prstGeom>
          <a:noFill/>
        </p:spPr>
      </p:pic>
      <p:pic>
        <p:nvPicPr>
          <p:cNvPr id="14344" name="Picture 8" descr="http://www.sinmordaza.info/images/noticias/grandes/3123_salta.jpg"/>
          <p:cNvPicPr>
            <a:picLocks noChangeAspect="1" noChangeArrowheads="1"/>
          </p:cNvPicPr>
          <p:nvPr/>
        </p:nvPicPr>
        <p:blipFill>
          <a:blip r:embed="rId5" cstate="print"/>
          <a:srcRect/>
          <a:stretch>
            <a:fillRect/>
          </a:stretch>
        </p:blipFill>
        <p:spPr bwMode="auto">
          <a:xfrm>
            <a:off x="3491880" y="4293096"/>
            <a:ext cx="4010821" cy="216024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252728"/>
          </a:xfrm>
        </p:spPr>
        <p:txBody>
          <a:bodyPr>
            <a:normAutofit fontScale="90000"/>
          </a:bodyPr>
          <a:lstStyle/>
          <a:p>
            <a:pPr lvl="0"/>
            <a:r>
              <a:rPr lang="es-ES" dirty="0" smtClean="0"/>
              <a:t/>
            </a:r>
            <a:br>
              <a:rPr lang="es-ES" dirty="0" smtClean="0"/>
            </a:br>
            <a:r>
              <a:rPr lang="es-ES" sz="4000" dirty="0" smtClean="0"/>
              <a:t>Síndrome de alcoholismo fetal. (SAF)</a:t>
            </a:r>
            <a:r>
              <a:rPr lang="es-MX" dirty="0" smtClean="0"/>
              <a:t/>
            </a:r>
            <a:br>
              <a:rPr lang="es-MX" dirty="0" smtClean="0"/>
            </a:br>
            <a:r>
              <a:rPr lang="es-ES" dirty="0" smtClean="0"/>
              <a:t> </a:t>
            </a:r>
            <a:r>
              <a:rPr lang="es-MX" dirty="0" smtClean="0"/>
              <a:t/>
            </a:r>
            <a:br>
              <a:rPr lang="es-MX" dirty="0" smtClean="0"/>
            </a:br>
            <a:endParaRPr lang="es-MX" dirty="0"/>
          </a:p>
        </p:txBody>
      </p:sp>
      <p:sp>
        <p:nvSpPr>
          <p:cNvPr id="3" name="2 Marcador de contenido"/>
          <p:cNvSpPr>
            <a:spLocks noGrp="1"/>
          </p:cNvSpPr>
          <p:nvPr>
            <p:ph idx="1"/>
          </p:nvPr>
        </p:nvSpPr>
        <p:spPr/>
        <p:txBody>
          <a:bodyPr/>
          <a:lstStyle/>
          <a:p>
            <a:r>
              <a:rPr lang="es-ES" dirty="0" smtClean="0"/>
              <a:t>Se desarrolla cuando una mujer embarazada ingiere alcohol.</a:t>
            </a:r>
          </a:p>
          <a:p>
            <a:endParaRPr lang="es-ES" dirty="0" smtClean="0"/>
          </a:p>
          <a:p>
            <a:r>
              <a:rPr lang="es-ES" dirty="0" smtClean="0"/>
              <a:t>La mujer  </a:t>
            </a:r>
            <a:r>
              <a:rPr lang="es-US" dirty="0" smtClean="0"/>
              <a:t>arriesga la salud del producto tanto física como mental.</a:t>
            </a:r>
          </a:p>
          <a:p>
            <a:endParaRPr lang="es-US" dirty="0" smtClean="0"/>
          </a:p>
          <a:p>
            <a:r>
              <a:rPr lang="es-US" dirty="0" smtClean="0"/>
              <a:t>La ingesta de alcohol en el embarazo puede causar la muerte del producto.</a:t>
            </a:r>
          </a:p>
          <a:p>
            <a:endParaRPr lang="es-MX" dirty="0" smtClean="0"/>
          </a:p>
          <a:p>
            <a:endParaRPr lang="es-MX"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dirty="0"/>
          </a:p>
        </p:txBody>
      </p:sp>
      <p:sp>
        <p:nvSpPr>
          <p:cNvPr id="5" name="4 Marcador de texto"/>
          <p:cNvSpPr>
            <a:spLocks noGrp="1"/>
          </p:cNvSpPr>
          <p:nvPr>
            <p:ph type="body" idx="1"/>
          </p:nvPr>
        </p:nvSpPr>
        <p:spPr/>
        <p:txBody>
          <a:bodyPr/>
          <a:lstStyle/>
          <a:p>
            <a:endParaRPr lang="es-MX"/>
          </a:p>
        </p:txBody>
      </p:sp>
      <p:pic>
        <p:nvPicPr>
          <p:cNvPr id="6" name="5 Imagen" descr="Collage-de-Picnik[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S" sz="4400" dirty="0" smtClean="0"/>
              <a:t/>
            </a:r>
            <a:br>
              <a:rPr lang="es-US" sz="4400" dirty="0" smtClean="0"/>
            </a:br>
            <a:r>
              <a:rPr lang="es-US" sz="4400" dirty="0" smtClean="0"/>
              <a:t>Las características de los niños con SAF son:</a:t>
            </a:r>
            <a:r>
              <a:rPr lang="es-MX" dirty="0" smtClean="0"/>
              <a:t/>
            </a:r>
            <a:br>
              <a:rPr lang="es-MX" dirty="0" smtClean="0"/>
            </a:br>
            <a:endParaRPr lang="es-MX" dirty="0"/>
          </a:p>
        </p:txBody>
      </p:sp>
      <p:sp>
        <p:nvSpPr>
          <p:cNvPr id="3" name="2 Marcador de contenido"/>
          <p:cNvSpPr>
            <a:spLocks noGrp="1"/>
          </p:cNvSpPr>
          <p:nvPr>
            <p:ph idx="1"/>
          </p:nvPr>
        </p:nvSpPr>
        <p:spPr/>
        <p:txBody>
          <a:bodyPr>
            <a:normAutofit fontScale="92500" lnSpcReduction="20000"/>
          </a:bodyPr>
          <a:lstStyle/>
          <a:p>
            <a:pPr lvl="0"/>
            <a:r>
              <a:rPr lang="es-US" dirty="0" smtClean="0"/>
              <a:t>Bajo peso al nacer</a:t>
            </a:r>
            <a:endParaRPr lang="es-MX" dirty="0" smtClean="0"/>
          </a:p>
          <a:p>
            <a:pPr lvl="0"/>
            <a:r>
              <a:rPr lang="es-US" dirty="0" smtClean="0"/>
              <a:t>Retraso del desarrollo</a:t>
            </a:r>
            <a:endParaRPr lang="es-MX" dirty="0" smtClean="0"/>
          </a:p>
          <a:p>
            <a:pPr lvl="0"/>
            <a:r>
              <a:rPr lang="es-MX" dirty="0" smtClean="0"/>
              <a:t>Disfunción orgánica</a:t>
            </a:r>
          </a:p>
          <a:p>
            <a:pPr lvl="0"/>
            <a:r>
              <a:rPr lang="es-MX" dirty="0" smtClean="0"/>
              <a:t>Anomalías faciales </a:t>
            </a:r>
            <a:endParaRPr lang="es-US" dirty="0" smtClean="0"/>
          </a:p>
          <a:p>
            <a:pPr lvl="0"/>
            <a:r>
              <a:rPr lang="es-US" dirty="0" smtClean="0"/>
              <a:t>Epilepsia</a:t>
            </a:r>
            <a:endParaRPr lang="es-MX" dirty="0" smtClean="0"/>
          </a:p>
          <a:p>
            <a:pPr lvl="0"/>
            <a:r>
              <a:rPr lang="es-US" dirty="0" smtClean="0"/>
              <a:t>Problemas de coordinación y de motricidad fina</a:t>
            </a:r>
            <a:endParaRPr lang="es-MX" dirty="0" smtClean="0"/>
          </a:p>
          <a:p>
            <a:pPr lvl="0"/>
            <a:r>
              <a:rPr lang="es-US" dirty="0" smtClean="0"/>
              <a:t>Escasas habilidades sociales</a:t>
            </a:r>
          </a:p>
          <a:p>
            <a:pPr lvl="0"/>
            <a:r>
              <a:rPr lang="es-US" dirty="0" smtClean="0"/>
              <a:t>Falta de imaginación o curiosidad</a:t>
            </a:r>
            <a:endParaRPr lang="es-MX" dirty="0" smtClean="0"/>
          </a:p>
          <a:p>
            <a:pPr lvl="0"/>
            <a:r>
              <a:rPr lang="es-US" dirty="0" smtClean="0"/>
              <a:t>Dificultades de aprendizaje, deficiente comprensión lingüística y escasa capacidad de resolución de problemas.</a:t>
            </a:r>
            <a:endParaRPr lang="es-MX" dirty="0" smtClean="0"/>
          </a:p>
          <a:p>
            <a:pPr lvl="0"/>
            <a:r>
              <a:rPr lang="es-US" dirty="0" smtClean="0"/>
              <a:t>Problemas de comportamiento</a:t>
            </a:r>
            <a:endParaRPr lang="es-MX" dirty="0" smtClean="0"/>
          </a:p>
          <a:p>
            <a:pPr>
              <a:buNone/>
            </a:pPr>
            <a:endParaRPr lang="es-MX"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Downloads\1.jpg"/>
          <p:cNvPicPr>
            <a:picLocks noChangeAspect="1" noChangeArrowheads="1"/>
          </p:cNvPicPr>
          <p:nvPr/>
        </p:nvPicPr>
        <p:blipFill>
          <a:blip r:embed="rId2"/>
          <a:srcRect/>
          <a:stretch>
            <a:fillRect/>
          </a:stretch>
        </p:blipFill>
        <p:spPr bwMode="auto">
          <a:xfrm>
            <a:off x="357158" y="400005"/>
            <a:ext cx="8072495" cy="645799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AS2.jpg"/>
          <p:cNvPicPr>
            <a:picLocks noGrp="1" noChangeAspect="1"/>
          </p:cNvPicPr>
          <p:nvPr>
            <p:ph idx="4294967295"/>
          </p:nvPr>
        </p:nvPicPr>
        <p:blipFill>
          <a:blip r:embed="rId2" cstate="print"/>
          <a:stretch>
            <a:fillRect/>
          </a:stretch>
        </p:blipFill>
        <p:spPr>
          <a:xfrm>
            <a:off x="2555776" y="4797152"/>
            <a:ext cx="2874963" cy="1872208"/>
          </a:xfrm>
        </p:spPr>
      </p:pic>
      <p:pic>
        <p:nvPicPr>
          <p:cNvPr id="5" name="4 Imagen" descr="Alcolismo_y_Embarazo_clip_image005.jpg"/>
          <p:cNvPicPr>
            <a:picLocks noChangeAspect="1"/>
          </p:cNvPicPr>
          <p:nvPr/>
        </p:nvPicPr>
        <p:blipFill>
          <a:blip r:embed="rId3" cstate="print"/>
          <a:stretch>
            <a:fillRect/>
          </a:stretch>
        </p:blipFill>
        <p:spPr>
          <a:xfrm>
            <a:off x="683567" y="548680"/>
            <a:ext cx="1835281" cy="2016224"/>
          </a:xfrm>
          <a:prstGeom prst="rect">
            <a:avLst/>
          </a:prstGeom>
        </p:spPr>
      </p:pic>
      <p:pic>
        <p:nvPicPr>
          <p:cNvPr id="6" name="5 Imagen" descr="alteraciones.jpg"/>
          <p:cNvPicPr>
            <a:picLocks noChangeAspect="1"/>
          </p:cNvPicPr>
          <p:nvPr/>
        </p:nvPicPr>
        <p:blipFill>
          <a:blip r:embed="rId4" cstate="print"/>
          <a:stretch>
            <a:fillRect/>
          </a:stretch>
        </p:blipFill>
        <p:spPr>
          <a:xfrm>
            <a:off x="3203848" y="476672"/>
            <a:ext cx="2260600" cy="2260600"/>
          </a:xfrm>
          <a:prstGeom prst="rect">
            <a:avLst/>
          </a:prstGeom>
        </p:spPr>
      </p:pic>
      <p:pic>
        <p:nvPicPr>
          <p:cNvPr id="7" name="6 Imagen" descr="bebe-alcohol.jpg"/>
          <p:cNvPicPr>
            <a:picLocks noChangeAspect="1"/>
          </p:cNvPicPr>
          <p:nvPr/>
        </p:nvPicPr>
        <p:blipFill>
          <a:blip r:embed="rId5" cstate="print"/>
          <a:stretch>
            <a:fillRect/>
          </a:stretch>
        </p:blipFill>
        <p:spPr>
          <a:xfrm>
            <a:off x="5837718" y="0"/>
            <a:ext cx="3306282" cy="3140968"/>
          </a:xfrm>
          <a:prstGeom prst="rect">
            <a:avLst/>
          </a:prstGeom>
        </p:spPr>
      </p:pic>
      <p:pic>
        <p:nvPicPr>
          <p:cNvPr id="8" name="7 Imagen" descr="P_span_alcoholismo-fetal1.jpg"/>
          <p:cNvPicPr>
            <a:picLocks noChangeAspect="1"/>
          </p:cNvPicPr>
          <p:nvPr/>
        </p:nvPicPr>
        <p:blipFill>
          <a:blip r:embed="rId6" cstate="print"/>
          <a:stretch>
            <a:fillRect/>
          </a:stretch>
        </p:blipFill>
        <p:spPr>
          <a:xfrm>
            <a:off x="1763688" y="3140968"/>
            <a:ext cx="4152900" cy="1504950"/>
          </a:xfrm>
          <a:prstGeom prst="rect">
            <a:avLst/>
          </a:prstGeom>
        </p:spPr>
      </p:pic>
      <p:pic>
        <p:nvPicPr>
          <p:cNvPr id="9" name="8 Imagen" descr="toddler-walking.jpg"/>
          <p:cNvPicPr>
            <a:picLocks noChangeAspect="1"/>
          </p:cNvPicPr>
          <p:nvPr/>
        </p:nvPicPr>
        <p:blipFill>
          <a:blip r:embed="rId7" cstate="print"/>
          <a:stretch>
            <a:fillRect/>
          </a:stretch>
        </p:blipFill>
        <p:spPr>
          <a:xfrm>
            <a:off x="107504" y="3140968"/>
            <a:ext cx="1728192" cy="3130783"/>
          </a:xfrm>
          <a:prstGeom prst="rect">
            <a:avLst/>
          </a:prstGeom>
        </p:spPr>
      </p:pic>
      <p:pic>
        <p:nvPicPr>
          <p:cNvPr id="10" name="9 Imagen" descr="retraso-mental.jpg"/>
          <p:cNvPicPr>
            <a:picLocks noChangeAspect="1"/>
          </p:cNvPicPr>
          <p:nvPr/>
        </p:nvPicPr>
        <p:blipFill>
          <a:blip r:embed="rId8" cstate="print"/>
          <a:stretch>
            <a:fillRect/>
          </a:stretch>
        </p:blipFill>
        <p:spPr>
          <a:xfrm>
            <a:off x="6804248" y="3717032"/>
            <a:ext cx="2050398" cy="244827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lgn="ctr"/>
            <a:r>
              <a:rPr lang="es-ES" dirty="0" smtClean="0"/>
              <a:t>Lesiones durante el embarazo </a:t>
            </a:r>
            <a:r>
              <a:rPr lang="es-MX" dirty="0" smtClean="0"/>
              <a:t/>
            </a:r>
            <a:br>
              <a:rPr lang="es-MX" dirty="0" smtClean="0"/>
            </a:br>
            <a:endParaRPr lang="es-MX" dirty="0"/>
          </a:p>
        </p:txBody>
      </p:sp>
      <p:sp>
        <p:nvSpPr>
          <p:cNvPr id="3" name="2 Marcador de contenido"/>
          <p:cNvSpPr>
            <a:spLocks noGrp="1"/>
          </p:cNvSpPr>
          <p:nvPr>
            <p:ph idx="1"/>
          </p:nvPr>
        </p:nvSpPr>
        <p:spPr/>
        <p:txBody>
          <a:bodyPr/>
          <a:lstStyle/>
          <a:p>
            <a:r>
              <a:rPr lang="es-ES" dirty="0" smtClean="0"/>
              <a:t>Estas consisten en peleas, entre pareja o esposo alcohólico  contra la mujer.</a:t>
            </a:r>
          </a:p>
          <a:p>
            <a:pPr>
              <a:buNone/>
            </a:pPr>
            <a:endParaRPr lang="es-MX" dirty="0" smtClean="0"/>
          </a:p>
          <a:p>
            <a:r>
              <a:rPr lang="es-ES" dirty="0" smtClean="0"/>
              <a:t>La violencia durante el embarazo trae grandes consecuencias una de ellas que muera el feto.</a:t>
            </a:r>
            <a:endParaRPr lang="es-MX" dirty="0" smtClean="0"/>
          </a:p>
          <a:p>
            <a:endParaRPr lang="es-MX"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541</TotalTime>
  <Words>319</Words>
  <Application>Microsoft Office PowerPoint</Application>
  <PresentationFormat>Presentación en pantalla (4:3)</PresentationFormat>
  <Paragraphs>46</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Módulo</vt:lpstr>
      <vt:lpstr>ALCOHOLISMO</vt:lpstr>
      <vt:lpstr>Presentación de PowerPoint</vt:lpstr>
      <vt:lpstr>Presentación de PowerPoint</vt:lpstr>
      <vt:lpstr> Síndrome de alcoholismo fetal. (SAF)   </vt:lpstr>
      <vt:lpstr>Presentación de PowerPoint</vt:lpstr>
      <vt:lpstr> Las características de los niños con SAF son: </vt:lpstr>
      <vt:lpstr>Presentación de PowerPoint</vt:lpstr>
      <vt:lpstr>Presentación de PowerPoint</vt:lpstr>
      <vt:lpstr>Lesiones durante el embarazo  </vt:lpstr>
      <vt:lpstr>Presentación de PowerPoint</vt:lpstr>
      <vt:lpstr> Relación con padre o miembro de la familia alcohólico. </vt:lpstr>
      <vt:lpstr>¿Cómo afecta a los niños?</vt:lpstr>
      <vt:lpstr>Comportamientos de niños que viven el alcoholismo en el hogar.</vt:lpstr>
      <vt:lpstr>Presentación de PowerPoint</vt:lpstr>
      <vt:lpstr>Alcoholismo por imitación.</vt:lpstr>
      <vt:lpstr>Presentación de PowerPoint</vt:lpstr>
      <vt:lpstr> SOLUCIONES  </vt:lpstr>
      <vt:lpstr>Presentación de PowerPoint</vt:lpstr>
    </vt:vector>
  </TitlesOfParts>
  <Company>HERNANDEZ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ALCOHOLISMO</dc:title>
  <dc:creator>HERNANDEZ</dc:creator>
  <cp:lastModifiedBy>erika</cp:lastModifiedBy>
  <cp:revision>40</cp:revision>
  <dcterms:created xsi:type="dcterms:W3CDTF">2012-09-05T21:20:37Z</dcterms:created>
  <dcterms:modified xsi:type="dcterms:W3CDTF">2017-11-30T17:50:53Z</dcterms:modified>
</cp:coreProperties>
</file>