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30"/>
  </p:notesMasterIdLst>
  <p:sldIdLst>
    <p:sldId id="256" r:id="rId2"/>
    <p:sldId id="279" r:id="rId3"/>
    <p:sldId id="276" r:id="rId4"/>
    <p:sldId id="257" r:id="rId5"/>
    <p:sldId id="258" r:id="rId6"/>
    <p:sldId id="259" r:id="rId7"/>
    <p:sldId id="260" r:id="rId8"/>
    <p:sldId id="291" r:id="rId9"/>
    <p:sldId id="263" r:id="rId10"/>
    <p:sldId id="264" r:id="rId11"/>
    <p:sldId id="265" r:id="rId12"/>
    <p:sldId id="267" r:id="rId13"/>
    <p:sldId id="274" r:id="rId14"/>
    <p:sldId id="275" r:id="rId15"/>
    <p:sldId id="292" r:id="rId16"/>
    <p:sldId id="293" r:id="rId17"/>
    <p:sldId id="268" r:id="rId18"/>
    <p:sldId id="282" r:id="rId19"/>
    <p:sldId id="283" r:id="rId20"/>
    <p:sldId id="281" r:id="rId21"/>
    <p:sldId id="280" r:id="rId22"/>
    <p:sldId id="285" r:id="rId23"/>
    <p:sldId id="271" r:id="rId24"/>
    <p:sldId id="272" r:id="rId25"/>
    <p:sldId id="286" r:id="rId26"/>
    <p:sldId id="287" r:id="rId27"/>
    <p:sldId id="288" r:id="rId28"/>
    <p:sldId id="289"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ción predeterminada" id="{336B6949-5924-4D31-8E13-012852EC7239}">
          <p14:sldIdLst>
            <p14:sldId id="256"/>
            <p14:sldId id="279"/>
            <p14:sldId id="276"/>
            <p14:sldId id="257"/>
            <p14:sldId id="258"/>
            <p14:sldId id="259"/>
            <p14:sldId id="260"/>
            <p14:sldId id="291"/>
            <p14:sldId id="263"/>
            <p14:sldId id="264"/>
            <p14:sldId id="265"/>
            <p14:sldId id="267"/>
            <p14:sldId id="274"/>
            <p14:sldId id="275"/>
            <p14:sldId id="292"/>
            <p14:sldId id="293"/>
            <p14:sldId id="268"/>
            <p14:sldId id="282"/>
            <p14:sldId id="283"/>
            <p14:sldId id="281"/>
            <p14:sldId id="280"/>
            <p14:sldId id="285"/>
            <p14:sldId id="271"/>
            <p14:sldId id="272"/>
            <p14:sldId id="286"/>
            <p14:sldId id="287"/>
            <p14:sldId id="288"/>
            <p14:sldId id="289"/>
          </p14:sldIdLst>
        </p14:section>
        <p14:section name="Sección sin título" id="{908085CD-3B50-481A-988E-B902B54A98DB}">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9313CB2-DB52-48BD-A3B2-509A9197209F}">
  <a:tblStyle styleId="{89313CB2-DB52-48BD-A3B2-509A9197209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16" autoAdjust="0"/>
    <p:restoredTop sz="94660"/>
  </p:normalViewPr>
  <p:slideViewPr>
    <p:cSldViewPr snapToGrid="0">
      <p:cViewPr varScale="1">
        <p:scale>
          <a:sx n="79" d="100"/>
          <a:sy n="79" d="100"/>
        </p:scale>
        <p:origin x="-84" y="-29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4508854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2104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7907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d22b52997_14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d22b52997_14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4856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a:xfrm>
            <a:off x="3850443" y="9428584"/>
            <a:ext cx="2945659" cy="498055"/>
          </a:xfrm>
          <a:prstGeom prst="rect">
            <a:avLst/>
          </a:prstGeom>
        </p:spPr>
        <p:txBody>
          <a:bodyPr/>
          <a:lstStyle/>
          <a:p>
            <a:fld id="{2D0949FE-934F-47E1-9C47-2E3201DB899A}" type="slidenum">
              <a:rPr lang="es-MX" smtClean="0"/>
              <a:t>19</a:t>
            </a:fld>
            <a:endParaRPr lang="es-MX"/>
          </a:p>
        </p:txBody>
      </p:sp>
    </p:spTree>
    <p:extLst>
      <p:ext uri="{BB962C8B-B14F-4D97-AF65-F5344CB8AC3E}">
        <p14:creationId xmlns:p14="http://schemas.microsoft.com/office/powerpoint/2010/main" val="731745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a:xfrm>
            <a:off x="3850443" y="9428584"/>
            <a:ext cx="2945659" cy="498055"/>
          </a:xfrm>
          <a:prstGeom prst="rect">
            <a:avLst/>
          </a:prstGeom>
        </p:spPr>
        <p:txBody>
          <a:bodyPr/>
          <a:lstStyle/>
          <a:p>
            <a:fld id="{2D0949FE-934F-47E1-9C47-2E3201DB899A}" type="slidenum">
              <a:rPr lang="es-MX" smtClean="0"/>
              <a:t>20</a:t>
            </a:fld>
            <a:endParaRPr lang="es-MX"/>
          </a:p>
        </p:txBody>
      </p:sp>
    </p:spTree>
    <p:extLst>
      <p:ext uri="{BB962C8B-B14F-4D97-AF65-F5344CB8AC3E}">
        <p14:creationId xmlns:p14="http://schemas.microsoft.com/office/powerpoint/2010/main" val="3461738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a:xfrm>
            <a:off x="3850443" y="9428584"/>
            <a:ext cx="2945659" cy="498055"/>
          </a:xfrm>
          <a:prstGeom prst="rect">
            <a:avLst/>
          </a:prstGeom>
        </p:spPr>
        <p:txBody>
          <a:bodyPr/>
          <a:lstStyle/>
          <a:p>
            <a:fld id="{2D0949FE-934F-47E1-9C47-2E3201DB899A}" type="slidenum">
              <a:rPr lang="es-MX" smtClean="0"/>
              <a:t>21</a:t>
            </a:fld>
            <a:endParaRPr lang="es-MX"/>
          </a:p>
        </p:txBody>
      </p:sp>
    </p:spTree>
    <p:extLst>
      <p:ext uri="{BB962C8B-B14F-4D97-AF65-F5344CB8AC3E}">
        <p14:creationId xmlns:p14="http://schemas.microsoft.com/office/powerpoint/2010/main" val="3854857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a:xfrm>
            <a:off x="3850443" y="9428584"/>
            <a:ext cx="2945659" cy="498055"/>
          </a:xfrm>
          <a:prstGeom prst="rect">
            <a:avLst/>
          </a:prstGeom>
        </p:spPr>
        <p:txBody>
          <a:bodyPr/>
          <a:lstStyle/>
          <a:p>
            <a:fld id="{2D0949FE-934F-47E1-9C47-2E3201DB899A}" type="slidenum">
              <a:rPr lang="es-MX" smtClean="0"/>
              <a:t>22</a:t>
            </a:fld>
            <a:endParaRPr lang="es-MX"/>
          </a:p>
        </p:txBody>
      </p:sp>
    </p:spTree>
    <p:extLst>
      <p:ext uri="{BB962C8B-B14F-4D97-AF65-F5344CB8AC3E}">
        <p14:creationId xmlns:p14="http://schemas.microsoft.com/office/powerpoint/2010/main" val="362724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2573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442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a:xfrm>
            <a:off x="3850443" y="9428584"/>
            <a:ext cx="2945659" cy="498055"/>
          </a:xfrm>
          <a:prstGeom prst="rect">
            <a:avLst/>
          </a:prstGeom>
        </p:spPr>
        <p:txBody>
          <a:bodyPr/>
          <a:lstStyle/>
          <a:p>
            <a:fld id="{2D0949FE-934F-47E1-9C47-2E3201DB899A}" type="slidenum">
              <a:rPr lang="es-MX" smtClean="0"/>
              <a:t>25</a:t>
            </a:fld>
            <a:endParaRPr lang="es-MX"/>
          </a:p>
        </p:txBody>
      </p:sp>
    </p:spTree>
    <p:extLst>
      <p:ext uri="{BB962C8B-B14F-4D97-AF65-F5344CB8AC3E}">
        <p14:creationId xmlns:p14="http://schemas.microsoft.com/office/powerpoint/2010/main" val="3830296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a:xfrm>
            <a:off x="3850443" y="9428584"/>
            <a:ext cx="2945659" cy="498055"/>
          </a:xfrm>
          <a:prstGeom prst="rect">
            <a:avLst/>
          </a:prstGeom>
        </p:spPr>
        <p:txBody>
          <a:bodyPr/>
          <a:lstStyle/>
          <a:p>
            <a:fld id="{2D0949FE-934F-47E1-9C47-2E3201DB899A}" type="slidenum">
              <a:rPr lang="es-MX" smtClean="0"/>
              <a:t>26</a:t>
            </a:fld>
            <a:endParaRPr lang="es-MX"/>
          </a:p>
        </p:txBody>
      </p:sp>
    </p:spTree>
    <p:extLst>
      <p:ext uri="{BB962C8B-B14F-4D97-AF65-F5344CB8AC3E}">
        <p14:creationId xmlns:p14="http://schemas.microsoft.com/office/powerpoint/2010/main" val="31761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a:xfrm>
            <a:off x="3850443" y="9428584"/>
            <a:ext cx="2945659" cy="498055"/>
          </a:xfrm>
          <a:prstGeom prst="rect">
            <a:avLst/>
          </a:prstGeom>
        </p:spPr>
        <p:txBody>
          <a:bodyPr/>
          <a:lstStyle/>
          <a:p>
            <a:fld id="{2D0949FE-934F-47E1-9C47-2E3201DB899A}" type="slidenum">
              <a:rPr lang="es-MX" smtClean="0"/>
              <a:t>2</a:t>
            </a:fld>
            <a:endParaRPr lang="es-MX"/>
          </a:p>
        </p:txBody>
      </p:sp>
    </p:spTree>
    <p:extLst>
      <p:ext uri="{BB962C8B-B14F-4D97-AF65-F5344CB8AC3E}">
        <p14:creationId xmlns:p14="http://schemas.microsoft.com/office/powerpoint/2010/main" val="1000276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a:xfrm>
            <a:off x="3850443" y="9428584"/>
            <a:ext cx="2945659" cy="498055"/>
          </a:xfrm>
          <a:prstGeom prst="rect">
            <a:avLst/>
          </a:prstGeom>
        </p:spPr>
        <p:txBody>
          <a:bodyPr/>
          <a:lstStyle/>
          <a:p>
            <a:fld id="{2D0949FE-934F-47E1-9C47-2E3201DB899A}" type="slidenum">
              <a:rPr lang="es-MX" smtClean="0"/>
              <a:t>27</a:t>
            </a:fld>
            <a:endParaRPr lang="es-MX"/>
          </a:p>
        </p:txBody>
      </p:sp>
    </p:spTree>
    <p:extLst>
      <p:ext uri="{BB962C8B-B14F-4D97-AF65-F5344CB8AC3E}">
        <p14:creationId xmlns:p14="http://schemas.microsoft.com/office/powerpoint/2010/main" val="3323121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a:xfrm>
            <a:off x="3850443" y="9428584"/>
            <a:ext cx="2945659" cy="498055"/>
          </a:xfrm>
          <a:prstGeom prst="rect">
            <a:avLst/>
          </a:prstGeom>
        </p:spPr>
        <p:txBody>
          <a:bodyPr/>
          <a:lstStyle/>
          <a:p>
            <a:fld id="{2D0949FE-934F-47E1-9C47-2E3201DB899A}" type="slidenum">
              <a:rPr lang="es-MX" smtClean="0"/>
              <a:t>28</a:t>
            </a:fld>
            <a:endParaRPr lang="es-MX"/>
          </a:p>
        </p:txBody>
      </p:sp>
    </p:spTree>
    <p:extLst>
      <p:ext uri="{BB962C8B-B14F-4D97-AF65-F5344CB8AC3E}">
        <p14:creationId xmlns:p14="http://schemas.microsoft.com/office/powerpoint/2010/main" val="94469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6836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7181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3950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027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1144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2086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2713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772"/>
            <a:ext cx="6858000" cy="1790700"/>
          </a:xfrm>
        </p:spPr>
        <p:txBody>
          <a:bodyPr anchor="b"/>
          <a:lstStyle>
            <a:lvl1pPr algn="ctr">
              <a:defRPr sz="45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69D8EEFC-15DC-4953-A537-D22AFBC43E9E}" type="datetimeFigureOut">
              <a:rPr lang="es-MX" smtClean="0"/>
              <a:t>11/10/2018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0000000-1234-1234-1234-123412341234}" type="slidenum">
              <a:rPr lang="es-MX" smtClean="0"/>
              <a:pPr/>
              <a:t>‹Nº›</a:t>
            </a:fld>
            <a:endParaRPr lang="es-MX"/>
          </a:p>
        </p:txBody>
      </p:sp>
    </p:spTree>
    <p:extLst>
      <p:ext uri="{BB962C8B-B14F-4D97-AF65-F5344CB8AC3E}">
        <p14:creationId xmlns:p14="http://schemas.microsoft.com/office/powerpoint/2010/main" val="55285586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9D8EEFC-15DC-4953-A537-D22AFBC43E9E}" type="datetimeFigureOut">
              <a:rPr lang="es-MX" smtClean="0"/>
              <a:t>11/10/2018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0000000-1234-1234-1234-123412341234}" type="slidenum">
              <a:rPr lang="es-MX" smtClean="0"/>
              <a:pPr/>
              <a:t>‹Nº›</a:t>
            </a:fld>
            <a:endParaRPr lang="es-MX"/>
          </a:p>
        </p:txBody>
      </p:sp>
    </p:spTree>
    <p:extLst>
      <p:ext uri="{BB962C8B-B14F-4D97-AF65-F5344CB8AC3E}">
        <p14:creationId xmlns:p14="http://schemas.microsoft.com/office/powerpoint/2010/main" val="15369253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273846"/>
            <a:ext cx="1971675" cy="4358879"/>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1" y="273846"/>
            <a:ext cx="5800725" cy="435887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9D8EEFC-15DC-4953-A537-D22AFBC43E9E}" type="datetimeFigureOut">
              <a:rPr lang="es-MX" smtClean="0"/>
              <a:t>11/10/2018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0000000-1234-1234-1234-123412341234}" type="slidenum">
              <a:rPr lang="es-MX" smtClean="0"/>
              <a:pPr/>
              <a:t>‹Nº›</a:t>
            </a:fld>
            <a:endParaRPr lang="es-MX"/>
          </a:p>
        </p:txBody>
      </p:sp>
    </p:spTree>
    <p:extLst>
      <p:ext uri="{BB962C8B-B14F-4D97-AF65-F5344CB8AC3E}">
        <p14:creationId xmlns:p14="http://schemas.microsoft.com/office/powerpoint/2010/main" val="363457579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2" name="Google Shape;12;p2"/>
          <p:cNvSpPr txBox="1">
            <a:spLocks noGrp="1"/>
          </p:cNvSpPr>
          <p:nvPr>
            <p:ph type="ctrTitle"/>
          </p:nvPr>
        </p:nvSpPr>
        <p:spPr>
          <a:xfrm>
            <a:off x="2255425" y="1991825"/>
            <a:ext cx="4633200" cy="1159800"/>
          </a:xfrm>
          <a:prstGeom prst="rect">
            <a:avLst/>
          </a:prstGeom>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479862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2935875" y="1550150"/>
            <a:ext cx="2560500" cy="33759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8" name="Google Shape;98;p7"/>
          <p:cNvSpPr txBox="1">
            <a:spLocks noGrp="1"/>
          </p:cNvSpPr>
          <p:nvPr>
            <p:ph type="body" idx="2"/>
          </p:nvPr>
        </p:nvSpPr>
        <p:spPr>
          <a:xfrm>
            <a:off x="5650850" y="1550150"/>
            <a:ext cx="2560500" cy="33759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4" name="Google Shape;114;p7"/>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3362773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8" name="Google Shape;28;p3"/>
          <p:cNvSpPr txBox="1">
            <a:spLocks noGrp="1"/>
          </p:cNvSpPr>
          <p:nvPr>
            <p:ph type="ctrTitle"/>
          </p:nvPr>
        </p:nvSpPr>
        <p:spPr>
          <a:xfrm>
            <a:off x="1773751" y="2421550"/>
            <a:ext cx="5596500" cy="11598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9" name="Google Shape;29;p3"/>
          <p:cNvSpPr txBox="1">
            <a:spLocks noGrp="1"/>
          </p:cNvSpPr>
          <p:nvPr>
            <p:ph type="subTitle" idx="1"/>
          </p:nvPr>
        </p:nvSpPr>
        <p:spPr>
          <a:xfrm>
            <a:off x="1773751" y="3449654"/>
            <a:ext cx="5596500" cy="784800"/>
          </a:xfrm>
          <a:prstGeom prst="rect">
            <a:avLst/>
          </a:prstGeom>
        </p:spPr>
        <p:txBody>
          <a:bodyPr spcFirstLastPara="1" wrap="square" lIns="91425" tIns="91425" rIns="91425" bIns="91425" anchor="t" anchorCtr="0"/>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3000" b="1">
                <a:solidFill>
                  <a:srgbClr val="A1BECC"/>
                </a:solidFill>
              </a:defRPr>
            </a:lvl2pPr>
            <a:lvl3pPr lvl="2" algn="ctr" rtl="0">
              <a:spcBef>
                <a:spcPts val="0"/>
              </a:spcBef>
              <a:spcAft>
                <a:spcPts val="0"/>
              </a:spcAft>
              <a:buClr>
                <a:srgbClr val="A1BECC"/>
              </a:buClr>
              <a:buSzPts val="3000"/>
              <a:buNone/>
              <a:defRPr sz="3000" b="1">
                <a:solidFill>
                  <a:srgbClr val="A1BECC"/>
                </a:solidFill>
              </a:defRPr>
            </a:lvl3pPr>
            <a:lvl4pPr lvl="3" algn="ctr" rtl="0">
              <a:spcBef>
                <a:spcPts val="0"/>
              </a:spcBef>
              <a:spcAft>
                <a:spcPts val="0"/>
              </a:spcAft>
              <a:buClr>
                <a:srgbClr val="A1BECC"/>
              </a:buClr>
              <a:buSzPts val="3000"/>
              <a:buNone/>
              <a:defRPr sz="3000" b="1">
                <a:solidFill>
                  <a:srgbClr val="A1BECC"/>
                </a:solidFill>
              </a:defRPr>
            </a:lvl4pPr>
            <a:lvl5pPr lvl="4" algn="ctr" rtl="0">
              <a:spcBef>
                <a:spcPts val="0"/>
              </a:spcBef>
              <a:spcAft>
                <a:spcPts val="0"/>
              </a:spcAft>
              <a:buClr>
                <a:srgbClr val="A1BECC"/>
              </a:buClr>
              <a:buSzPts val="3000"/>
              <a:buNone/>
              <a:defRPr sz="3000" b="1">
                <a:solidFill>
                  <a:srgbClr val="A1BECC"/>
                </a:solidFill>
              </a:defRPr>
            </a:lvl5pPr>
            <a:lvl6pPr lvl="5" algn="ctr" rtl="0">
              <a:spcBef>
                <a:spcPts val="0"/>
              </a:spcBef>
              <a:spcAft>
                <a:spcPts val="0"/>
              </a:spcAft>
              <a:buClr>
                <a:srgbClr val="A1BECC"/>
              </a:buClr>
              <a:buSzPts val="3000"/>
              <a:buNone/>
              <a:defRPr sz="3000" b="1">
                <a:solidFill>
                  <a:srgbClr val="A1BECC"/>
                </a:solidFill>
              </a:defRPr>
            </a:lvl6pPr>
            <a:lvl7pPr lvl="6" algn="ctr" rtl="0">
              <a:spcBef>
                <a:spcPts val="0"/>
              </a:spcBef>
              <a:spcAft>
                <a:spcPts val="0"/>
              </a:spcAft>
              <a:buClr>
                <a:srgbClr val="A1BECC"/>
              </a:buClr>
              <a:buSzPts val="3000"/>
              <a:buNone/>
              <a:defRPr sz="3000" b="1">
                <a:solidFill>
                  <a:srgbClr val="A1BECC"/>
                </a:solidFill>
              </a:defRPr>
            </a:lvl7pPr>
            <a:lvl8pPr lvl="7" algn="ctr" rtl="0">
              <a:spcBef>
                <a:spcPts val="0"/>
              </a:spcBef>
              <a:spcAft>
                <a:spcPts val="0"/>
              </a:spcAft>
              <a:buClr>
                <a:srgbClr val="A1BECC"/>
              </a:buClr>
              <a:buSzPts val="3000"/>
              <a:buNone/>
              <a:defRPr sz="3000" b="1">
                <a:solidFill>
                  <a:srgbClr val="A1BECC"/>
                </a:solidFill>
              </a:defRPr>
            </a:lvl8pPr>
            <a:lvl9pPr lvl="8" algn="ctr" rtl="0">
              <a:spcBef>
                <a:spcPts val="0"/>
              </a:spcBef>
              <a:spcAft>
                <a:spcPts val="0"/>
              </a:spcAft>
              <a:buClr>
                <a:srgbClr val="A1BECC"/>
              </a:buClr>
              <a:buSzPts val="3000"/>
              <a:buNone/>
              <a:defRPr sz="3000" b="1">
                <a:solidFill>
                  <a:srgbClr val="A1BECC"/>
                </a:solidFill>
              </a:defRPr>
            </a:lvl9pPr>
          </a:lstStyle>
          <a:p>
            <a:endParaRPr/>
          </a:p>
        </p:txBody>
      </p:sp>
      <p:sp>
        <p:nvSpPr>
          <p:cNvPr id="45" name="Google Shape;45;p3"/>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950201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51" name="Google Shape;51;p4"/>
          <p:cNvSpPr txBox="1">
            <a:spLocks noGrp="1"/>
          </p:cNvSpPr>
          <p:nvPr>
            <p:ph type="body" idx="1"/>
          </p:nvPr>
        </p:nvSpPr>
        <p:spPr>
          <a:xfrm>
            <a:off x="1880851" y="1920300"/>
            <a:ext cx="5382300" cy="2079600"/>
          </a:xfrm>
          <a:prstGeom prst="rect">
            <a:avLst/>
          </a:prstGeom>
        </p:spPr>
        <p:txBody>
          <a:bodyPr spcFirstLastPara="1" wrap="square" lIns="91425" tIns="91425" rIns="91425" bIns="91425" anchor="t" anchorCtr="0"/>
          <a:lstStyle>
            <a:lvl1pPr marL="457200" lvl="0" indent="-381000" algn="ctr" rtl="0">
              <a:spcBef>
                <a:spcPts val="600"/>
              </a:spcBef>
              <a:spcAft>
                <a:spcPts val="0"/>
              </a:spcAft>
              <a:buSzPts val="24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a:spcBef>
                <a:spcPts val="0"/>
              </a:spcBef>
              <a:spcAft>
                <a:spcPts val="0"/>
              </a:spcAft>
              <a:buSzPts val="2400"/>
              <a:buChar char="■"/>
              <a:defRPr/>
            </a:lvl9pPr>
          </a:lstStyle>
          <a:p>
            <a:endParaRPr/>
          </a:p>
        </p:txBody>
      </p:sp>
      <p:sp>
        <p:nvSpPr>
          <p:cNvPr id="63" name="Google Shape;63;p4"/>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3171268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7" name="Google Shape;117;p8"/>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2935875" y="1550150"/>
            <a:ext cx="1700400" cy="33756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19" name="Google Shape;119;p8"/>
          <p:cNvSpPr txBox="1">
            <a:spLocks noGrp="1"/>
          </p:cNvSpPr>
          <p:nvPr>
            <p:ph type="body" idx="2"/>
          </p:nvPr>
        </p:nvSpPr>
        <p:spPr>
          <a:xfrm>
            <a:off x="4723373" y="1550150"/>
            <a:ext cx="1700400" cy="33756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20" name="Google Shape;120;p8"/>
          <p:cNvSpPr txBox="1">
            <a:spLocks noGrp="1"/>
          </p:cNvSpPr>
          <p:nvPr>
            <p:ph type="body" idx="3"/>
          </p:nvPr>
        </p:nvSpPr>
        <p:spPr>
          <a:xfrm>
            <a:off x="6510871" y="1550150"/>
            <a:ext cx="1700400" cy="33756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34" name="Google Shape;134;p8"/>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402856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4572000" y="909050"/>
            <a:ext cx="3639600" cy="641100"/>
          </a:xfrm>
          <a:prstGeom prst="rect">
            <a:avLst/>
          </a:prstGeom>
        </p:spPr>
        <p:txBody>
          <a:bodyPr spcFirstLastPara="1" wrap="square" lIns="91425" tIns="91425" rIns="91425" bIns="91425" anchor="b"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4572000" y="1525754"/>
            <a:ext cx="3639600" cy="27861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94" name="Google Shape;94;p6"/>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extLst>
      <p:ext uri="{BB962C8B-B14F-4D97-AF65-F5344CB8AC3E}">
        <p14:creationId xmlns:p14="http://schemas.microsoft.com/office/powerpoint/2010/main" val="260804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9D8EEFC-15DC-4953-A537-D22AFBC43E9E}" type="datetimeFigureOut">
              <a:rPr lang="es-MX" smtClean="0"/>
              <a:t>11/10/2018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0000000-1234-1234-1234-123412341234}" type="slidenum">
              <a:rPr lang="es-MX" smtClean="0"/>
              <a:pPr/>
              <a:t>‹Nº›</a:t>
            </a:fld>
            <a:endParaRPr lang="es-MX"/>
          </a:p>
        </p:txBody>
      </p:sp>
    </p:spTree>
    <p:extLst>
      <p:ext uri="{BB962C8B-B14F-4D97-AF65-F5344CB8AC3E}">
        <p14:creationId xmlns:p14="http://schemas.microsoft.com/office/powerpoint/2010/main" val="39540960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9" y="1282306"/>
            <a:ext cx="7886700" cy="2139553"/>
          </a:xfrm>
        </p:spPr>
        <p:txBody>
          <a:bodyPr anchor="b"/>
          <a:lstStyle>
            <a:lvl1pPr>
              <a:defRPr sz="45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9"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9D8EEFC-15DC-4953-A537-D22AFBC43E9E}" type="datetimeFigureOut">
              <a:rPr lang="es-MX" smtClean="0"/>
              <a:t>11/10/2018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0000000-1234-1234-1234-123412341234}" type="slidenum">
              <a:rPr lang="es-MX" smtClean="0"/>
              <a:pPr/>
              <a:t>‹Nº›</a:t>
            </a:fld>
            <a:endParaRPr lang="es-MX"/>
          </a:p>
        </p:txBody>
      </p:sp>
    </p:spTree>
    <p:extLst>
      <p:ext uri="{BB962C8B-B14F-4D97-AF65-F5344CB8AC3E}">
        <p14:creationId xmlns:p14="http://schemas.microsoft.com/office/powerpoint/2010/main" val="241454794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1" y="1369219"/>
            <a:ext cx="3886200" cy="32635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1" y="1369219"/>
            <a:ext cx="3886200" cy="326350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69D8EEFC-15DC-4953-A537-D22AFBC43E9E}" type="datetimeFigureOut">
              <a:rPr lang="es-MX" smtClean="0"/>
              <a:t>11/10/2018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0000000-1234-1234-1234-123412341234}" type="slidenum">
              <a:rPr lang="es-MX" smtClean="0"/>
              <a:pPr/>
              <a:t>‹Nº›</a:t>
            </a:fld>
            <a:endParaRPr lang="es-MX"/>
          </a:p>
        </p:txBody>
      </p:sp>
    </p:spTree>
    <p:extLst>
      <p:ext uri="{BB962C8B-B14F-4D97-AF65-F5344CB8AC3E}">
        <p14:creationId xmlns:p14="http://schemas.microsoft.com/office/powerpoint/2010/main" val="336287344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2" y="273844"/>
            <a:ext cx="7886700" cy="994172"/>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1878807"/>
            <a:ext cx="3868340" cy="276344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1" y="1878807"/>
            <a:ext cx="3887391" cy="276344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69D8EEFC-15DC-4953-A537-D22AFBC43E9E}" type="datetimeFigureOut">
              <a:rPr lang="es-MX" smtClean="0"/>
              <a:t>11/10/2018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00000000-1234-1234-1234-123412341234}" type="slidenum">
              <a:rPr lang="es-MX" smtClean="0"/>
              <a:pPr/>
              <a:t>‹Nº›</a:t>
            </a:fld>
            <a:endParaRPr lang="es-MX"/>
          </a:p>
        </p:txBody>
      </p:sp>
    </p:spTree>
    <p:extLst>
      <p:ext uri="{BB962C8B-B14F-4D97-AF65-F5344CB8AC3E}">
        <p14:creationId xmlns:p14="http://schemas.microsoft.com/office/powerpoint/2010/main" val="43455153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69D8EEFC-15DC-4953-A537-D22AFBC43E9E}" type="datetimeFigureOut">
              <a:rPr lang="es-MX" smtClean="0"/>
              <a:t>11/10/2018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00000000-1234-1234-1234-123412341234}" type="slidenum">
              <a:rPr lang="es-MX" smtClean="0"/>
              <a:pPr/>
              <a:t>‹Nº›</a:t>
            </a:fld>
            <a:endParaRPr lang="es-MX"/>
          </a:p>
        </p:txBody>
      </p:sp>
    </p:spTree>
    <p:extLst>
      <p:ext uri="{BB962C8B-B14F-4D97-AF65-F5344CB8AC3E}">
        <p14:creationId xmlns:p14="http://schemas.microsoft.com/office/powerpoint/2010/main" val="304599941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9D8EEFC-15DC-4953-A537-D22AFBC43E9E}" type="datetimeFigureOut">
              <a:rPr lang="es-MX" smtClean="0"/>
              <a:t>11/10/2018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00000000-1234-1234-1234-123412341234}" type="slidenum">
              <a:rPr lang="es-MX" smtClean="0"/>
              <a:pPr/>
              <a:t>‹Nº›</a:t>
            </a:fld>
            <a:endParaRPr lang="es-MX"/>
          </a:p>
        </p:txBody>
      </p:sp>
    </p:spTree>
    <p:extLst>
      <p:ext uri="{BB962C8B-B14F-4D97-AF65-F5344CB8AC3E}">
        <p14:creationId xmlns:p14="http://schemas.microsoft.com/office/powerpoint/2010/main" val="211227947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9" cy="1200150"/>
          </a:xfrm>
        </p:spPr>
        <p:txBody>
          <a:bodyPr anchor="b"/>
          <a:lstStyle>
            <a:lvl1pPr>
              <a:defRPr sz="24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740571"/>
            <a:ext cx="462915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1543052"/>
            <a:ext cx="2949179"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9D8EEFC-15DC-4953-A537-D22AFBC43E9E}" type="datetimeFigureOut">
              <a:rPr lang="es-MX" smtClean="0"/>
              <a:t>11/10/2018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0000000-1234-1234-1234-123412341234}" type="slidenum">
              <a:rPr lang="es-MX" smtClean="0"/>
              <a:pPr/>
              <a:t>‹Nº›</a:t>
            </a:fld>
            <a:endParaRPr lang="es-MX"/>
          </a:p>
        </p:txBody>
      </p:sp>
    </p:spTree>
    <p:extLst>
      <p:ext uri="{BB962C8B-B14F-4D97-AF65-F5344CB8AC3E}">
        <p14:creationId xmlns:p14="http://schemas.microsoft.com/office/powerpoint/2010/main" val="266022893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9" cy="1200150"/>
          </a:xfrm>
        </p:spPr>
        <p:txBody>
          <a:bodyPr anchor="b"/>
          <a:lstStyle>
            <a:lvl1pPr>
              <a:defRPr sz="24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740571"/>
            <a:ext cx="4629151"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1543052"/>
            <a:ext cx="2949179"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9D8EEFC-15DC-4953-A537-D22AFBC43E9E}" type="datetimeFigureOut">
              <a:rPr lang="es-MX" smtClean="0"/>
              <a:t>11/10/2018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0000000-1234-1234-1234-123412341234}" type="slidenum">
              <a:rPr lang="es-MX" smtClean="0"/>
              <a:pPr/>
              <a:t>‹Nº›</a:t>
            </a:fld>
            <a:endParaRPr lang="es-MX"/>
          </a:p>
        </p:txBody>
      </p:sp>
    </p:spTree>
    <p:extLst>
      <p:ext uri="{BB962C8B-B14F-4D97-AF65-F5344CB8AC3E}">
        <p14:creationId xmlns:p14="http://schemas.microsoft.com/office/powerpoint/2010/main" val="265720969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1" y="273844"/>
            <a:ext cx="7886700" cy="994172"/>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1"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9D8EEFC-15DC-4953-A537-D22AFBC43E9E}" type="datetimeFigureOut">
              <a:rPr lang="es-MX" smtClean="0"/>
              <a:t>11/10/2018</a:t>
            </a:fld>
            <a:endParaRPr lang="es-MX"/>
          </a:p>
        </p:txBody>
      </p:sp>
      <p:sp>
        <p:nvSpPr>
          <p:cNvPr id="5" name="Marcador de pie de página 4"/>
          <p:cNvSpPr>
            <a:spLocks noGrp="1"/>
          </p:cNvSpPr>
          <p:nvPr>
            <p:ph type="ftr" sz="quarter" idx="3"/>
          </p:nvPr>
        </p:nvSpPr>
        <p:spPr>
          <a:xfrm>
            <a:off x="3028951"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457951"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es-MX" smtClean="0"/>
              <a:pPr/>
              <a:t>‹Nº›</a:t>
            </a:fld>
            <a:endParaRPr lang="es-MX"/>
          </a:p>
        </p:txBody>
      </p:sp>
    </p:spTree>
    <p:extLst>
      <p:ext uri="{BB962C8B-B14F-4D97-AF65-F5344CB8AC3E}">
        <p14:creationId xmlns:p14="http://schemas.microsoft.com/office/powerpoint/2010/main" val="1792904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fade thruBlk="1"/>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grpSp>
        <p:nvGrpSpPr>
          <p:cNvPr id="9" name="Grupo 8"/>
          <p:cNvGrpSpPr/>
          <p:nvPr/>
        </p:nvGrpSpPr>
        <p:grpSpPr>
          <a:xfrm>
            <a:off x="252180" y="68565"/>
            <a:ext cx="8790109" cy="4668788"/>
            <a:chOff x="252180" y="68565"/>
            <a:chExt cx="8790109" cy="4668788"/>
          </a:xfrm>
        </p:grpSpPr>
        <p:pic>
          <p:nvPicPr>
            <p:cNvPr id="3" name="Picture 2" descr="Resultado de imagen para www.seducoahuila.gob.mx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6953" y="68565"/>
              <a:ext cx="1807750" cy="121454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706528" y="3814023"/>
              <a:ext cx="1202572" cy="461665"/>
            </a:xfrm>
            <a:prstGeom prst="rect">
              <a:avLst/>
            </a:prstGeom>
          </p:spPr>
          <p:txBody>
            <a:bodyPr wrap="none">
              <a:spAutoFit/>
            </a:bodyPr>
            <a:lstStyle/>
            <a:p>
              <a:pPr algn="ctr">
                <a:defRPr/>
              </a:pPr>
              <a:r>
                <a:rPr lang="es-ES_tradnl" sz="1200" b="1" dirty="0">
                  <a:solidFill>
                    <a:schemeClr val="tx1">
                      <a:lumMod val="85000"/>
                      <a:lumOff val="15000"/>
                    </a:schemeClr>
                  </a:solidFill>
                  <a:latin typeface="Arial" panose="020B0604020202020204" pitchFamily="34" charset="0"/>
                  <a:cs typeface="Arial" panose="020B0604020202020204" pitchFamily="34" charset="0"/>
                </a:rPr>
                <a:t>Ciclo Escolar </a:t>
              </a:r>
            </a:p>
            <a:p>
              <a:pPr algn="ctr">
                <a:defRPr/>
              </a:pPr>
              <a:r>
                <a:rPr lang="es-ES_tradnl" sz="1200" b="1" dirty="0">
                  <a:solidFill>
                    <a:schemeClr val="tx1">
                      <a:lumMod val="85000"/>
                      <a:lumOff val="15000"/>
                    </a:schemeClr>
                  </a:solidFill>
                  <a:latin typeface="Arial" panose="020B0604020202020204" pitchFamily="34" charset="0"/>
                  <a:cs typeface="Arial" panose="020B0604020202020204" pitchFamily="34" charset="0"/>
                </a:rPr>
                <a:t>2018-2019</a:t>
              </a:r>
            </a:p>
          </p:txBody>
        </p:sp>
        <p:sp>
          <p:nvSpPr>
            <p:cNvPr id="5" name="Rectángulo 4"/>
            <p:cNvSpPr/>
            <p:nvPr/>
          </p:nvSpPr>
          <p:spPr>
            <a:xfrm>
              <a:off x="7573338" y="4275688"/>
              <a:ext cx="1468951" cy="461665"/>
            </a:xfrm>
            <a:prstGeom prst="rect">
              <a:avLst/>
            </a:prstGeom>
          </p:spPr>
          <p:txBody>
            <a:bodyPr wrap="square">
              <a:spAutoFit/>
            </a:bodyPr>
            <a:lstStyle/>
            <a:p>
              <a:pPr algn="r">
                <a:defRPr/>
              </a:pPr>
              <a:r>
                <a:rPr lang="es-ES_tradnl" sz="1200" b="1" dirty="0">
                  <a:solidFill>
                    <a:schemeClr val="tx1">
                      <a:lumMod val="85000"/>
                      <a:lumOff val="15000"/>
                    </a:schemeClr>
                  </a:solidFill>
                  <a:effectLst>
                    <a:outerShdw blurRad="38100" dist="38100" dir="2700000" algn="tl">
                      <a:srgbClr val="C0C0C0"/>
                    </a:outerShdw>
                  </a:effectLst>
                  <a:latin typeface="Arial" panose="020B0604020202020204" pitchFamily="34" charset="0"/>
                  <a:cs typeface="Arial" panose="020B0604020202020204" pitchFamily="34" charset="0"/>
                </a:rPr>
                <a:t>Octubre de 2018 </a:t>
              </a:r>
            </a:p>
            <a:p>
              <a:pPr algn="r">
                <a:defRPr/>
              </a:pPr>
              <a:r>
                <a:rPr lang="es-ES_tradnl" sz="1200" b="1" dirty="0">
                  <a:solidFill>
                    <a:schemeClr val="tx1">
                      <a:lumMod val="85000"/>
                      <a:lumOff val="15000"/>
                    </a:schemeClr>
                  </a:solidFill>
                  <a:effectLst>
                    <a:outerShdw blurRad="38100" dist="38100" dir="2700000" algn="tl">
                      <a:srgbClr val="C0C0C0"/>
                    </a:outerShdw>
                  </a:effectLst>
                  <a:latin typeface="Arial" panose="020B0604020202020204" pitchFamily="34" charset="0"/>
                  <a:cs typeface="Arial" panose="020B0604020202020204" pitchFamily="34" charset="0"/>
                </a:rPr>
                <a:t>Saltillo, Coahuila  </a:t>
              </a:r>
            </a:p>
          </p:txBody>
        </p:sp>
        <p:grpSp>
          <p:nvGrpSpPr>
            <p:cNvPr id="2" name="Grupo 1"/>
            <p:cNvGrpSpPr/>
            <p:nvPr/>
          </p:nvGrpSpPr>
          <p:grpSpPr>
            <a:xfrm>
              <a:off x="5998229" y="133263"/>
              <a:ext cx="2223712" cy="994503"/>
              <a:chOff x="5142867" y="266089"/>
              <a:chExt cx="3251004" cy="1374657"/>
            </a:xfrm>
          </p:grpSpPr>
          <p:pic>
            <p:nvPicPr>
              <p:cNvPr id="7" name="Imagen 6"/>
              <p:cNvPicPr>
                <a:picLocks noChangeAspect="1"/>
              </p:cNvPicPr>
              <p:nvPr/>
            </p:nvPicPr>
            <p:blipFill>
              <a:blip r:embed="rId4"/>
              <a:stretch>
                <a:fillRect/>
              </a:stretch>
            </p:blipFill>
            <p:spPr>
              <a:xfrm>
                <a:off x="5142867" y="266089"/>
                <a:ext cx="2643306" cy="1238932"/>
              </a:xfrm>
              <a:prstGeom prst="rect">
                <a:avLst/>
              </a:prstGeom>
            </p:spPr>
          </p:pic>
          <p:sp>
            <p:nvSpPr>
              <p:cNvPr id="8" name="CuadroTexto 7"/>
              <p:cNvSpPr txBox="1"/>
              <p:nvPr/>
            </p:nvSpPr>
            <p:spPr>
              <a:xfrm>
                <a:off x="6082666" y="1087692"/>
                <a:ext cx="2311205" cy="553054"/>
              </a:xfrm>
              <a:prstGeom prst="rect">
                <a:avLst/>
              </a:prstGeom>
              <a:noFill/>
            </p:spPr>
            <p:txBody>
              <a:bodyPr wrap="none" rtlCol="0">
                <a:spAutoFit/>
              </a:bodyPr>
              <a:lstStyle/>
              <a:p>
                <a:r>
                  <a:rPr lang="es-ES_tradnl" sz="2000" b="1" dirty="0">
                    <a:solidFill>
                      <a:schemeClr val="tx1">
                        <a:lumMod val="75000"/>
                        <a:lumOff val="25000"/>
                      </a:schemeClr>
                    </a:solidFill>
                  </a:rPr>
                  <a:t>Del Estado </a:t>
                </a:r>
                <a:endParaRPr lang="es-MX" sz="2000" b="1" dirty="0">
                  <a:solidFill>
                    <a:schemeClr val="tx1">
                      <a:lumMod val="75000"/>
                      <a:lumOff val="25000"/>
                    </a:schemeClr>
                  </a:solidFill>
                </a:endParaRPr>
              </a:p>
            </p:txBody>
          </p:sp>
        </p:grpSp>
        <p:sp>
          <p:nvSpPr>
            <p:cNvPr id="10" name="7 CuadroTexto"/>
            <p:cNvSpPr txBox="1"/>
            <p:nvPr/>
          </p:nvSpPr>
          <p:spPr>
            <a:xfrm>
              <a:off x="1734845" y="1295091"/>
              <a:ext cx="5298449" cy="2800767"/>
            </a:xfrm>
            <a:prstGeom prst="rect">
              <a:avLst/>
            </a:prstGeom>
            <a:noFill/>
          </p:spPr>
          <p:txBody>
            <a:bodyPr wrap="square" rtlCol="0">
              <a:spAutoFit/>
            </a:bodyPr>
            <a:lstStyle/>
            <a:p>
              <a:pPr algn="ctr"/>
              <a:r>
                <a:rPr lang="es-MX" sz="1600" b="1" dirty="0">
                  <a:latin typeface="Arial" panose="020B0604020202020204" pitchFamily="34" charset="0"/>
                  <a:cs typeface="Arial" panose="020B0604020202020204" pitchFamily="34" charset="0"/>
                </a:rPr>
                <a:t>DIRECCIÓN GENERAL DE EDUCACIÓN SUPERIOR </a:t>
              </a:r>
            </a:p>
            <a:p>
              <a:pPr algn="ctr"/>
              <a:r>
                <a:rPr lang="es-MX" sz="1600" b="1" dirty="0">
                  <a:latin typeface="Arial" panose="020B0604020202020204" pitchFamily="34" charset="0"/>
                  <a:cs typeface="Arial" panose="020B0604020202020204" pitchFamily="34" charset="0"/>
                </a:rPr>
                <a:t>PARA PROFESIONALES DE LA EDUCACIÓN</a:t>
              </a:r>
            </a:p>
            <a:p>
              <a:pPr algn="ctr"/>
              <a:r>
                <a:rPr lang="es-MX" sz="1600" b="1" dirty="0">
                  <a:latin typeface="Arial" panose="020B0604020202020204" pitchFamily="34" charset="0"/>
                  <a:cs typeface="Arial" panose="020B0604020202020204" pitchFamily="34" charset="0"/>
                </a:rPr>
                <a:t>DGESPE</a:t>
              </a:r>
            </a:p>
            <a:p>
              <a:pPr algn="ctr"/>
              <a:endParaRPr lang="es-MX" sz="1600" b="1" dirty="0">
                <a:latin typeface="Arial" panose="020B0604020202020204" pitchFamily="34" charset="0"/>
                <a:cs typeface="Arial" panose="020B0604020202020204" pitchFamily="34" charset="0"/>
              </a:endParaRPr>
            </a:p>
            <a:p>
              <a:pPr algn="ctr"/>
              <a:r>
                <a:rPr lang="es-ES_tradnl" sz="1600" b="1" dirty="0">
                  <a:latin typeface="Arial" panose="020B0604020202020204" pitchFamily="34" charset="0"/>
                  <a:cs typeface="Arial" panose="020B0604020202020204" pitchFamily="34" charset="0"/>
                </a:rPr>
                <a:t>COORDINACIÓN GENERAL DE EDUCACIÓN </a:t>
              </a:r>
            </a:p>
            <a:p>
              <a:pPr algn="ctr"/>
              <a:r>
                <a:rPr lang="es-ES_tradnl" sz="1600" b="1" dirty="0">
                  <a:latin typeface="Arial" panose="020B0604020202020204" pitchFamily="34" charset="0"/>
                  <a:cs typeface="Arial" panose="020B0604020202020204" pitchFamily="34" charset="0"/>
                </a:rPr>
                <a:t>NORMAL Y ACTUALIZACIÓN DOCENTE </a:t>
              </a:r>
            </a:p>
            <a:p>
              <a:pPr algn="ctr"/>
              <a:r>
                <a:rPr lang="es-ES_tradnl" sz="1600" b="1" dirty="0">
                  <a:latin typeface="Arial" panose="020B0604020202020204" pitchFamily="34" charset="0"/>
                  <a:cs typeface="Arial" panose="020B0604020202020204" pitchFamily="34" charset="0"/>
                </a:rPr>
                <a:t>CGENAD</a:t>
              </a:r>
            </a:p>
            <a:p>
              <a:pPr algn="ctr"/>
              <a:endParaRPr lang="es-ES_tradnl" sz="1600" b="1" dirty="0">
                <a:latin typeface="Arial" panose="020B0604020202020204" pitchFamily="34" charset="0"/>
                <a:cs typeface="Arial" panose="020B0604020202020204" pitchFamily="34" charset="0"/>
              </a:endParaRPr>
            </a:p>
            <a:p>
              <a:pPr algn="ctr"/>
              <a:r>
                <a:rPr lang="es-ES_tradnl" sz="1600" b="1" dirty="0">
                  <a:latin typeface="Arial" panose="020B0604020202020204" pitchFamily="34" charset="0"/>
                  <a:cs typeface="Arial" panose="020B0604020202020204" pitchFamily="34" charset="0"/>
                </a:rPr>
                <a:t>ESCUELA NORMAL DE EDUCACIÓN PREESCOLAR DEL ESTADO DE COAHUILA</a:t>
              </a:r>
            </a:p>
            <a:p>
              <a:pPr algn="ctr"/>
              <a:r>
                <a:rPr lang="es-ES_tradnl" sz="1600" b="1" dirty="0">
                  <a:latin typeface="Arial" panose="020B0604020202020204" pitchFamily="34" charset="0"/>
                  <a:cs typeface="Arial" panose="020B0604020202020204" pitchFamily="34" charset="0"/>
                </a:rPr>
                <a:t>ENEP</a:t>
              </a:r>
              <a:endParaRPr lang="es-MX" sz="1600" b="1" dirty="0">
                <a:latin typeface="Arial" panose="020B0604020202020204" pitchFamily="34" charset="0"/>
                <a:cs typeface="Arial" panose="020B0604020202020204" pitchFamily="34" charset="0"/>
              </a:endParaRPr>
            </a:p>
          </p:txBody>
        </p:sp>
        <p:pic>
          <p:nvPicPr>
            <p:cNvPr id="11" name="Imagen 10"/>
            <p:cNvPicPr>
              <a:picLocks noChangeAspect="1"/>
            </p:cNvPicPr>
            <p:nvPr/>
          </p:nvPicPr>
          <p:blipFill>
            <a:blip r:embed="rId5"/>
            <a:stretch>
              <a:fillRect/>
            </a:stretch>
          </p:blipFill>
          <p:spPr>
            <a:xfrm>
              <a:off x="252180" y="176049"/>
              <a:ext cx="2828494" cy="852320"/>
            </a:xfrm>
            <a:prstGeom prst="rect">
              <a:avLst/>
            </a:prstGeom>
          </p:spPr>
        </p:pic>
      </p:grpSp>
      <p:sp>
        <p:nvSpPr>
          <p:cNvPr id="12" name="Google Shape;227;p17"/>
          <p:cNvSpPr txBox="1">
            <a:spLocks/>
          </p:cNvSpPr>
          <p:nvPr/>
        </p:nvSpPr>
        <p:spPr>
          <a:xfrm>
            <a:off x="8674200" y="4757047"/>
            <a:ext cx="469800" cy="3915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100" dirty="0"/>
              <a:t>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Google Shape;264;p21"/>
          <p:cNvSpPr txBox="1">
            <a:spLocks noGrp="1"/>
          </p:cNvSpPr>
          <p:nvPr>
            <p:ph type="body" idx="1"/>
          </p:nvPr>
        </p:nvSpPr>
        <p:spPr>
          <a:xfrm>
            <a:off x="133027" y="599618"/>
            <a:ext cx="8350198" cy="4152007"/>
          </a:xfrm>
          <a:prstGeom prst="rect">
            <a:avLst/>
          </a:prstGeom>
        </p:spPr>
        <p:txBody>
          <a:bodyPr spcFirstLastPara="1" vert="horz" wrap="square" lIns="91425" tIns="91425" rIns="91425" bIns="91425" rtlCol="0" anchor="t" anchorCtr="0">
            <a:noAutofit/>
          </a:bodyPr>
          <a:lstStyle/>
          <a:p>
            <a:pPr marL="0" indent="0">
              <a:buNone/>
            </a:pPr>
            <a:r>
              <a:rPr lang="es-ES_tradnl" b="1" dirty="0" smtClean="0">
                <a:latin typeface="Arial" panose="020B0604020202020204" pitchFamily="34" charset="0"/>
                <a:cs typeface="Arial" panose="020B0604020202020204" pitchFamily="34" charset="0"/>
              </a:rPr>
              <a:t>OBJETIVO.-</a:t>
            </a:r>
            <a:r>
              <a:rPr lang="es-ES_tradnl" dirty="0" smtClean="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Dar cumplimiento a los requisitos establecidos en las disposiciones correspondientes para el reconocimiento oficial de la aprobación de una asignatura, curso, semestre, grado o nivel escolar.</a:t>
            </a:r>
            <a:endParaRPr lang="en-US" dirty="0">
              <a:latin typeface="Arial" panose="020B0604020202020204" pitchFamily="34" charset="0"/>
              <a:cs typeface="Arial" panose="020B0604020202020204" pitchFamily="34" charset="0"/>
            </a:endParaRPr>
          </a:p>
          <a:p>
            <a:pPr marL="0" indent="0">
              <a:buNone/>
            </a:pPr>
            <a:endParaRPr lang="es-MX" b="1" dirty="0" smtClean="0">
              <a:solidFill>
                <a:schemeClr val="tx1"/>
              </a:solidFill>
            </a:endParaRPr>
          </a:p>
          <a:p>
            <a:pPr marL="0" indent="0">
              <a:buNone/>
            </a:pPr>
            <a:r>
              <a:rPr lang="es-MX" b="1" dirty="0" smtClean="0">
                <a:solidFill>
                  <a:schemeClr val="tx1"/>
                </a:solidFill>
              </a:rPr>
              <a:t>La evaluación cumple con dos funciones básicas:</a:t>
            </a:r>
          </a:p>
          <a:p>
            <a:pPr marL="0" indent="0">
              <a:buNone/>
            </a:pPr>
            <a:r>
              <a:rPr lang="es-MX" b="1" dirty="0" smtClean="0">
                <a:solidFill>
                  <a:schemeClr val="tx1"/>
                </a:solidFill>
              </a:rPr>
              <a:t>	La formativa</a:t>
            </a:r>
            <a:r>
              <a:rPr lang="es-MX" dirty="0" smtClean="0">
                <a:solidFill>
                  <a:schemeClr val="tx1"/>
                </a:solidFill>
              </a:rPr>
              <a:t>, que favorece el desarrollo y logro de los aprendizajes establecidos en el plan de estudios.</a:t>
            </a:r>
          </a:p>
          <a:p>
            <a:pPr marL="0" indent="0">
              <a:buNone/>
            </a:pPr>
            <a:r>
              <a:rPr lang="es-MX" b="1" dirty="0" smtClean="0">
                <a:solidFill>
                  <a:schemeClr val="tx1"/>
                </a:solidFill>
              </a:rPr>
              <a:t>	La sumativa</a:t>
            </a:r>
            <a:r>
              <a:rPr lang="es-MX" dirty="0" smtClean="0">
                <a:solidFill>
                  <a:schemeClr val="tx1"/>
                </a:solidFill>
              </a:rPr>
              <a:t>, acredita y certifica las competencias logradas.</a:t>
            </a:r>
          </a:p>
          <a:p>
            <a:pPr marL="0" indent="0">
              <a:buNone/>
            </a:pPr>
            <a:endParaRPr lang="es-MX" dirty="0" smtClean="0">
              <a:solidFill>
                <a:schemeClr val="tx1"/>
              </a:solidFill>
            </a:endParaRPr>
          </a:p>
          <a:p>
            <a:pPr marL="0" indent="0">
              <a:buNone/>
            </a:pPr>
            <a:r>
              <a:rPr lang="es-MX" dirty="0" smtClean="0">
                <a:solidFill>
                  <a:schemeClr val="tx1"/>
                </a:solidFill>
              </a:rPr>
              <a:t>La evaluación de las competencias implica, entre otros aspectos, la definición de evidencias, así como de los criterios de desempeño que permitirán determinar el nivel del logro.</a:t>
            </a:r>
          </a:p>
          <a:p>
            <a:pPr marL="0" indent="0">
              <a:buNone/>
            </a:pPr>
            <a:r>
              <a:rPr lang="es-MX" dirty="0" smtClean="0">
                <a:solidFill>
                  <a:schemeClr val="tx1"/>
                </a:solidFill>
              </a:rPr>
              <a:t>Será integral, para lo cual se utilizaran métodos que permitan demostrar conocimientos, habilidades, actitudes, valores y resolución de problemas.</a:t>
            </a:r>
          </a:p>
          <a:p>
            <a:pPr marL="0" indent="0">
              <a:buNone/>
            </a:pPr>
            <a:r>
              <a:rPr lang="es-MX" dirty="0" smtClean="0">
                <a:solidFill>
                  <a:schemeClr val="tx1"/>
                </a:solidFill>
              </a:rPr>
              <a:t>Los niveles de desempeño aumentan gradualmente, expresan el nivel deseable a alcanzar por el estudiante y son diferenciados y excluyentes entre sí.</a:t>
            </a:r>
            <a:endParaRPr dirty="0">
              <a:solidFill>
                <a:schemeClr val="tx1"/>
              </a:solidFill>
            </a:endParaRPr>
          </a:p>
        </p:txBody>
      </p:sp>
      <p:sp>
        <p:nvSpPr>
          <p:cNvPr id="267" name="Google Shape;267;p21"/>
          <p:cNvSpPr txBox="1">
            <a:spLocks noGrp="1"/>
          </p:cNvSpPr>
          <p:nvPr>
            <p:ph type="sldNum"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en"/>
              <a:pPr/>
              <a:t>10</a:t>
            </a:fld>
            <a:endParaRPr/>
          </a:p>
        </p:txBody>
      </p:sp>
      <p:sp>
        <p:nvSpPr>
          <p:cNvPr id="10" name="7 CuadroTexto"/>
          <p:cNvSpPr txBox="1">
            <a:spLocks/>
          </p:cNvSpPr>
          <p:nvPr/>
        </p:nvSpPr>
        <p:spPr>
          <a:xfrm>
            <a:off x="285427" y="205396"/>
            <a:ext cx="1819598" cy="5078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s-MX" sz="1600" b="1" dirty="0">
                <a:latin typeface="Arial" panose="020B0604020202020204" pitchFamily="34" charset="0"/>
                <a:cs typeface="Arial" panose="020B0604020202020204" pitchFamily="34" charset="0"/>
              </a:rPr>
              <a:t>CAPÍTULO V</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ACREDITACIÓN</a:t>
            </a:r>
            <a:endParaRPr lang="en-US"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2"/>
          <p:cNvSpPr txBox="1">
            <a:spLocks noGrp="1"/>
          </p:cNvSpPr>
          <p:nvPr>
            <p:ph type="title"/>
          </p:nvPr>
        </p:nvSpPr>
        <p:spPr>
          <a:xfrm>
            <a:off x="2735921" y="205398"/>
            <a:ext cx="3639600" cy="735557"/>
          </a:xfrm>
          <a:prstGeom prst="rect">
            <a:avLst/>
          </a:prstGeom>
        </p:spPr>
        <p:txBody>
          <a:bodyPr spcFirstLastPara="1" vert="horz" wrap="square" lIns="91425" tIns="91425" rIns="91425" bIns="91425" rtlCol="0" anchor="b" anchorCtr="0">
            <a:noAutofit/>
          </a:bodyPr>
          <a:lstStyle/>
          <a:p>
            <a:pPr algn="ctr"/>
            <a:r>
              <a:rPr lang="es-MX" sz="2000" b="1" dirty="0">
                <a:solidFill>
                  <a:srgbClr val="0070C0"/>
                </a:solidFill>
              </a:rPr>
              <a:t>E</a:t>
            </a:r>
            <a:r>
              <a:rPr lang="en" sz="2000" b="1" dirty="0">
                <a:solidFill>
                  <a:srgbClr val="0070C0"/>
                </a:solidFill>
              </a:rPr>
              <a:t>scala de calificaciones </a:t>
            </a:r>
            <a:br>
              <a:rPr lang="en" sz="2000" b="1" dirty="0">
                <a:solidFill>
                  <a:srgbClr val="0070C0"/>
                </a:solidFill>
              </a:rPr>
            </a:br>
            <a:endParaRPr sz="2000" b="1" dirty="0">
              <a:solidFill>
                <a:srgbClr val="0070C0"/>
              </a:solidFill>
            </a:endParaRPr>
          </a:p>
        </p:txBody>
      </p:sp>
      <p:sp>
        <p:nvSpPr>
          <p:cNvPr id="275" name="Google Shape;275;p22"/>
          <p:cNvSpPr txBox="1">
            <a:spLocks noGrp="1"/>
          </p:cNvSpPr>
          <p:nvPr>
            <p:ph type="sldNum"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en"/>
              <a:pPr/>
              <a:t>11</a:t>
            </a:fld>
            <a:endParaRPr/>
          </a:p>
        </p:txBody>
      </p:sp>
      <p:sp>
        <p:nvSpPr>
          <p:cNvPr id="4" name="CuadroTexto 3"/>
          <p:cNvSpPr txBox="1"/>
          <p:nvPr/>
        </p:nvSpPr>
        <p:spPr>
          <a:xfrm>
            <a:off x="581026" y="686756"/>
            <a:ext cx="7496174" cy="307777"/>
          </a:xfrm>
          <a:prstGeom prst="rect">
            <a:avLst/>
          </a:prstGeom>
          <a:noFill/>
        </p:spPr>
        <p:txBody>
          <a:bodyPr wrap="square" rtlCol="0">
            <a:spAutoFit/>
          </a:bodyPr>
          <a:lstStyle/>
          <a:p>
            <a:r>
              <a:rPr lang="es-MX" b="1" dirty="0">
                <a:solidFill>
                  <a:schemeClr val="tx1"/>
                </a:solidFill>
              </a:rPr>
              <a:t>Se asignará por niveles de desempeño, los cuales tendrán una equivalencia numérica</a:t>
            </a:r>
          </a:p>
        </p:txBody>
      </p:sp>
      <p:sp>
        <p:nvSpPr>
          <p:cNvPr id="9" name="CuadroTexto 8"/>
          <p:cNvSpPr txBox="1"/>
          <p:nvPr/>
        </p:nvSpPr>
        <p:spPr>
          <a:xfrm>
            <a:off x="581026" y="3444788"/>
            <a:ext cx="7629524" cy="523220"/>
          </a:xfrm>
          <a:prstGeom prst="rect">
            <a:avLst/>
          </a:prstGeom>
          <a:noFill/>
        </p:spPr>
        <p:txBody>
          <a:bodyPr wrap="square" rtlCol="0">
            <a:spAutoFit/>
          </a:bodyPr>
          <a:lstStyle/>
          <a:p>
            <a:r>
              <a:rPr lang="es-MX" b="1" dirty="0">
                <a:solidFill>
                  <a:schemeClr val="tx1"/>
                </a:solidFill>
              </a:rPr>
              <a:t>El estudiante acreditará el curso cuando obtenga como mínimo en la </a:t>
            </a:r>
            <a:r>
              <a:rPr lang="es-MX" b="1" dirty="0">
                <a:solidFill>
                  <a:srgbClr val="FF0000"/>
                </a:solidFill>
              </a:rPr>
              <a:t>evaluación global </a:t>
            </a:r>
            <a:r>
              <a:rPr lang="es-MX" b="1" dirty="0">
                <a:solidFill>
                  <a:schemeClr val="tx1"/>
                </a:solidFill>
              </a:rPr>
              <a:t>el nivel de desempeño básico y su equivalencia numérica de 6.</a:t>
            </a:r>
          </a:p>
        </p:txBody>
      </p:sp>
      <p:sp>
        <p:nvSpPr>
          <p:cNvPr id="7" name="7 CuadroTexto"/>
          <p:cNvSpPr txBox="1">
            <a:spLocks/>
          </p:cNvSpPr>
          <p:nvPr/>
        </p:nvSpPr>
        <p:spPr>
          <a:xfrm>
            <a:off x="285427" y="205396"/>
            <a:ext cx="1819598" cy="5078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s-MX" sz="1600" b="1" dirty="0">
                <a:latin typeface="Arial" panose="020B0604020202020204" pitchFamily="34" charset="0"/>
                <a:cs typeface="Arial" panose="020B0604020202020204" pitchFamily="34" charset="0"/>
              </a:rPr>
              <a:t>CAPÍTULO V</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ACREDITACIÓN</a:t>
            </a:r>
            <a:endParaRPr lang="en-US" sz="14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142816131"/>
              </p:ext>
            </p:extLst>
          </p:nvPr>
        </p:nvGraphicFramePr>
        <p:xfrm>
          <a:off x="3057099" y="1090894"/>
          <a:ext cx="3169764" cy="2362200"/>
        </p:xfrm>
        <a:graphic>
          <a:graphicData uri="http://schemas.openxmlformats.org/drawingml/2006/table">
            <a:tbl>
              <a:tblPr firstRow="1" bandRow="1">
                <a:tableStyleId>{21E4AEA4-8DFA-4A89-87EB-49C32662AFE0}</a:tableStyleId>
              </a:tblPr>
              <a:tblGrid>
                <a:gridCol w="1584882"/>
                <a:gridCol w="1584882"/>
              </a:tblGrid>
              <a:tr h="292524">
                <a:tc>
                  <a:txBody>
                    <a:bodyPr/>
                    <a:lstStyle/>
                    <a:p>
                      <a:pPr algn="ctr"/>
                      <a:r>
                        <a:rPr lang="es-ES_tradnl" sz="1600" b="1" dirty="0" smtClean="0">
                          <a:solidFill>
                            <a:schemeClr val="tx1"/>
                          </a:solidFill>
                          <a:latin typeface="Arial" panose="020B0604020202020204" pitchFamily="34" charset="0"/>
                          <a:cs typeface="Arial" panose="020B0604020202020204" pitchFamily="34" charset="0"/>
                        </a:rPr>
                        <a:t>Niveles de desempeño</a:t>
                      </a:r>
                      <a:r>
                        <a:rPr lang="es-ES_tradnl" sz="1600" b="1" baseline="0" dirty="0" smtClean="0">
                          <a:solidFill>
                            <a:schemeClr val="tx1"/>
                          </a:solidFill>
                          <a:latin typeface="Arial" panose="020B0604020202020204" pitchFamily="34" charset="0"/>
                          <a:cs typeface="Arial" panose="020B0604020202020204" pitchFamily="34" charset="0"/>
                        </a:rPr>
                        <a:t> </a:t>
                      </a:r>
                      <a:endParaRPr lang="es-MX" sz="1600" b="1" dirty="0">
                        <a:solidFill>
                          <a:schemeClr val="tx1"/>
                        </a:solidFill>
                        <a:latin typeface="Arial" panose="020B0604020202020204" pitchFamily="34" charset="0"/>
                        <a:cs typeface="Arial" panose="020B0604020202020204" pitchFamily="34" charset="0"/>
                      </a:endParaRPr>
                    </a:p>
                  </a:txBody>
                  <a:tcPr/>
                </a:tc>
                <a:tc>
                  <a:txBody>
                    <a:bodyPr/>
                    <a:lstStyle/>
                    <a:p>
                      <a:pPr algn="ctr"/>
                      <a:r>
                        <a:rPr lang="es-ES_tradnl" sz="1600" b="1" dirty="0" smtClean="0">
                          <a:solidFill>
                            <a:schemeClr val="tx1"/>
                          </a:solidFill>
                          <a:latin typeface="Arial" panose="020B0604020202020204" pitchFamily="34" charset="0"/>
                          <a:cs typeface="Arial" panose="020B0604020202020204" pitchFamily="34" charset="0"/>
                        </a:rPr>
                        <a:t>Equivalencia numérica </a:t>
                      </a:r>
                      <a:endParaRPr lang="es-MX" sz="1600" b="1" dirty="0">
                        <a:solidFill>
                          <a:schemeClr val="tx1"/>
                        </a:solidFill>
                        <a:latin typeface="Arial" panose="020B0604020202020204" pitchFamily="34" charset="0"/>
                        <a:cs typeface="Arial" panose="020B0604020202020204" pitchFamily="34" charset="0"/>
                      </a:endParaRPr>
                    </a:p>
                  </a:txBody>
                  <a:tcPr/>
                </a:tc>
              </a:tr>
              <a:tr h="292524">
                <a:tc>
                  <a:txBody>
                    <a:bodyPr/>
                    <a:lstStyle/>
                    <a:p>
                      <a:pPr algn="ctr"/>
                      <a:r>
                        <a:rPr lang="es-ES_tradnl" b="1" dirty="0" smtClean="0">
                          <a:latin typeface="Arial" panose="020B0604020202020204" pitchFamily="34" charset="0"/>
                          <a:cs typeface="Arial" panose="020B0604020202020204" pitchFamily="34" charset="0"/>
                        </a:rPr>
                        <a:t>Competente</a:t>
                      </a:r>
                      <a:r>
                        <a:rPr lang="es-ES_tradnl" b="1" baseline="0" dirty="0" smtClean="0">
                          <a:latin typeface="Arial" panose="020B0604020202020204" pitchFamily="34" charset="0"/>
                          <a:cs typeface="Arial" panose="020B0604020202020204" pitchFamily="34" charset="0"/>
                        </a:rPr>
                        <a:t> </a:t>
                      </a:r>
                      <a:endParaRPr lang="es-MX" b="1" dirty="0">
                        <a:latin typeface="Arial" panose="020B0604020202020204" pitchFamily="34" charset="0"/>
                        <a:cs typeface="Arial" panose="020B0604020202020204" pitchFamily="34" charset="0"/>
                      </a:endParaRPr>
                    </a:p>
                  </a:txBody>
                  <a:tcPr/>
                </a:tc>
                <a:tc>
                  <a:txBody>
                    <a:bodyPr/>
                    <a:lstStyle/>
                    <a:p>
                      <a:pPr algn="ctr"/>
                      <a:r>
                        <a:rPr lang="es-ES_tradnl" b="1" dirty="0" smtClean="0">
                          <a:latin typeface="Arial" panose="020B0604020202020204" pitchFamily="34" charset="0"/>
                          <a:cs typeface="Arial" panose="020B0604020202020204" pitchFamily="34" charset="0"/>
                        </a:rPr>
                        <a:t>10</a:t>
                      </a:r>
                      <a:endParaRPr lang="es-MX" b="1" dirty="0">
                        <a:latin typeface="Arial" panose="020B0604020202020204" pitchFamily="34" charset="0"/>
                        <a:cs typeface="Arial" panose="020B0604020202020204" pitchFamily="34" charset="0"/>
                      </a:endParaRPr>
                    </a:p>
                  </a:txBody>
                  <a:tcPr/>
                </a:tc>
              </a:tr>
              <a:tr h="292524">
                <a:tc>
                  <a:txBody>
                    <a:bodyPr/>
                    <a:lstStyle/>
                    <a:p>
                      <a:pPr algn="ctr"/>
                      <a:r>
                        <a:rPr lang="es-ES_tradnl" b="1" dirty="0" smtClean="0">
                          <a:latin typeface="Arial" panose="020B0604020202020204" pitchFamily="34" charset="0"/>
                          <a:cs typeface="Arial" panose="020B0604020202020204" pitchFamily="34" charset="0"/>
                        </a:rPr>
                        <a:t>Satisfactorio</a:t>
                      </a:r>
                      <a:r>
                        <a:rPr lang="es-ES_tradnl" b="1" baseline="0" dirty="0" smtClean="0">
                          <a:latin typeface="Arial" panose="020B0604020202020204" pitchFamily="34" charset="0"/>
                          <a:cs typeface="Arial" panose="020B0604020202020204" pitchFamily="34" charset="0"/>
                        </a:rPr>
                        <a:t> </a:t>
                      </a:r>
                      <a:endParaRPr lang="es-MX" b="1" dirty="0">
                        <a:latin typeface="Arial" panose="020B0604020202020204" pitchFamily="34" charset="0"/>
                        <a:cs typeface="Arial" panose="020B0604020202020204" pitchFamily="34" charset="0"/>
                      </a:endParaRPr>
                    </a:p>
                  </a:txBody>
                  <a:tcPr/>
                </a:tc>
                <a:tc>
                  <a:txBody>
                    <a:bodyPr/>
                    <a:lstStyle/>
                    <a:p>
                      <a:pPr algn="ctr"/>
                      <a:r>
                        <a:rPr lang="es-ES_tradnl" b="1" dirty="0" smtClean="0">
                          <a:latin typeface="Arial" panose="020B0604020202020204" pitchFamily="34" charset="0"/>
                          <a:cs typeface="Arial" panose="020B0604020202020204" pitchFamily="34" charset="0"/>
                        </a:rPr>
                        <a:t>9</a:t>
                      </a:r>
                      <a:endParaRPr lang="es-MX" b="1" dirty="0">
                        <a:latin typeface="Arial" panose="020B0604020202020204" pitchFamily="34" charset="0"/>
                        <a:cs typeface="Arial" panose="020B0604020202020204" pitchFamily="34" charset="0"/>
                      </a:endParaRPr>
                    </a:p>
                  </a:txBody>
                  <a:tcPr/>
                </a:tc>
              </a:tr>
              <a:tr h="292524">
                <a:tc>
                  <a:txBody>
                    <a:bodyPr/>
                    <a:lstStyle/>
                    <a:p>
                      <a:pPr algn="ctr"/>
                      <a:r>
                        <a:rPr lang="es-ES_tradnl" b="1" dirty="0" smtClean="0">
                          <a:latin typeface="Arial" panose="020B0604020202020204" pitchFamily="34" charset="0"/>
                          <a:cs typeface="Arial" panose="020B0604020202020204" pitchFamily="34" charset="0"/>
                        </a:rPr>
                        <a:t>Suficiente </a:t>
                      </a:r>
                      <a:endParaRPr lang="es-MX" b="1" dirty="0">
                        <a:latin typeface="Arial" panose="020B0604020202020204" pitchFamily="34" charset="0"/>
                        <a:cs typeface="Arial" panose="020B0604020202020204" pitchFamily="34" charset="0"/>
                      </a:endParaRPr>
                    </a:p>
                  </a:txBody>
                  <a:tcPr/>
                </a:tc>
                <a:tc>
                  <a:txBody>
                    <a:bodyPr/>
                    <a:lstStyle/>
                    <a:p>
                      <a:pPr algn="ctr"/>
                      <a:r>
                        <a:rPr lang="es-ES_tradnl" b="1" dirty="0" smtClean="0">
                          <a:latin typeface="Arial" panose="020B0604020202020204" pitchFamily="34" charset="0"/>
                          <a:cs typeface="Arial" panose="020B0604020202020204" pitchFamily="34" charset="0"/>
                        </a:rPr>
                        <a:t>8</a:t>
                      </a:r>
                      <a:endParaRPr lang="es-MX" b="1" dirty="0">
                        <a:latin typeface="Arial" panose="020B0604020202020204" pitchFamily="34" charset="0"/>
                        <a:cs typeface="Arial" panose="020B0604020202020204" pitchFamily="34" charset="0"/>
                      </a:endParaRPr>
                    </a:p>
                  </a:txBody>
                  <a:tcPr/>
                </a:tc>
              </a:tr>
              <a:tr h="292524">
                <a:tc>
                  <a:txBody>
                    <a:bodyPr/>
                    <a:lstStyle/>
                    <a:p>
                      <a:pPr algn="ctr"/>
                      <a:r>
                        <a:rPr lang="es-ES_tradnl" b="1" dirty="0" smtClean="0">
                          <a:latin typeface="Arial" panose="020B0604020202020204" pitchFamily="34" charset="0"/>
                          <a:cs typeface="Arial" panose="020B0604020202020204" pitchFamily="34" charset="0"/>
                        </a:rPr>
                        <a:t>Regular </a:t>
                      </a:r>
                      <a:endParaRPr lang="es-MX" b="1" dirty="0">
                        <a:latin typeface="Arial" panose="020B0604020202020204" pitchFamily="34" charset="0"/>
                        <a:cs typeface="Arial" panose="020B0604020202020204" pitchFamily="34" charset="0"/>
                      </a:endParaRPr>
                    </a:p>
                  </a:txBody>
                  <a:tcPr/>
                </a:tc>
                <a:tc>
                  <a:txBody>
                    <a:bodyPr/>
                    <a:lstStyle/>
                    <a:p>
                      <a:pPr algn="ctr"/>
                      <a:r>
                        <a:rPr lang="es-ES_tradnl" b="1" dirty="0" smtClean="0">
                          <a:latin typeface="Arial" panose="020B0604020202020204" pitchFamily="34" charset="0"/>
                          <a:cs typeface="Arial" panose="020B0604020202020204" pitchFamily="34" charset="0"/>
                        </a:rPr>
                        <a:t>7</a:t>
                      </a:r>
                      <a:endParaRPr lang="es-MX" b="1" dirty="0">
                        <a:latin typeface="Arial" panose="020B0604020202020204" pitchFamily="34" charset="0"/>
                        <a:cs typeface="Arial" panose="020B0604020202020204" pitchFamily="34" charset="0"/>
                      </a:endParaRPr>
                    </a:p>
                  </a:txBody>
                  <a:tcPr/>
                </a:tc>
              </a:tr>
              <a:tr h="292524">
                <a:tc>
                  <a:txBody>
                    <a:bodyPr/>
                    <a:lstStyle/>
                    <a:p>
                      <a:pPr algn="ctr"/>
                      <a:r>
                        <a:rPr lang="es-ES_tradnl" b="1" dirty="0" smtClean="0">
                          <a:latin typeface="Arial" panose="020B0604020202020204" pitchFamily="34" charset="0"/>
                          <a:cs typeface="Arial" panose="020B0604020202020204" pitchFamily="34" charset="0"/>
                        </a:rPr>
                        <a:t>Básico</a:t>
                      </a:r>
                      <a:r>
                        <a:rPr lang="es-ES_tradnl" b="1" baseline="0" dirty="0" smtClean="0">
                          <a:latin typeface="Arial" panose="020B0604020202020204" pitchFamily="34" charset="0"/>
                          <a:cs typeface="Arial" panose="020B0604020202020204" pitchFamily="34" charset="0"/>
                        </a:rPr>
                        <a:t> </a:t>
                      </a:r>
                      <a:endParaRPr lang="es-MX" b="1" dirty="0">
                        <a:latin typeface="Arial" panose="020B0604020202020204" pitchFamily="34" charset="0"/>
                        <a:cs typeface="Arial" panose="020B0604020202020204" pitchFamily="34" charset="0"/>
                      </a:endParaRPr>
                    </a:p>
                  </a:txBody>
                  <a:tcPr/>
                </a:tc>
                <a:tc>
                  <a:txBody>
                    <a:bodyPr/>
                    <a:lstStyle/>
                    <a:p>
                      <a:pPr algn="ctr"/>
                      <a:r>
                        <a:rPr lang="es-ES_tradnl" b="1" dirty="0" smtClean="0">
                          <a:latin typeface="Arial" panose="020B0604020202020204" pitchFamily="34" charset="0"/>
                          <a:cs typeface="Arial" panose="020B0604020202020204" pitchFamily="34" charset="0"/>
                        </a:rPr>
                        <a:t>6</a:t>
                      </a:r>
                      <a:endParaRPr lang="es-MX" b="1" dirty="0">
                        <a:latin typeface="Arial" panose="020B0604020202020204" pitchFamily="34" charset="0"/>
                        <a:cs typeface="Arial" panose="020B0604020202020204" pitchFamily="34" charset="0"/>
                      </a:endParaRPr>
                    </a:p>
                  </a:txBody>
                  <a:tcPr/>
                </a:tc>
              </a:tr>
              <a:tr h="292524">
                <a:tc>
                  <a:txBody>
                    <a:bodyPr/>
                    <a:lstStyle/>
                    <a:p>
                      <a:pPr algn="ctr"/>
                      <a:r>
                        <a:rPr lang="es-ES_tradnl" b="1" dirty="0" smtClean="0">
                          <a:latin typeface="Arial" panose="020B0604020202020204" pitchFamily="34" charset="0"/>
                          <a:cs typeface="Arial" panose="020B0604020202020204" pitchFamily="34" charset="0"/>
                        </a:rPr>
                        <a:t>No se muestra </a:t>
                      </a:r>
                      <a:endParaRPr lang="es-MX" b="1" dirty="0">
                        <a:latin typeface="Arial" panose="020B0604020202020204" pitchFamily="34" charset="0"/>
                        <a:cs typeface="Arial" panose="020B0604020202020204" pitchFamily="34" charset="0"/>
                      </a:endParaRPr>
                    </a:p>
                  </a:txBody>
                  <a:tcPr/>
                </a:tc>
                <a:tc>
                  <a:txBody>
                    <a:bodyPr/>
                    <a:lstStyle/>
                    <a:p>
                      <a:pPr algn="ctr"/>
                      <a:r>
                        <a:rPr lang="es-ES_tradnl" b="1" dirty="0" smtClean="0">
                          <a:solidFill>
                            <a:srgbClr val="FF0000"/>
                          </a:solidFill>
                          <a:latin typeface="Arial" panose="020B0604020202020204" pitchFamily="34" charset="0"/>
                          <a:cs typeface="Arial" panose="020B0604020202020204" pitchFamily="34" charset="0"/>
                        </a:rPr>
                        <a:t>5</a:t>
                      </a:r>
                      <a:endParaRPr lang="es-MX" b="1" dirty="0">
                        <a:solidFill>
                          <a:srgbClr val="FF0000"/>
                        </a:solidFill>
                        <a:latin typeface="Arial" panose="020B0604020202020204" pitchFamily="34" charset="0"/>
                        <a:cs typeface="Arial" panose="020B0604020202020204"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90" name="Google Shape;290;p24"/>
          <p:cNvSpPr txBox="1">
            <a:spLocks noGrp="1"/>
          </p:cNvSpPr>
          <p:nvPr>
            <p:ph type="sldNum" sz="quarter" idx="12"/>
          </p:nvPr>
        </p:nvSpPr>
        <p:spPr>
          <a:xfrm>
            <a:off x="8529456" y="4697776"/>
            <a:ext cx="502407" cy="344804"/>
          </a:xfrm>
          <a:prstGeom prst="rect">
            <a:avLst/>
          </a:prstGeom>
        </p:spPr>
        <p:txBody>
          <a:bodyPr spcFirstLastPara="1" vert="horz" wrap="square" lIns="91425" tIns="91425" rIns="91425" bIns="91425" rtlCol="0" anchor="t" anchorCtr="0">
            <a:noAutofit/>
          </a:bodyPr>
          <a:lstStyle/>
          <a:p>
            <a:pPr algn="ctr"/>
            <a:fld id="{00000000-1234-1234-1234-123412341234}" type="slidenum">
              <a:rPr lang="en"/>
              <a:pPr algn="ctr"/>
              <a:t>12</a:t>
            </a:fld>
            <a:endParaRPr dirty="0"/>
          </a:p>
        </p:txBody>
      </p:sp>
      <p:sp>
        <p:nvSpPr>
          <p:cNvPr id="3" name="CuadroTexto 2"/>
          <p:cNvSpPr txBox="1"/>
          <p:nvPr/>
        </p:nvSpPr>
        <p:spPr>
          <a:xfrm>
            <a:off x="2714688" y="725990"/>
            <a:ext cx="2938625" cy="461665"/>
          </a:xfrm>
          <a:prstGeom prst="rect">
            <a:avLst/>
          </a:prstGeom>
          <a:noFill/>
        </p:spPr>
        <p:txBody>
          <a:bodyPr wrap="none" rtlCol="0">
            <a:spAutoFit/>
          </a:bodyPr>
          <a:lstStyle/>
          <a:p>
            <a:r>
              <a:rPr lang="es-MX" b="1" dirty="0">
                <a:solidFill>
                  <a:srgbClr val="0070C0"/>
                </a:solidFill>
              </a:rPr>
              <a:t>CRITERIOS DE ACREDITACIÓN </a:t>
            </a:r>
          </a:p>
          <a:p>
            <a:endParaRPr lang="es-MX" sz="900" dirty="0"/>
          </a:p>
        </p:txBody>
      </p:sp>
      <p:sp>
        <p:nvSpPr>
          <p:cNvPr id="5" name="CuadroTexto 4"/>
          <p:cNvSpPr txBox="1"/>
          <p:nvPr/>
        </p:nvSpPr>
        <p:spPr>
          <a:xfrm>
            <a:off x="170916" y="956820"/>
            <a:ext cx="8609744" cy="3508653"/>
          </a:xfrm>
          <a:prstGeom prst="rect">
            <a:avLst/>
          </a:prstGeom>
          <a:noFill/>
        </p:spPr>
        <p:txBody>
          <a:bodyPr wrap="square" rtlCol="0">
            <a:spAutoFit/>
          </a:bodyPr>
          <a:lstStyle/>
          <a:p>
            <a:pPr marL="285750" indent="-285750" algn="just">
              <a:buFont typeface="Arial" panose="020B0604020202020204" pitchFamily="34" charset="0"/>
              <a:buChar char="•"/>
            </a:pPr>
            <a:r>
              <a:rPr lang="es-MX" sz="1200" dirty="0"/>
              <a:t>La acreditación de cada unidad de aprendizaje será condición para que el estudiante tenga derecho a la evaluación global.</a:t>
            </a:r>
          </a:p>
          <a:p>
            <a:pPr marL="285750" indent="-285750" algn="just">
              <a:buFont typeface="Arial" panose="020B0604020202020204" pitchFamily="34" charset="0"/>
              <a:buChar char="•"/>
            </a:pPr>
            <a:r>
              <a:rPr lang="es-MX" sz="1200" dirty="0"/>
              <a:t>La evaluación será integral y se le denominará evaluación global, estará conformada con las evaluaciones parciales y una evidencia final.</a:t>
            </a:r>
          </a:p>
          <a:p>
            <a:pPr marL="285750" indent="-285750" algn="just">
              <a:buFont typeface="Arial" panose="020B0604020202020204" pitchFamily="34" charset="0"/>
              <a:buChar char="•"/>
            </a:pPr>
            <a:r>
              <a:rPr lang="es-MX" sz="1200" dirty="0"/>
              <a:t>El docente debe hacer explícitos al inicio del semestre el numero de unidades de aprendizaje, así como las valoraciones parciales correspondientes, los criterios de desempeño y el proceso de seguimiento para determinar el logro de las competencias.</a:t>
            </a:r>
          </a:p>
          <a:p>
            <a:pPr marL="285750" indent="-285750" algn="just">
              <a:buFont typeface="Arial" panose="020B0604020202020204" pitchFamily="34" charset="0"/>
              <a:buChar char="•"/>
            </a:pPr>
            <a:r>
              <a:rPr lang="es-MX" sz="1200" dirty="0"/>
              <a:t>Los períodos de evaluación son al final de cada unidad de aprendizaje y del curso.</a:t>
            </a:r>
          </a:p>
          <a:p>
            <a:pPr marL="285750" indent="-285750">
              <a:buFont typeface="Arial" panose="020B0604020202020204" pitchFamily="34" charset="0"/>
              <a:buChar char="•"/>
            </a:pPr>
            <a:r>
              <a:rPr lang="es-MX" sz="1200" dirty="0"/>
              <a:t>La acreditación de cada unidad será condición para que el alumno tenga derecho a la evaluación global.</a:t>
            </a:r>
          </a:p>
          <a:p>
            <a:pPr marL="285750" indent="-285750">
              <a:buFont typeface="Arial" panose="020B0604020202020204" pitchFamily="34" charset="0"/>
              <a:buChar char="•"/>
            </a:pPr>
            <a:r>
              <a:rPr lang="es-MX" sz="1200" dirty="0"/>
              <a:t>La evaluación global del curso no podrá ser mayor del 50%. La evidencia final tendrá asignado el 50% restante a fin de completar el 100%.</a:t>
            </a:r>
          </a:p>
          <a:p>
            <a:pPr marL="285750" indent="-285750">
              <a:buFont typeface="Arial" panose="020B0604020202020204" pitchFamily="34" charset="0"/>
              <a:buChar char="•"/>
            </a:pPr>
            <a:r>
              <a:rPr lang="es-MX" sz="1200" dirty="0"/>
              <a:t>El nivel del desempeño del estudiante en la evaluación global estará determinado por el numero entero de la equivalencia numérica obtenida.</a:t>
            </a:r>
          </a:p>
          <a:p>
            <a:pPr marL="285750" indent="-285750">
              <a:buFont typeface="Arial" panose="020B0604020202020204" pitchFamily="34" charset="0"/>
              <a:buChar char="•"/>
            </a:pPr>
            <a:r>
              <a:rPr lang="es-MX" sz="1200" dirty="0"/>
              <a:t>Tendrán derecho a la acreditación del curso cuando asistan como mínimo el 85% del tiempo y obtengan un nivel igual o mayor al básico. </a:t>
            </a:r>
          </a:p>
          <a:p>
            <a:pPr marL="285750" indent="-285750">
              <a:buFont typeface="Arial" panose="020B0604020202020204" pitchFamily="34" charset="0"/>
              <a:buChar char="•"/>
            </a:pPr>
            <a:r>
              <a:rPr lang="es-MX" sz="1200" dirty="0"/>
              <a:t>Para 8° semestre tendrá derecho  a la acreditación solo si ha cubierto el 90% de asistencia.</a:t>
            </a:r>
          </a:p>
          <a:p>
            <a:pPr marL="285750" indent="-285750">
              <a:buFont typeface="Arial" panose="020B0604020202020204" pitchFamily="34" charset="0"/>
              <a:buChar char="•"/>
            </a:pPr>
            <a:endParaRPr lang="es-MX" sz="1200" dirty="0"/>
          </a:p>
          <a:p>
            <a:r>
              <a:rPr lang="es-MX" sz="1200" dirty="0"/>
              <a:t> </a:t>
            </a:r>
          </a:p>
        </p:txBody>
      </p:sp>
      <p:sp>
        <p:nvSpPr>
          <p:cNvPr id="6" name="7 CuadroTexto"/>
          <p:cNvSpPr txBox="1">
            <a:spLocks/>
          </p:cNvSpPr>
          <p:nvPr/>
        </p:nvSpPr>
        <p:spPr>
          <a:xfrm>
            <a:off x="275902" y="218157"/>
            <a:ext cx="1819598" cy="5078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s-MX" sz="1600" b="1" dirty="0">
                <a:latin typeface="Arial" panose="020B0604020202020204" pitchFamily="34" charset="0"/>
                <a:cs typeface="Arial" panose="020B0604020202020204" pitchFamily="34" charset="0"/>
              </a:rPr>
              <a:t>CAPÍTULO V</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ACREDITACIÓN</a:t>
            </a:r>
            <a:endParaRPr lang="en-US"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4488" y="-201541"/>
            <a:ext cx="5915025" cy="994172"/>
          </a:xfrm>
        </p:spPr>
        <p:txBody>
          <a:bodyPr/>
          <a:lstStyle/>
          <a:p>
            <a:pPr algn="ctr"/>
            <a:r>
              <a:rPr lang="es-ES_tradnl" b="1" dirty="0" smtClean="0"/>
              <a:t>Ejemplos de Acreditación </a:t>
            </a:r>
            <a:endParaRPr lang="es-MX" b="1" dirty="0"/>
          </a:p>
        </p:txBody>
      </p:sp>
      <p:sp>
        <p:nvSpPr>
          <p:cNvPr id="3" name="Marcador de contenido 2"/>
          <p:cNvSpPr>
            <a:spLocks noGrp="1"/>
          </p:cNvSpPr>
          <p:nvPr>
            <p:ph idx="1"/>
          </p:nvPr>
        </p:nvSpPr>
        <p:spPr>
          <a:xfrm>
            <a:off x="1614488" y="1143218"/>
            <a:ext cx="2108056" cy="1709088"/>
          </a:xfrm>
        </p:spPr>
        <p:txBody>
          <a:bodyPr>
            <a:normAutofit/>
          </a:bodyPr>
          <a:lstStyle/>
          <a:p>
            <a:pPr marL="0" indent="0">
              <a:buNone/>
            </a:pPr>
            <a:r>
              <a:rPr lang="es-ES_tradnl" dirty="0" smtClean="0"/>
              <a:t>U.A. 1   10         7</a:t>
            </a:r>
          </a:p>
          <a:p>
            <a:pPr marL="0" indent="0">
              <a:buNone/>
            </a:pPr>
            <a:r>
              <a:rPr lang="es-ES_tradnl" dirty="0" smtClean="0"/>
              <a:t>U.A. 2   10         8</a:t>
            </a:r>
          </a:p>
          <a:p>
            <a:pPr marL="0" indent="0">
              <a:buNone/>
            </a:pPr>
            <a:r>
              <a:rPr lang="es-ES_tradnl" dirty="0" smtClean="0"/>
              <a:t>U.A. 3   10         9</a:t>
            </a:r>
          </a:p>
          <a:p>
            <a:pPr marL="0" indent="0">
              <a:buNone/>
            </a:pPr>
            <a:r>
              <a:rPr lang="es-ES_tradnl" dirty="0" smtClean="0"/>
              <a:t>              10         8</a:t>
            </a:r>
          </a:p>
          <a:p>
            <a:endParaRPr lang="es-ES_tradnl" dirty="0" smtClean="0"/>
          </a:p>
        </p:txBody>
      </p:sp>
      <p:sp>
        <p:nvSpPr>
          <p:cNvPr id="9" name="CuadroTexto 8"/>
          <p:cNvSpPr txBox="1"/>
          <p:nvPr/>
        </p:nvSpPr>
        <p:spPr>
          <a:xfrm>
            <a:off x="3149869" y="2661546"/>
            <a:ext cx="710451" cy="369332"/>
          </a:xfrm>
          <a:prstGeom prst="rect">
            <a:avLst/>
          </a:prstGeom>
          <a:solidFill>
            <a:schemeClr val="accent2">
              <a:lumMod val="75000"/>
            </a:schemeClr>
          </a:solidFill>
        </p:spPr>
        <p:txBody>
          <a:bodyPr wrap="none" rtlCol="0">
            <a:spAutoFit/>
          </a:bodyPr>
          <a:lstStyle/>
          <a:p>
            <a:r>
              <a:rPr lang="es-ES_tradnl" sz="1800" dirty="0"/>
              <a:t>40 %</a:t>
            </a:r>
            <a:endParaRPr lang="es-MX" sz="1800" dirty="0"/>
          </a:p>
        </p:txBody>
      </p:sp>
      <p:grpSp>
        <p:nvGrpSpPr>
          <p:cNvPr id="15" name="Grupo 14"/>
          <p:cNvGrpSpPr/>
          <p:nvPr/>
        </p:nvGrpSpPr>
        <p:grpSpPr>
          <a:xfrm>
            <a:off x="2467842" y="1176775"/>
            <a:ext cx="1096241" cy="1433945"/>
            <a:chOff x="1766453" y="2587340"/>
            <a:chExt cx="1461654" cy="1911927"/>
          </a:xfrm>
        </p:grpSpPr>
        <p:cxnSp>
          <p:nvCxnSpPr>
            <p:cNvPr id="7" name="Conector recto 6"/>
            <p:cNvCxnSpPr/>
            <p:nvPr/>
          </p:nvCxnSpPr>
          <p:spPr>
            <a:xfrm>
              <a:off x="1766453" y="4052458"/>
              <a:ext cx="540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errar llave 7"/>
            <p:cNvSpPr/>
            <p:nvPr/>
          </p:nvSpPr>
          <p:spPr>
            <a:xfrm>
              <a:off x="2270577" y="2587340"/>
              <a:ext cx="446809" cy="1911927"/>
            </a:xfrm>
            <a:prstGeom prst="rightBrace">
              <a:avLst>
                <a:gd name="adj1" fmla="val 8333"/>
                <a:gd name="adj2" fmla="val 4728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050"/>
            </a:p>
          </p:txBody>
        </p:sp>
        <p:cxnSp>
          <p:nvCxnSpPr>
            <p:cNvPr id="10" name="Conector recto 9"/>
            <p:cNvCxnSpPr/>
            <p:nvPr/>
          </p:nvCxnSpPr>
          <p:spPr>
            <a:xfrm>
              <a:off x="2687779" y="4048993"/>
              <a:ext cx="540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CuadroTexto 17"/>
          <p:cNvSpPr txBox="1"/>
          <p:nvPr/>
        </p:nvSpPr>
        <p:spPr>
          <a:xfrm>
            <a:off x="2417553" y="2659514"/>
            <a:ext cx="710451" cy="369332"/>
          </a:xfrm>
          <a:prstGeom prst="rect">
            <a:avLst/>
          </a:prstGeom>
          <a:solidFill>
            <a:schemeClr val="accent2">
              <a:lumMod val="75000"/>
            </a:schemeClr>
          </a:solidFill>
        </p:spPr>
        <p:txBody>
          <a:bodyPr wrap="none" rtlCol="0">
            <a:spAutoFit/>
          </a:bodyPr>
          <a:lstStyle/>
          <a:p>
            <a:r>
              <a:rPr lang="es-ES_tradnl" sz="1800" dirty="0"/>
              <a:t>50 %</a:t>
            </a:r>
            <a:endParaRPr lang="es-MX" sz="1800" dirty="0"/>
          </a:p>
        </p:txBody>
      </p:sp>
      <p:pic>
        <p:nvPicPr>
          <p:cNvPr id="1028" name="Picture 4" descr="Resultado de imagen para grafica de pastel de 50 y 5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8975" y="1114333"/>
            <a:ext cx="1890185" cy="1893093"/>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p:cNvSpPr txBox="1"/>
          <p:nvPr/>
        </p:nvSpPr>
        <p:spPr>
          <a:xfrm>
            <a:off x="6197113" y="1580517"/>
            <a:ext cx="487634" cy="715581"/>
          </a:xfrm>
          <a:prstGeom prst="rect">
            <a:avLst/>
          </a:prstGeom>
          <a:noFill/>
        </p:spPr>
        <p:txBody>
          <a:bodyPr wrap="none" rtlCol="0">
            <a:spAutoFit/>
          </a:bodyPr>
          <a:lstStyle/>
          <a:p>
            <a:r>
              <a:rPr lang="es-ES_tradnl" sz="4050" dirty="0"/>
              <a:t>=</a:t>
            </a:r>
            <a:endParaRPr lang="es-MX" sz="4050" dirty="0"/>
          </a:p>
        </p:txBody>
      </p:sp>
      <p:sp>
        <p:nvSpPr>
          <p:cNvPr id="24" name="CuadroTexto 23"/>
          <p:cNvSpPr txBox="1"/>
          <p:nvPr/>
        </p:nvSpPr>
        <p:spPr>
          <a:xfrm>
            <a:off x="6746297" y="1698916"/>
            <a:ext cx="1492716" cy="646331"/>
          </a:xfrm>
          <a:prstGeom prst="rect">
            <a:avLst/>
          </a:prstGeom>
          <a:noFill/>
        </p:spPr>
        <p:txBody>
          <a:bodyPr wrap="none" rtlCol="0">
            <a:spAutoFit/>
          </a:bodyPr>
          <a:lstStyle/>
          <a:p>
            <a:r>
              <a:rPr lang="es-ES_tradnl" sz="3600" b="1" dirty="0"/>
              <a:t>100 %</a:t>
            </a:r>
            <a:endParaRPr lang="es-MX" sz="3600" b="1" dirty="0"/>
          </a:p>
        </p:txBody>
      </p:sp>
      <p:sp>
        <p:nvSpPr>
          <p:cNvPr id="25" name="CuadroTexto 24"/>
          <p:cNvSpPr txBox="1"/>
          <p:nvPr/>
        </p:nvSpPr>
        <p:spPr>
          <a:xfrm>
            <a:off x="1606813" y="3324106"/>
            <a:ext cx="3584312" cy="415498"/>
          </a:xfrm>
          <a:prstGeom prst="rect">
            <a:avLst/>
          </a:prstGeom>
          <a:noFill/>
        </p:spPr>
        <p:txBody>
          <a:bodyPr wrap="square" rtlCol="0">
            <a:spAutoFit/>
          </a:bodyPr>
          <a:lstStyle/>
          <a:p>
            <a:r>
              <a:rPr lang="es-ES_tradnl" sz="2100" b="1" dirty="0"/>
              <a:t>8    x     50%        10 = 40%      </a:t>
            </a:r>
            <a:endParaRPr lang="es-MX" sz="2100" b="1" dirty="0"/>
          </a:p>
        </p:txBody>
      </p:sp>
      <p:pic>
        <p:nvPicPr>
          <p:cNvPr id="1032" name="Picture 8" descr="Resultado de imagen para signo de ent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362" y="3417627"/>
            <a:ext cx="263721" cy="199109"/>
          </a:xfrm>
          <a:prstGeom prst="rect">
            <a:avLst/>
          </a:prstGeom>
          <a:noFill/>
          <a:extLst>
            <a:ext uri="{909E8E84-426E-40DD-AFC4-6F175D3DCCD1}">
              <a14:hiddenFill xmlns:a14="http://schemas.microsoft.com/office/drawing/2010/main">
                <a:solidFill>
                  <a:srgbClr val="FFFFFF"/>
                </a:solidFill>
              </a14:hiddenFill>
            </a:ext>
          </a:extLst>
        </p:spPr>
      </p:pic>
      <p:sp>
        <p:nvSpPr>
          <p:cNvPr id="27" name="Cerrar llave 26"/>
          <p:cNvSpPr/>
          <p:nvPr/>
        </p:nvSpPr>
        <p:spPr>
          <a:xfrm>
            <a:off x="3634220" y="1176773"/>
            <a:ext cx="173928" cy="102869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050"/>
          </a:p>
        </p:txBody>
      </p:sp>
      <p:pic>
        <p:nvPicPr>
          <p:cNvPr id="33" name="Picture 8" descr="Resultado de imagen para signo de ent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862" y="1905631"/>
            <a:ext cx="237459" cy="179282"/>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29"/>
          <p:cNvSpPr txBox="1"/>
          <p:nvPr/>
        </p:nvSpPr>
        <p:spPr>
          <a:xfrm>
            <a:off x="3879201" y="1554253"/>
            <a:ext cx="441146" cy="369332"/>
          </a:xfrm>
          <a:prstGeom prst="rect">
            <a:avLst/>
          </a:prstGeom>
          <a:noFill/>
        </p:spPr>
        <p:txBody>
          <a:bodyPr wrap="none" rtlCol="0">
            <a:spAutoFit/>
          </a:bodyPr>
          <a:lstStyle/>
          <a:p>
            <a:r>
              <a:rPr lang="es-ES_tradnl" sz="1800" dirty="0"/>
              <a:t>24</a:t>
            </a:r>
            <a:endParaRPr lang="es-MX" sz="1800" dirty="0"/>
          </a:p>
        </p:txBody>
      </p:sp>
      <p:sp>
        <p:nvSpPr>
          <p:cNvPr id="36" name="CuadroTexto 35"/>
          <p:cNvSpPr txBox="1"/>
          <p:nvPr/>
        </p:nvSpPr>
        <p:spPr>
          <a:xfrm>
            <a:off x="3946741" y="2042628"/>
            <a:ext cx="319318" cy="923330"/>
          </a:xfrm>
          <a:prstGeom prst="rect">
            <a:avLst/>
          </a:prstGeom>
          <a:noFill/>
        </p:spPr>
        <p:txBody>
          <a:bodyPr wrap="none" rtlCol="0">
            <a:spAutoFit/>
          </a:bodyPr>
          <a:lstStyle/>
          <a:p>
            <a:r>
              <a:rPr lang="es-ES_tradnl" sz="1800" dirty="0"/>
              <a:t>3</a:t>
            </a:r>
          </a:p>
          <a:p>
            <a:r>
              <a:rPr lang="es-ES_tradnl" sz="1800" dirty="0"/>
              <a:t>=</a:t>
            </a:r>
          </a:p>
          <a:p>
            <a:r>
              <a:rPr lang="es-ES_tradnl" sz="1800" dirty="0"/>
              <a:t>8</a:t>
            </a:r>
            <a:endParaRPr lang="es-MX" sz="1800" dirty="0"/>
          </a:p>
        </p:txBody>
      </p:sp>
      <p:sp>
        <p:nvSpPr>
          <p:cNvPr id="37" name="Rectángulo 36"/>
          <p:cNvSpPr/>
          <p:nvPr/>
        </p:nvSpPr>
        <p:spPr>
          <a:xfrm>
            <a:off x="3477839" y="1520428"/>
            <a:ext cx="341760" cy="415498"/>
          </a:xfrm>
          <a:prstGeom prst="rect">
            <a:avLst/>
          </a:prstGeom>
        </p:spPr>
        <p:txBody>
          <a:bodyPr wrap="none">
            <a:spAutoFit/>
          </a:bodyPr>
          <a:lstStyle/>
          <a:p>
            <a:r>
              <a:rPr lang="es-ES_tradnl" sz="2100" b="1" dirty="0"/>
              <a:t>+</a:t>
            </a:r>
          </a:p>
        </p:txBody>
      </p:sp>
      <p:cxnSp>
        <p:nvCxnSpPr>
          <p:cNvPr id="39" name="Conector recto de flecha 38"/>
          <p:cNvCxnSpPr/>
          <p:nvPr/>
        </p:nvCxnSpPr>
        <p:spPr>
          <a:xfrm flipH="1" flipV="1">
            <a:off x="3750990" y="1808018"/>
            <a:ext cx="195752" cy="3974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p:nvPr/>
        </p:nvCxnSpPr>
        <p:spPr>
          <a:xfrm flipH="1" flipV="1">
            <a:off x="3564083" y="2492751"/>
            <a:ext cx="382661" cy="2660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CuadroTexto 25"/>
          <p:cNvSpPr txBox="1"/>
          <p:nvPr/>
        </p:nvSpPr>
        <p:spPr>
          <a:xfrm>
            <a:off x="1778336" y="685820"/>
            <a:ext cx="2164375" cy="307777"/>
          </a:xfrm>
          <a:prstGeom prst="rect">
            <a:avLst/>
          </a:prstGeom>
          <a:noFill/>
        </p:spPr>
        <p:txBody>
          <a:bodyPr wrap="none" rtlCol="0">
            <a:spAutoFit/>
          </a:bodyPr>
          <a:lstStyle/>
          <a:p>
            <a:r>
              <a:rPr lang="es-ES_tradnl" b="1" dirty="0"/>
              <a:t>Evaluación parcial 50%</a:t>
            </a:r>
            <a:endParaRPr lang="es-MX" b="1" dirty="0"/>
          </a:p>
        </p:txBody>
      </p:sp>
      <p:sp>
        <p:nvSpPr>
          <p:cNvPr id="28" name="Rectángulo 27"/>
          <p:cNvSpPr/>
          <p:nvPr/>
        </p:nvSpPr>
        <p:spPr>
          <a:xfrm>
            <a:off x="4236747" y="638744"/>
            <a:ext cx="1834636" cy="307777"/>
          </a:xfrm>
          <a:prstGeom prst="rect">
            <a:avLst/>
          </a:prstGeom>
        </p:spPr>
        <p:txBody>
          <a:bodyPr wrap="square">
            <a:spAutoFit/>
          </a:bodyPr>
          <a:lstStyle/>
          <a:p>
            <a:r>
              <a:rPr lang="es-MX" b="1" dirty="0"/>
              <a:t>Evidencia final 50% </a:t>
            </a:r>
          </a:p>
        </p:txBody>
      </p:sp>
      <p:sp>
        <p:nvSpPr>
          <p:cNvPr id="29" name="CuadroTexto 28"/>
          <p:cNvSpPr txBox="1"/>
          <p:nvPr/>
        </p:nvSpPr>
        <p:spPr>
          <a:xfrm>
            <a:off x="6189903" y="637002"/>
            <a:ext cx="2212465" cy="307777"/>
          </a:xfrm>
          <a:prstGeom prst="rect">
            <a:avLst/>
          </a:prstGeom>
          <a:noFill/>
        </p:spPr>
        <p:txBody>
          <a:bodyPr wrap="none" rtlCol="0">
            <a:spAutoFit/>
          </a:bodyPr>
          <a:lstStyle/>
          <a:p>
            <a:r>
              <a:rPr lang="es-ES_tradnl" b="1" dirty="0"/>
              <a:t>Evaluación global 100%</a:t>
            </a:r>
            <a:endParaRPr lang="es-MX" b="1" dirty="0"/>
          </a:p>
        </p:txBody>
      </p:sp>
      <p:sp>
        <p:nvSpPr>
          <p:cNvPr id="32" name="7 CuadroTexto"/>
          <p:cNvSpPr txBox="1">
            <a:spLocks/>
          </p:cNvSpPr>
          <p:nvPr/>
        </p:nvSpPr>
        <p:spPr>
          <a:xfrm>
            <a:off x="196221" y="163587"/>
            <a:ext cx="1819598" cy="5078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s-MX" sz="1600" b="1" dirty="0">
                <a:latin typeface="Arial" panose="020B0604020202020204" pitchFamily="34" charset="0"/>
                <a:cs typeface="Arial" panose="020B0604020202020204" pitchFamily="34" charset="0"/>
              </a:rPr>
              <a:t>CAPÍTULO V</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ACREDITACIÓN</a:t>
            </a:r>
            <a:endParaRPr lang="en-US" sz="1400" dirty="0">
              <a:latin typeface="Arial" panose="020B0604020202020204" pitchFamily="34" charset="0"/>
              <a:cs typeface="Arial" panose="020B0604020202020204" pitchFamily="34" charset="0"/>
            </a:endParaRPr>
          </a:p>
        </p:txBody>
      </p:sp>
      <p:sp>
        <p:nvSpPr>
          <p:cNvPr id="31" name="Google Shape;227;p17"/>
          <p:cNvSpPr txBox="1">
            <a:spLocks/>
          </p:cNvSpPr>
          <p:nvPr/>
        </p:nvSpPr>
        <p:spPr>
          <a:xfrm>
            <a:off x="8674200" y="4757047"/>
            <a:ext cx="469800" cy="3915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100" dirty="0" smtClean="0"/>
              <a:t>13</a:t>
            </a:r>
            <a:endParaRPr lang="en" sz="1100" dirty="0"/>
          </a:p>
        </p:txBody>
      </p:sp>
      <p:sp>
        <p:nvSpPr>
          <p:cNvPr id="4" name="CuadroTexto 3"/>
          <p:cNvSpPr txBox="1"/>
          <p:nvPr/>
        </p:nvSpPr>
        <p:spPr>
          <a:xfrm>
            <a:off x="2668516" y="3786942"/>
            <a:ext cx="6323523" cy="1384995"/>
          </a:xfrm>
          <a:prstGeom prst="rect">
            <a:avLst/>
          </a:prstGeom>
          <a:noFill/>
        </p:spPr>
        <p:txBody>
          <a:bodyPr wrap="square" rtlCol="0">
            <a:spAutoFit/>
          </a:bodyPr>
          <a:lstStyle/>
          <a:p>
            <a:r>
              <a:rPr lang="es-ES_tradnl" sz="1200" b="1" dirty="0" smtClean="0"/>
              <a:t>5.4</a:t>
            </a:r>
            <a:r>
              <a:rPr lang="es-ES_tradnl" sz="1200" dirty="0" smtClean="0"/>
              <a:t> La evaluación de los cursos será integral y se denominará evaluación global; misma que está conformada por las evaluaciones parciales de acuerdo con el número de unidades de aprendizaje y una evidencia final.</a:t>
            </a:r>
          </a:p>
          <a:p>
            <a:endParaRPr lang="es-ES_tradnl" sz="1200" dirty="0"/>
          </a:p>
          <a:p>
            <a:r>
              <a:rPr lang="es-ES_tradnl" sz="1200" dirty="0" smtClean="0"/>
              <a:t>Asistencia mínima de 85% del 1</a:t>
            </a:r>
            <a:r>
              <a:rPr lang="es-MX" sz="1200" b="1" dirty="0" smtClean="0"/>
              <a:t>°</a:t>
            </a:r>
            <a:r>
              <a:rPr lang="es-ES_tradnl" sz="1200" dirty="0" smtClean="0"/>
              <a:t> al 7</a:t>
            </a:r>
            <a:r>
              <a:rPr lang="es-MX" sz="1200" b="1" dirty="0" smtClean="0"/>
              <a:t>° </a:t>
            </a:r>
            <a:r>
              <a:rPr lang="es-ES_tradnl" sz="1200" dirty="0" smtClean="0"/>
              <a:t>semestre </a:t>
            </a:r>
          </a:p>
          <a:p>
            <a:r>
              <a:rPr lang="es-ES_tradnl" sz="1200" dirty="0"/>
              <a:t> </a:t>
            </a:r>
            <a:r>
              <a:rPr lang="es-ES_tradnl" sz="1200" dirty="0" smtClean="0"/>
              <a:t>                mínima de 90% 8</a:t>
            </a:r>
            <a:r>
              <a:rPr lang="es-MX" sz="1200" b="1" dirty="0" smtClean="0"/>
              <a:t>°</a:t>
            </a:r>
            <a:r>
              <a:rPr lang="es-ES_tradnl" sz="1200" dirty="0" smtClean="0"/>
              <a:t> semestre </a:t>
            </a:r>
          </a:p>
          <a:p>
            <a:endParaRPr lang="es-MX" sz="1200" dirty="0"/>
          </a:p>
        </p:txBody>
      </p:sp>
    </p:spTree>
    <p:extLst>
      <p:ext uri="{BB962C8B-B14F-4D97-AF65-F5344CB8AC3E}">
        <p14:creationId xmlns:p14="http://schemas.microsoft.com/office/powerpoint/2010/main" val="3148305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14488" y="1143218"/>
            <a:ext cx="2108056" cy="1709088"/>
          </a:xfrm>
        </p:spPr>
        <p:txBody>
          <a:bodyPr>
            <a:normAutofit/>
          </a:bodyPr>
          <a:lstStyle/>
          <a:p>
            <a:pPr marL="0" indent="0">
              <a:buNone/>
            </a:pPr>
            <a:r>
              <a:rPr lang="es-ES_tradnl" dirty="0" smtClean="0"/>
              <a:t>U.A. 1   10         </a:t>
            </a:r>
            <a:r>
              <a:rPr lang="es-ES_tradnl" b="1" dirty="0" smtClean="0">
                <a:solidFill>
                  <a:srgbClr val="FF0000"/>
                </a:solidFill>
              </a:rPr>
              <a:t>5</a:t>
            </a:r>
          </a:p>
          <a:p>
            <a:pPr marL="0" indent="0">
              <a:buNone/>
            </a:pPr>
            <a:r>
              <a:rPr lang="es-ES_tradnl" dirty="0" smtClean="0"/>
              <a:t>U.A. 2   10         8</a:t>
            </a:r>
          </a:p>
          <a:p>
            <a:pPr marL="0" indent="0">
              <a:buNone/>
            </a:pPr>
            <a:r>
              <a:rPr lang="es-ES_tradnl" dirty="0" smtClean="0"/>
              <a:t>U.A. 3   10         9</a:t>
            </a:r>
          </a:p>
          <a:p>
            <a:pPr marL="0" indent="0">
              <a:buNone/>
            </a:pPr>
            <a:r>
              <a:rPr lang="es-ES_tradnl" dirty="0" smtClean="0"/>
              <a:t>              10       </a:t>
            </a:r>
            <a:r>
              <a:rPr lang="es-ES_tradnl" sz="1800" dirty="0"/>
              <a:t>7.3</a:t>
            </a:r>
          </a:p>
          <a:p>
            <a:endParaRPr lang="es-ES_tradnl" dirty="0" smtClean="0"/>
          </a:p>
        </p:txBody>
      </p:sp>
      <p:sp>
        <p:nvSpPr>
          <p:cNvPr id="9" name="CuadroTexto 8"/>
          <p:cNvSpPr txBox="1"/>
          <p:nvPr/>
        </p:nvSpPr>
        <p:spPr>
          <a:xfrm>
            <a:off x="3149869" y="2661546"/>
            <a:ext cx="710451" cy="369332"/>
          </a:xfrm>
          <a:prstGeom prst="rect">
            <a:avLst/>
          </a:prstGeom>
          <a:solidFill>
            <a:schemeClr val="accent2">
              <a:lumMod val="75000"/>
            </a:schemeClr>
          </a:solidFill>
        </p:spPr>
        <p:txBody>
          <a:bodyPr wrap="none" rtlCol="0">
            <a:spAutoFit/>
          </a:bodyPr>
          <a:lstStyle/>
          <a:p>
            <a:r>
              <a:rPr lang="es-ES_tradnl" sz="1800" dirty="0"/>
              <a:t>40 %</a:t>
            </a:r>
            <a:endParaRPr lang="es-MX" sz="1800" dirty="0"/>
          </a:p>
        </p:txBody>
      </p:sp>
      <p:grpSp>
        <p:nvGrpSpPr>
          <p:cNvPr id="15" name="Grupo 14"/>
          <p:cNvGrpSpPr/>
          <p:nvPr/>
        </p:nvGrpSpPr>
        <p:grpSpPr>
          <a:xfrm>
            <a:off x="2467842" y="1176775"/>
            <a:ext cx="1096241" cy="1433945"/>
            <a:chOff x="1766453" y="2587340"/>
            <a:chExt cx="1461654" cy="1911927"/>
          </a:xfrm>
        </p:grpSpPr>
        <p:cxnSp>
          <p:nvCxnSpPr>
            <p:cNvPr id="7" name="Conector recto 6"/>
            <p:cNvCxnSpPr/>
            <p:nvPr/>
          </p:nvCxnSpPr>
          <p:spPr>
            <a:xfrm>
              <a:off x="1766453" y="4052458"/>
              <a:ext cx="540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errar llave 7"/>
            <p:cNvSpPr/>
            <p:nvPr/>
          </p:nvSpPr>
          <p:spPr>
            <a:xfrm>
              <a:off x="2270577" y="2587340"/>
              <a:ext cx="446809" cy="1911927"/>
            </a:xfrm>
            <a:prstGeom prst="rightBrace">
              <a:avLst>
                <a:gd name="adj1" fmla="val 8333"/>
                <a:gd name="adj2" fmla="val 4728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050"/>
            </a:p>
          </p:txBody>
        </p:sp>
        <p:cxnSp>
          <p:nvCxnSpPr>
            <p:cNvPr id="10" name="Conector recto 9"/>
            <p:cNvCxnSpPr/>
            <p:nvPr/>
          </p:nvCxnSpPr>
          <p:spPr>
            <a:xfrm>
              <a:off x="2687779" y="4048993"/>
              <a:ext cx="540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CuadroTexto 17"/>
          <p:cNvSpPr txBox="1"/>
          <p:nvPr/>
        </p:nvSpPr>
        <p:spPr>
          <a:xfrm>
            <a:off x="2417553" y="2659514"/>
            <a:ext cx="710451" cy="369332"/>
          </a:xfrm>
          <a:prstGeom prst="rect">
            <a:avLst/>
          </a:prstGeom>
          <a:solidFill>
            <a:schemeClr val="accent2">
              <a:lumMod val="75000"/>
            </a:schemeClr>
          </a:solidFill>
        </p:spPr>
        <p:txBody>
          <a:bodyPr wrap="none" rtlCol="0">
            <a:spAutoFit/>
          </a:bodyPr>
          <a:lstStyle/>
          <a:p>
            <a:r>
              <a:rPr lang="es-ES_tradnl" sz="1800" dirty="0"/>
              <a:t>50 %</a:t>
            </a:r>
            <a:endParaRPr lang="es-MX" sz="1800" dirty="0"/>
          </a:p>
        </p:txBody>
      </p:sp>
      <p:sp>
        <p:nvSpPr>
          <p:cNvPr id="23" name="CuadroTexto 22"/>
          <p:cNvSpPr txBox="1"/>
          <p:nvPr/>
        </p:nvSpPr>
        <p:spPr>
          <a:xfrm>
            <a:off x="6197113" y="1580517"/>
            <a:ext cx="487634" cy="715581"/>
          </a:xfrm>
          <a:prstGeom prst="rect">
            <a:avLst/>
          </a:prstGeom>
          <a:noFill/>
        </p:spPr>
        <p:txBody>
          <a:bodyPr wrap="none" rtlCol="0">
            <a:spAutoFit/>
          </a:bodyPr>
          <a:lstStyle/>
          <a:p>
            <a:r>
              <a:rPr lang="es-ES_tradnl" sz="4050" dirty="0"/>
              <a:t>=</a:t>
            </a:r>
            <a:endParaRPr lang="es-MX" sz="4050" dirty="0"/>
          </a:p>
        </p:txBody>
      </p:sp>
      <p:sp>
        <p:nvSpPr>
          <p:cNvPr id="25" name="CuadroTexto 24"/>
          <p:cNvSpPr txBox="1"/>
          <p:nvPr/>
        </p:nvSpPr>
        <p:spPr>
          <a:xfrm>
            <a:off x="1614488" y="3136300"/>
            <a:ext cx="3717662" cy="369332"/>
          </a:xfrm>
          <a:prstGeom prst="rect">
            <a:avLst/>
          </a:prstGeom>
          <a:noFill/>
        </p:spPr>
        <p:txBody>
          <a:bodyPr wrap="square" rtlCol="0">
            <a:spAutoFit/>
          </a:bodyPr>
          <a:lstStyle/>
          <a:p>
            <a:r>
              <a:rPr lang="es-ES_tradnl" sz="1800" b="1" dirty="0"/>
              <a:t>7.3    x     50%        10 = 36.5%      </a:t>
            </a:r>
            <a:endParaRPr lang="es-MX" sz="1800" b="1" dirty="0"/>
          </a:p>
        </p:txBody>
      </p:sp>
      <p:pic>
        <p:nvPicPr>
          <p:cNvPr id="1032" name="Picture 8" descr="Resultado de imagen para signo de en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0359" y="3203704"/>
            <a:ext cx="263721" cy="199109"/>
          </a:xfrm>
          <a:prstGeom prst="rect">
            <a:avLst/>
          </a:prstGeom>
          <a:noFill/>
          <a:extLst>
            <a:ext uri="{909E8E84-426E-40DD-AFC4-6F175D3DCCD1}">
              <a14:hiddenFill xmlns:a14="http://schemas.microsoft.com/office/drawing/2010/main">
                <a:solidFill>
                  <a:srgbClr val="FFFFFF"/>
                </a:solidFill>
              </a14:hiddenFill>
            </a:ext>
          </a:extLst>
        </p:spPr>
      </p:pic>
      <p:sp>
        <p:nvSpPr>
          <p:cNvPr id="27" name="Cerrar llave 26"/>
          <p:cNvSpPr/>
          <p:nvPr/>
        </p:nvSpPr>
        <p:spPr>
          <a:xfrm>
            <a:off x="3634220" y="1176773"/>
            <a:ext cx="173928" cy="102869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050"/>
          </a:p>
        </p:txBody>
      </p:sp>
      <p:pic>
        <p:nvPicPr>
          <p:cNvPr id="33" name="Picture 8" descr="Resultado de imagen para signo de en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862" y="1905631"/>
            <a:ext cx="237459" cy="179282"/>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29"/>
          <p:cNvSpPr txBox="1"/>
          <p:nvPr/>
        </p:nvSpPr>
        <p:spPr>
          <a:xfrm>
            <a:off x="3879201" y="1554253"/>
            <a:ext cx="441146" cy="369332"/>
          </a:xfrm>
          <a:prstGeom prst="rect">
            <a:avLst/>
          </a:prstGeom>
          <a:noFill/>
        </p:spPr>
        <p:txBody>
          <a:bodyPr wrap="none" rtlCol="0">
            <a:spAutoFit/>
          </a:bodyPr>
          <a:lstStyle/>
          <a:p>
            <a:r>
              <a:rPr lang="es-ES_tradnl" sz="1800" dirty="0"/>
              <a:t>22</a:t>
            </a:r>
            <a:endParaRPr lang="es-MX" sz="1800" dirty="0"/>
          </a:p>
        </p:txBody>
      </p:sp>
      <p:sp>
        <p:nvSpPr>
          <p:cNvPr id="36" name="CuadroTexto 35"/>
          <p:cNvSpPr txBox="1"/>
          <p:nvPr/>
        </p:nvSpPr>
        <p:spPr>
          <a:xfrm>
            <a:off x="3946744" y="2042628"/>
            <a:ext cx="505267" cy="923330"/>
          </a:xfrm>
          <a:prstGeom prst="rect">
            <a:avLst/>
          </a:prstGeom>
          <a:noFill/>
        </p:spPr>
        <p:txBody>
          <a:bodyPr wrap="none" rtlCol="0">
            <a:spAutoFit/>
          </a:bodyPr>
          <a:lstStyle/>
          <a:p>
            <a:r>
              <a:rPr lang="es-ES_tradnl" sz="1800" dirty="0"/>
              <a:t>3</a:t>
            </a:r>
          </a:p>
          <a:p>
            <a:r>
              <a:rPr lang="es-ES_tradnl" sz="1800" dirty="0"/>
              <a:t>=</a:t>
            </a:r>
          </a:p>
          <a:p>
            <a:r>
              <a:rPr lang="es-ES_tradnl" sz="1800" dirty="0"/>
              <a:t>7.3</a:t>
            </a:r>
            <a:endParaRPr lang="es-MX" sz="1800" dirty="0"/>
          </a:p>
        </p:txBody>
      </p:sp>
      <p:sp>
        <p:nvSpPr>
          <p:cNvPr id="37" name="Rectángulo 36"/>
          <p:cNvSpPr/>
          <p:nvPr/>
        </p:nvSpPr>
        <p:spPr>
          <a:xfrm>
            <a:off x="3477839" y="1520428"/>
            <a:ext cx="341760" cy="415498"/>
          </a:xfrm>
          <a:prstGeom prst="rect">
            <a:avLst/>
          </a:prstGeom>
        </p:spPr>
        <p:txBody>
          <a:bodyPr wrap="none">
            <a:spAutoFit/>
          </a:bodyPr>
          <a:lstStyle/>
          <a:p>
            <a:r>
              <a:rPr lang="es-ES_tradnl" sz="2100" b="1" dirty="0"/>
              <a:t>+</a:t>
            </a:r>
          </a:p>
        </p:txBody>
      </p:sp>
      <p:cxnSp>
        <p:nvCxnSpPr>
          <p:cNvPr id="39" name="Conector recto de flecha 38"/>
          <p:cNvCxnSpPr/>
          <p:nvPr/>
        </p:nvCxnSpPr>
        <p:spPr>
          <a:xfrm flipH="1" flipV="1">
            <a:off x="3750990" y="1808018"/>
            <a:ext cx="195752" cy="3974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p:nvPr/>
        </p:nvCxnSpPr>
        <p:spPr>
          <a:xfrm flipH="1" flipV="1">
            <a:off x="3564083" y="2492751"/>
            <a:ext cx="382661" cy="2660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Elipse 3"/>
          <p:cNvSpPr/>
          <p:nvPr/>
        </p:nvSpPr>
        <p:spPr>
          <a:xfrm>
            <a:off x="4565501" y="1252910"/>
            <a:ext cx="1317048" cy="1192359"/>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ES_tradnl" sz="900" dirty="0">
                <a:solidFill>
                  <a:schemeClr val="tx1"/>
                </a:solidFill>
              </a:rPr>
              <a:t>NO TIENE DERECHO AL 50% ; SIN EMBARGO DEBERA CUBRIR EL 85% DE ASISTENCIA  </a:t>
            </a:r>
            <a:endParaRPr lang="es-MX" sz="900" dirty="0">
              <a:solidFill>
                <a:schemeClr val="tx1"/>
              </a:solidFill>
            </a:endParaRPr>
          </a:p>
        </p:txBody>
      </p:sp>
      <p:cxnSp>
        <p:nvCxnSpPr>
          <p:cNvPr id="6" name="Conector recto de flecha 5"/>
          <p:cNvCxnSpPr/>
          <p:nvPr/>
        </p:nvCxnSpPr>
        <p:spPr>
          <a:xfrm>
            <a:off x="3564080" y="1307463"/>
            <a:ext cx="929988" cy="3013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CuadroTexto 30"/>
          <p:cNvSpPr txBox="1"/>
          <p:nvPr/>
        </p:nvSpPr>
        <p:spPr>
          <a:xfrm>
            <a:off x="1778336" y="685820"/>
            <a:ext cx="2164375" cy="307777"/>
          </a:xfrm>
          <a:prstGeom prst="rect">
            <a:avLst/>
          </a:prstGeom>
          <a:noFill/>
        </p:spPr>
        <p:txBody>
          <a:bodyPr wrap="none" rtlCol="0">
            <a:spAutoFit/>
          </a:bodyPr>
          <a:lstStyle/>
          <a:p>
            <a:r>
              <a:rPr lang="es-ES_tradnl" b="1" dirty="0"/>
              <a:t>Evaluación parcial 50%</a:t>
            </a:r>
            <a:endParaRPr lang="es-MX" b="1" dirty="0"/>
          </a:p>
        </p:txBody>
      </p:sp>
      <p:sp>
        <p:nvSpPr>
          <p:cNvPr id="32" name="Rectángulo 31"/>
          <p:cNvSpPr/>
          <p:nvPr/>
        </p:nvSpPr>
        <p:spPr>
          <a:xfrm>
            <a:off x="4236747" y="638744"/>
            <a:ext cx="1834636" cy="307777"/>
          </a:xfrm>
          <a:prstGeom prst="rect">
            <a:avLst/>
          </a:prstGeom>
        </p:spPr>
        <p:txBody>
          <a:bodyPr wrap="square">
            <a:spAutoFit/>
          </a:bodyPr>
          <a:lstStyle/>
          <a:p>
            <a:r>
              <a:rPr lang="es-MX" b="1" dirty="0"/>
              <a:t>Evidencia final 50% </a:t>
            </a:r>
          </a:p>
        </p:txBody>
      </p:sp>
      <p:sp>
        <p:nvSpPr>
          <p:cNvPr id="34" name="CuadroTexto 33"/>
          <p:cNvSpPr txBox="1"/>
          <p:nvPr/>
        </p:nvSpPr>
        <p:spPr>
          <a:xfrm>
            <a:off x="6189903" y="637002"/>
            <a:ext cx="2212465" cy="307777"/>
          </a:xfrm>
          <a:prstGeom prst="rect">
            <a:avLst/>
          </a:prstGeom>
          <a:noFill/>
        </p:spPr>
        <p:txBody>
          <a:bodyPr wrap="none" rtlCol="0">
            <a:spAutoFit/>
          </a:bodyPr>
          <a:lstStyle/>
          <a:p>
            <a:r>
              <a:rPr lang="es-ES_tradnl" b="1" dirty="0"/>
              <a:t>Evaluación global 100%</a:t>
            </a:r>
            <a:endParaRPr lang="es-MX" b="1" dirty="0"/>
          </a:p>
        </p:txBody>
      </p:sp>
      <p:sp>
        <p:nvSpPr>
          <p:cNvPr id="38" name="7 CuadroTexto"/>
          <p:cNvSpPr txBox="1">
            <a:spLocks/>
          </p:cNvSpPr>
          <p:nvPr/>
        </p:nvSpPr>
        <p:spPr>
          <a:xfrm>
            <a:off x="275902" y="218157"/>
            <a:ext cx="1819598" cy="5078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s-MX" sz="1600" b="1" dirty="0">
                <a:latin typeface="Arial" panose="020B0604020202020204" pitchFamily="34" charset="0"/>
                <a:cs typeface="Arial" panose="020B0604020202020204" pitchFamily="34" charset="0"/>
              </a:rPr>
              <a:t>CAPÍTULO V</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ACREDITACIÓN</a:t>
            </a:r>
            <a:endParaRPr lang="en-US" sz="1400" dirty="0">
              <a:latin typeface="Arial" panose="020B0604020202020204" pitchFamily="34" charset="0"/>
              <a:cs typeface="Arial" panose="020B0604020202020204" pitchFamily="34" charset="0"/>
            </a:endParaRPr>
          </a:p>
        </p:txBody>
      </p:sp>
      <p:pic>
        <p:nvPicPr>
          <p:cNvPr id="2050" name="Picture 2" descr="Resultado de imagen par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288" y="1289559"/>
            <a:ext cx="2384584" cy="1589723"/>
          </a:xfrm>
          <a:prstGeom prst="rect">
            <a:avLst/>
          </a:prstGeom>
          <a:noFill/>
          <a:extLst>
            <a:ext uri="{909E8E84-426E-40DD-AFC4-6F175D3DCCD1}">
              <a14:hiddenFill xmlns:a14="http://schemas.microsoft.com/office/drawing/2010/main">
                <a:solidFill>
                  <a:srgbClr val="FFFFFF"/>
                </a:solidFill>
              </a14:hiddenFill>
            </a:ext>
          </a:extLst>
        </p:spPr>
      </p:pic>
      <p:sp>
        <p:nvSpPr>
          <p:cNvPr id="28" name="Google Shape;227;p17"/>
          <p:cNvSpPr txBox="1">
            <a:spLocks/>
          </p:cNvSpPr>
          <p:nvPr/>
        </p:nvSpPr>
        <p:spPr>
          <a:xfrm>
            <a:off x="8674200" y="4757047"/>
            <a:ext cx="469800" cy="3915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100" dirty="0" smtClean="0"/>
              <a:t>14</a:t>
            </a:r>
            <a:endParaRPr lang="en" sz="1100" dirty="0"/>
          </a:p>
        </p:txBody>
      </p:sp>
      <p:sp>
        <p:nvSpPr>
          <p:cNvPr id="2" name="CuadroTexto 1"/>
          <p:cNvSpPr txBox="1"/>
          <p:nvPr/>
        </p:nvSpPr>
        <p:spPr>
          <a:xfrm>
            <a:off x="3149869" y="3557755"/>
            <a:ext cx="5639981" cy="1384995"/>
          </a:xfrm>
          <a:prstGeom prst="rect">
            <a:avLst/>
          </a:prstGeom>
          <a:noFill/>
        </p:spPr>
        <p:txBody>
          <a:bodyPr wrap="square" rtlCol="0">
            <a:spAutoFit/>
          </a:bodyPr>
          <a:lstStyle/>
          <a:p>
            <a:r>
              <a:rPr lang="es-ES_tradnl" dirty="0" smtClean="0"/>
              <a:t>La acreditación de cada unidad de aprendizaje será condición para que el estudiante tenga derecho a la evaluación global.</a:t>
            </a:r>
          </a:p>
          <a:p>
            <a:endParaRPr lang="es-ES_tradnl" dirty="0"/>
          </a:p>
          <a:p>
            <a:r>
              <a:rPr lang="es-ES_tradnl" dirty="0" smtClean="0"/>
              <a:t>Unidades de aprendizaje       50%</a:t>
            </a:r>
          </a:p>
          <a:p>
            <a:r>
              <a:rPr lang="es-ES_tradnl" dirty="0" smtClean="0"/>
              <a:t>Evidencia final                        50%</a:t>
            </a:r>
          </a:p>
          <a:p>
            <a:endParaRPr lang="es-ES_tradnl" dirty="0"/>
          </a:p>
        </p:txBody>
      </p:sp>
      <p:sp>
        <p:nvSpPr>
          <p:cNvPr id="12" name="Cerrar llave 11"/>
          <p:cNvSpPr/>
          <p:nvPr/>
        </p:nvSpPr>
        <p:spPr>
          <a:xfrm>
            <a:off x="5875442" y="4230168"/>
            <a:ext cx="188834" cy="52687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3" name="Rectángulo 12"/>
          <p:cNvSpPr/>
          <p:nvPr/>
        </p:nvSpPr>
        <p:spPr>
          <a:xfrm>
            <a:off x="6077611" y="4339718"/>
            <a:ext cx="2146742" cy="307777"/>
          </a:xfrm>
          <a:prstGeom prst="rect">
            <a:avLst/>
          </a:prstGeom>
        </p:spPr>
        <p:txBody>
          <a:bodyPr wrap="none">
            <a:spAutoFit/>
          </a:bodyPr>
          <a:lstStyle/>
          <a:p>
            <a:r>
              <a:rPr lang="es-ES_tradnl" dirty="0"/>
              <a:t>Evaluación global 100% </a:t>
            </a:r>
            <a:endParaRPr lang="es-MX" dirty="0"/>
          </a:p>
        </p:txBody>
      </p:sp>
    </p:spTree>
    <p:extLst>
      <p:ext uri="{BB962C8B-B14F-4D97-AF65-F5344CB8AC3E}">
        <p14:creationId xmlns:p14="http://schemas.microsoft.com/office/powerpoint/2010/main" val="2871456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00000000-1234-1234-1234-123412341234}" type="slidenum">
              <a:rPr lang="es-MX" smtClean="0"/>
              <a:pPr/>
              <a:t>15</a:t>
            </a:fld>
            <a:endParaRPr lang="es-MX"/>
          </a:p>
        </p:txBody>
      </p:sp>
      <p:sp>
        <p:nvSpPr>
          <p:cNvPr id="3" name="Rectángulo 2"/>
          <p:cNvSpPr/>
          <p:nvPr/>
        </p:nvSpPr>
        <p:spPr>
          <a:xfrm>
            <a:off x="381001" y="1265842"/>
            <a:ext cx="8593281" cy="2031325"/>
          </a:xfrm>
          <a:prstGeom prst="rect">
            <a:avLst/>
          </a:prstGeom>
        </p:spPr>
        <p:txBody>
          <a:bodyPr wrap="square">
            <a:spAutoFit/>
          </a:bodyPr>
          <a:lstStyle/>
          <a:p>
            <a:pPr marL="285750" indent="-285750">
              <a:buFont typeface="Arial" panose="020B0604020202020204" pitchFamily="34" charset="0"/>
              <a:buChar char="•"/>
            </a:pPr>
            <a:r>
              <a:rPr lang="es-ES_tradnl" dirty="0"/>
              <a:t>La mínima aprobatoria es 6</a:t>
            </a:r>
          </a:p>
          <a:p>
            <a:pPr marL="285750" indent="-285750">
              <a:buFont typeface="Arial" panose="020B0604020202020204" pitchFamily="34" charset="0"/>
              <a:buChar char="•"/>
            </a:pPr>
            <a:r>
              <a:rPr lang="es-ES_tradnl" dirty="0"/>
              <a:t>Los cursos NO son seriados </a:t>
            </a:r>
            <a:endParaRPr lang="es-MX" dirty="0"/>
          </a:p>
          <a:p>
            <a:pPr marL="285750" indent="-285750">
              <a:buFont typeface="Arial" panose="020B0604020202020204" pitchFamily="34" charset="0"/>
              <a:buChar char="•"/>
            </a:pPr>
            <a:r>
              <a:rPr lang="es-MX" dirty="0"/>
              <a:t>La evaluación global del curso no podrá ser mayor del 50%. </a:t>
            </a:r>
          </a:p>
          <a:p>
            <a:pPr marL="285750" indent="-285750">
              <a:buFont typeface="Arial" panose="020B0604020202020204" pitchFamily="34" charset="0"/>
              <a:buChar char="•"/>
            </a:pPr>
            <a:r>
              <a:rPr lang="es-MX" dirty="0"/>
              <a:t>La evidencia final tendrá asignado el 50% restante a fin de completar el 100%.</a:t>
            </a:r>
          </a:p>
          <a:p>
            <a:pPr marL="285750" indent="-285750">
              <a:buFont typeface="Arial" panose="020B0604020202020204" pitchFamily="34" charset="0"/>
              <a:buChar char="•"/>
            </a:pPr>
            <a:r>
              <a:rPr lang="es-MX" dirty="0"/>
              <a:t>El nivel del desempeño del estudiante en la evaluación global estará determinado por el número entero de la equivalencia numérica obtenida.</a:t>
            </a:r>
          </a:p>
          <a:p>
            <a:pPr marL="285750" indent="-285750">
              <a:buFont typeface="Arial" panose="020B0604020202020204" pitchFamily="34" charset="0"/>
              <a:buChar char="•"/>
            </a:pPr>
            <a:r>
              <a:rPr lang="es-MX" dirty="0"/>
              <a:t>Tendrán derecho a la acreditación del curso cuando asistan como mínimo el 85% del tiempo y obtengan un nivel igual o mayor al básico. </a:t>
            </a:r>
          </a:p>
          <a:p>
            <a:pPr marL="285750" indent="-285750">
              <a:buFont typeface="Arial" panose="020B0604020202020204" pitchFamily="34" charset="0"/>
              <a:buChar char="•"/>
            </a:pPr>
            <a:r>
              <a:rPr lang="es-MX" dirty="0"/>
              <a:t>Para 8° semestre tendrá derecho  a la acreditación solo si ha cubierto el 90% de asistencia.</a:t>
            </a:r>
          </a:p>
        </p:txBody>
      </p:sp>
      <p:sp>
        <p:nvSpPr>
          <p:cNvPr id="4" name="7 CuadroTexto"/>
          <p:cNvSpPr txBox="1">
            <a:spLocks/>
          </p:cNvSpPr>
          <p:nvPr/>
        </p:nvSpPr>
        <p:spPr>
          <a:xfrm>
            <a:off x="275902" y="218157"/>
            <a:ext cx="1819598" cy="5078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s-MX" sz="1600" b="1" dirty="0">
                <a:latin typeface="Arial" panose="020B0604020202020204" pitchFamily="34" charset="0"/>
                <a:cs typeface="Arial" panose="020B0604020202020204" pitchFamily="34" charset="0"/>
              </a:rPr>
              <a:t>CAPÍTULO V</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ACREDITACIÓN</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793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00000000-1234-1234-1234-123412341234}" type="slidenum">
              <a:rPr lang="es-MX" smtClean="0"/>
              <a:pPr/>
              <a:t>16</a:t>
            </a:fld>
            <a:endParaRPr lang="es-MX"/>
          </a:p>
        </p:txBody>
      </p:sp>
      <p:pic>
        <p:nvPicPr>
          <p:cNvPr id="3" name="Imagen 2"/>
          <p:cNvPicPr>
            <a:picLocks noChangeAspect="1"/>
          </p:cNvPicPr>
          <p:nvPr/>
        </p:nvPicPr>
        <p:blipFill>
          <a:blip r:embed="rId2"/>
          <a:stretch>
            <a:fillRect/>
          </a:stretch>
        </p:blipFill>
        <p:spPr>
          <a:xfrm>
            <a:off x="3155913" y="0"/>
            <a:ext cx="4760728" cy="5143500"/>
          </a:xfrm>
          <a:prstGeom prst="rect">
            <a:avLst/>
          </a:prstGeom>
        </p:spPr>
      </p:pic>
      <p:sp>
        <p:nvSpPr>
          <p:cNvPr id="4" name="CuadroTexto 3"/>
          <p:cNvSpPr txBox="1"/>
          <p:nvPr/>
        </p:nvSpPr>
        <p:spPr>
          <a:xfrm rot="16200000">
            <a:off x="810435" y="1789710"/>
            <a:ext cx="2428870" cy="369332"/>
          </a:xfrm>
          <a:prstGeom prst="rect">
            <a:avLst/>
          </a:prstGeom>
          <a:noFill/>
        </p:spPr>
        <p:txBody>
          <a:bodyPr wrap="none" rtlCol="0">
            <a:spAutoFit/>
          </a:bodyPr>
          <a:lstStyle/>
          <a:p>
            <a:r>
              <a:rPr lang="es-ES_tradnl" sz="1800" b="1" dirty="0" smtClean="0"/>
              <a:t>Formato evaluación </a:t>
            </a:r>
            <a:endParaRPr lang="es-MX" sz="1800" b="1" dirty="0"/>
          </a:p>
        </p:txBody>
      </p:sp>
    </p:spTree>
    <p:extLst>
      <p:ext uri="{BB962C8B-B14F-4D97-AF65-F5344CB8AC3E}">
        <p14:creationId xmlns:p14="http://schemas.microsoft.com/office/powerpoint/2010/main" val="3424671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322" name="Google Shape;322;p25"/>
          <p:cNvSpPr txBox="1">
            <a:spLocks noGrp="1"/>
          </p:cNvSpPr>
          <p:nvPr>
            <p:ph type="sldNum"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en"/>
              <a:pPr/>
              <a:t>17</a:t>
            </a:fld>
            <a:endParaRPr/>
          </a:p>
        </p:txBody>
      </p:sp>
      <p:sp>
        <p:nvSpPr>
          <p:cNvPr id="2" name="CuadroTexto 1"/>
          <p:cNvSpPr txBox="1"/>
          <p:nvPr/>
        </p:nvSpPr>
        <p:spPr>
          <a:xfrm>
            <a:off x="170576" y="802188"/>
            <a:ext cx="8465049" cy="3139321"/>
          </a:xfrm>
          <a:prstGeom prst="rect">
            <a:avLst/>
          </a:prstGeom>
          <a:noFill/>
        </p:spPr>
        <p:txBody>
          <a:bodyPr wrap="square" rtlCol="0">
            <a:spAutoFit/>
          </a:bodyPr>
          <a:lstStyle/>
          <a:p>
            <a:r>
              <a:rPr lang="es-ES_tradnl" sz="1100" b="1" dirty="0">
                <a:latin typeface="Arial" panose="020B0604020202020204" pitchFamily="34" charset="0"/>
                <a:cs typeface="Arial" panose="020B0604020202020204" pitchFamily="34" charset="0"/>
              </a:rPr>
              <a:t>OBJETIVO.-</a:t>
            </a:r>
            <a:r>
              <a:rPr lang="es-ES_tradnl" sz="1100" dirty="0">
                <a:latin typeface="Arial" panose="020B0604020202020204" pitchFamily="34" charset="0"/>
                <a:cs typeface="Arial" panose="020B0604020202020204" pitchFamily="34" charset="0"/>
              </a:rPr>
              <a:t> Establecer las normas para el proceso de acreditación de los cursos para los estudiantes irregulares y actualizar su historial académico.</a:t>
            </a:r>
            <a:endParaRPr lang="en-US" sz="1600" dirty="0">
              <a:latin typeface="Arial" panose="020B0604020202020204" pitchFamily="34" charset="0"/>
              <a:cs typeface="Arial" panose="020B0604020202020204" pitchFamily="34" charset="0"/>
            </a:endParaRPr>
          </a:p>
          <a:p>
            <a:endParaRPr lang="es-MX" sz="1100" dirty="0">
              <a:solidFill>
                <a:srgbClr val="FF0000"/>
              </a:solidFill>
            </a:endParaRPr>
          </a:p>
          <a:p>
            <a:r>
              <a:rPr lang="es-MX" sz="1100" dirty="0">
                <a:solidFill>
                  <a:srgbClr val="FF0000"/>
                </a:solidFill>
              </a:rPr>
              <a:t>CRITERIOS DE REGULARIZACIÓN:</a:t>
            </a:r>
          </a:p>
          <a:p>
            <a:pPr marL="285750" indent="-285750">
              <a:buFont typeface="Arial" panose="020B0604020202020204" pitchFamily="34" charset="0"/>
              <a:buChar char="•"/>
            </a:pPr>
            <a:r>
              <a:rPr lang="es-MX" sz="1100" dirty="0"/>
              <a:t>Deberá realizarse en la escuela donde se encuentra inscrito.</a:t>
            </a:r>
          </a:p>
          <a:p>
            <a:pPr marL="285750" indent="-285750">
              <a:buFont typeface="Arial" panose="020B0604020202020204" pitchFamily="34" charset="0"/>
              <a:buChar char="•"/>
            </a:pPr>
            <a:r>
              <a:rPr lang="es-MX" sz="1100" dirty="0"/>
              <a:t>Tendrá dos oportunidades como máximo para regularizarlas.</a:t>
            </a:r>
          </a:p>
          <a:p>
            <a:pPr marL="285750" indent="-285750">
              <a:buFont typeface="Arial" panose="020B0604020202020204" pitchFamily="34" charset="0"/>
              <a:buChar char="•"/>
            </a:pPr>
            <a:r>
              <a:rPr lang="es-MX" sz="1100" dirty="0"/>
              <a:t>Se efectuará en dos periodos extraordinarios durante el ciclo escolar.</a:t>
            </a:r>
          </a:p>
          <a:p>
            <a:pPr marL="285750" indent="-285750">
              <a:buFont typeface="Arial" panose="020B0604020202020204" pitchFamily="34" charset="0"/>
              <a:buChar char="•"/>
            </a:pPr>
            <a:r>
              <a:rPr lang="es-MX" sz="1100" dirty="0">
                <a:solidFill>
                  <a:schemeClr val="tx1"/>
                </a:solidFill>
              </a:rPr>
              <a:t>Control Escolar deberá observar que el estudiante no rebase el tiempo para la conclusión de la Licenciatura.</a:t>
            </a:r>
          </a:p>
          <a:p>
            <a:pPr marL="285750" indent="-285750">
              <a:buFont typeface="Arial" panose="020B0604020202020204" pitchFamily="34" charset="0"/>
              <a:buChar char="•"/>
            </a:pPr>
            <a:endParaRPr lang="es-MX" sz="1100" dirty="0"/>
          </a:p>
          <a:p>
            <a:r>
              <a:rPr lang="es-MX" sz="1100" dirty="0">
                <a:solidFill>
                  <a:srgbClr val="FF0000"/>
                </a:solidFill>
              </a:rPr>
              <a:t>CIRCUNSTANCIAS PARA LA REGULARIZACIÓN</a:t>
            </a:r>
          </a:p>
          <a:p>
            <a:pPr marL="285750" indent="-285750">
              <a:buFont typeface="Arial" panose="020B0604020202020204" pitchFamily="34" charset="0"/>
              <a:buChar char="•"/>
            </a:pPr>
            <a:r>
              <a:rPr lang="es-MX" sz="1100" dirty="0">
                <a:solidFill>
                  <a:schemeClr val="tx1"/>
                </a:solidFill>
              </a:rPr>
              <a:t>Tendrá derecho de 1° a 7° semestre en todos los cursos de todos los trayectos formativos cuando obtenga un 5, podrá presentar un máximo de 4 cursos en el periodo de regularización al acumular 5, causará baja definitiva.</a:t>
            </a:r>
          </a:p>
          <a:p>
            <a:pPr marL="285750" indent="-285750">
              <a:buFont typeface="Arial" panose="020B0604020202020204" pitchFamily="34" charset="0"/>
              <a:buChar char="•"/>
            </a:pPr>
            <a:r>
              <a:rPr lang="es-MX" sz="1100" dirty="0">
                <a:solidFill>
                  <a:schemeClr val="tx1"/>
                </a:solidFill>
              </a:rPr>
              <a:t>La regularización del 8° semestre se aplicará cuando obtenga un 5 y se regularizará con el recursamiento del 8° semestre.</a:t>
            </a:r>
          </a:p>
          <a:p>
            <a:pPr marL="285750" indent="-285750">
              <a:buFont typeface="Arial" panose="020B0604020202020204" pitchFamily="34" charset="0"/>
              <a:buChar char="•"/>
            </a:pPr>
            <a:r>
              <a:rPr lang="es-MX" sz="1100" dirty="0">
                <a:solidFill>
                  <a:schemeClr val="tx1"/>
                </a:solidFill>
              </a:rPr>
              <a:t>Si después de las dos oportunidades no acredita causará baja definitiva.</a:t>
            </a:r>
          </a:p>
          <a:p>
            <a:pPr marL="285750" indent="-285750">
              <a:buFont typeface="Arial" panose="020B0604020202020204" pitchFamily="34" charset="0"/>
              <a:buChar char="•"/>
            </a:pPr>
            <a:r>
              <a:rPr lang="es-MX" sz="1100" dirty="0">
                <a:solidFill>
                  <a:schemeClr val="tx1"/>
                </a:solidFill>
              </a:rPr>
              <a:t>Cuando acumule de 1° a 6° semestre 3 o 4 cursos no acreditados después del periodo de regularización inmediato al termino del semestre, causara baja temporal.</a:t>
            </a:r>
          </a:p>
          <a:p>
            <a:pPr marL="285750" indent="-285750">
              <a:buFont typeface="Arial" panose="020B0604020202020204" pitchFamily="34" charset="0"/>
              <a:buChar char="•"/>
            </a:pPr>
            <a:r>
              <a:rPr lang="es-MX" sz="1100" dirty="0">
                <a:solidFill>
                  <a:schemeClr val="tx1"/>
                </a:solidFill>
              </a:rPr>
              <a:t>Las oportunidades serán consecutivas y se contabilizaran aunque no se realice.</a:t>
            </a:r>
          </a:p>
          <a:p>
            <a:pPr marL="285750" indent="-285750">
              <a:buFont typeface="Arial" panose="020B0604020202020204" pitchFamily="34" charset="0"/>
              <a:buChar char="•"/>
            </a:pPr>
            <a:r>
              <a:rPr lang="es-MX" sz="1100" dirty="0"/>
              <a:t>Solo en caso de enfermedad o alguna otra situación, no se contabilizaran las oportunidades.</a:t>
            </a:r>
          </a:p>
        </p:txBody>
      </p:sp>
      <p:sp>
        <p:nvSpPr>
          <p:cNvPr id="7" name="7 CuadroTexto"/>
          <p:cNvSpPr txBox="1">
            <a:spLocks/>
          </p:cNvSpPr>
          <p:nvPr/>
        </p:nvSpPr>
        <p:spPr>
          <a:xfrm>
            <a:off x="275902" y="218157"/>
            <a:ext cx="1819598" cy="5078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s-MX" sz="1600" b="1" dirty="0">
                <a:latin typeface="Arial" panose="020B0604020202020204" pitchFamily="34" charset="0"/>
                <a:cs typeface="Arial" panose="020B0604020202020204" pitchFamily="34" charset="0"/>
              </a:rPr>
              <a:t>CAPÍTULO VI</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REGULARIZACIÓN</a:t>
            </a:r>
            <a:endParaRPr lang="en-US"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0050" y="872319"/>
            <a:ext cx="7791450" cy="461665"/>
          </a:xfrm>
          <a:prstGeom prst="rect">
            <a:avLst/>
          </a:prstGeom>
        </p:spPr>
        <p:txBody>
          <a:bodyPr wrap="square">
            <a:spAutoFit/>
          </a:bodyPr>
          <a:lstStyle/>
          <a:p>
            <a:pPr algn="just"/>
            <a:r>
              <a:rPr lang="es-ES_tradnl" sz="1200" b="1" dirty="0">
                <a:latin typeface="Arial" panose="020B0604020202020204" pitchFamily="34" charset="0"/>
                <a:cs typeface="Arial" panose="020B0604020202020204" pitchFamily="34" charset="0"/>
              </a:rPr>
              <a:t>Circunstancias para la regularización.-</a:t>
            </a:r>
            <a:r>
              <a:rPr lang="es-ES_tradnl" sz="1200" dirty="0">
                <a:latin typeface="Arial" panose="020B0604020202020204" pitchFamily="34" charset="0"/>
                <a:cs typeface="Arial" panose="020B0604020202020204" pitchFamily="34" charset="0"/>
              </a:rPr>
              <a:t> Las condiciones para que el estudiante regularice los cursos no acreditados serán las siguientes:</a:t>
            </a:r>
            <a:endParaRPr lang="en-US" sz="1200" dirty="0">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850499386"/>
              </p:ext>
            </p:extLst>
          </p:nvPr>
        </p:nvGraphicFramePr>
        <p:xfrm>
          <a:off x="733423" y="1333985"/>
          <a:ext cx="7305676" cy="2374181"/>
        </p:xfrm>
        <a:graphic>
          <a:graphicData uri="http://schemas.openxmlformats.org/drawingml/2006/table">
            <a:tbl>
              <a:tblPr firstRow="1" bandRow="1">
                <a:tableStyleId>{21E4AEA4-8DFA-4A89-87EB-49C32662AFE0}</a:tableStyleId>
              </a:tblPr>
              <a:tblGrid>
                <a:gridCol w="3620213">
                  <a:extLst>
                    <a:ext uri="{9D8B030D-6E8A-4147-A177-3AD203B41FA5}">
                      <a16:colId xmlns="" xmlns:a16="http://schemas.microsoft.com/office/drawing/2014/main" val="3111586322"/>
                    </a:ext>
                  </a:extLst>
                </a:gridCol>
                <a:gridCol w="3685463">
                  <a:extLst>
                    <a:ext uri="{9D8B030D-6E8A-4147-A177-3AD203B41FA5}">
                      <a16:colId xmlns="" xmlns:a16="http://schemas.microsoft.com/office/drawing/2014/main" val="2830528158"/>
                    </a:ext>
                  </a:extLst>
                </a:gridCol>
              </a:tblGrid>
              <a:tr h="234559">
                <a:tc>
                  <a:txBody>
                    <a:bodyPr/>
                    <a:lstStyle/>
                    <a:p>
                      <a:pPr algn="ctr"/>
                      <a:r>
                        <a:rPr lang="es-MX" sz="1600" dirty="0" smtClean="0">
                          <a:solidFill>
                            <a:schemeClr val="tx1"/>
                          </a:solidFill>
                        </a:rPr>
                        <a:t>Normas</a:t>
                      </a:r>
                      <a:r>
                        <a:rPr lang="es-MX" sz="1600" baseline="0" dirty="0" smtClean="0">
                          <a:solidFill>
                            <a:schemeClr val="tx1"/>
                          </a:solidFill>
                        </a:rPr>
                        <a:t> de control planes 2012</a:t>
                      </a:r>
                      <a:endParaRPr lang="en-US" sz="16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s-MX" sz="1600" dirty="0" smtClean="0">
                          <a:solidFill>
                            <a:schemeClr val="tx1"/>
                          </a:solidFill>
                        </a:rPr>
                        <a:t>Normas de control planes 2018</a:t>
                      </a:r>
                      <a:endParaRPr lang="en-US" sz="160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 xmlns:a16="http://schemas.microsoft.com/office/drawing/2014/main" val="382907083"/>
                  </a:ext>
                </a:extLst>
              </a:tr>
              <a:tr h="2061761">
                <a:tc>
                  <a:txBody>
                    <a:bodyPr/>
                    <a:lstStyle/>
                    <a:p>
                      <a:pPr lvl="0" algn="just"/>
                      <a:r>
                        <a:rPr lang="es-ES_tradnl" sz="1200" kern="1200" dirty="0" smtClean="0">
                          <a:effectLst/>
                        </a:rPr>
                        <a:t>b) La regularización del octavo semestre, se aplicará cuando el estudiante obtenga un nivel de desempeño No se muestra con su respectiva equivalencia numérica de 5 y, como consecuencia, una evaluación final de no acreditado en el curso y espacio establecidos. Se regularizarán con el </a:t>
                      </a:r>
                      <a:r>
                        <a:rPr lang="es-ES_tradnl" sz="1200" kern="1200" dirty="0" err="1" smtClean="0">
                          <a:effectLst/>
                        </a:rPr>
                        <a:t>recursamiento</a:t>
                      </a:r>
                      <a:r>
                        <a:rPr lang="es-ES_tradnl" sz="1200" kern="1200" dirty="0" smtClean="0">
                          <a:effectLst/>
                        </a:rPr>
                        <a:t> y la acreditación en el semestre inmediato del curso de Práctica profesional de séptimo semestre </a:t>
                      </a:r>
                      <a:r>
                        <a:rPr lang="es-ES_tradnl" sz="1200" u="sng" kern="1200" dirty="0" smtClean="0">
                          <a:effectLst/>
                        </a:rPr>
                        <a:t>-aunque haya sido acreditada-</a:t>
                      </a:r>
                      <a:r>
                        <a:rPr lang="es-ES_tradnl" sz="1200" kern="1200" dirty="0" smtClean="0">
                          <a:effectLst/>
                        </a:rPr>
                        <a:t> además de Práctica profesional y Trabajo de titulación de octavo semestre.</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34290" marB="34290"/>
                </a:tc>
                <a:tc>
                  <a:txBody>
                    <a:bodyPr/>
                    <a:lstStyle/>
                    <a:p>
                      <a:pPr lvl="0" algn="just"/>
                      <a:r>
                        <a:rPr lang="es-ES_tradnl" sz="1200" kern="1200" dirty="0" smtClean="0">
                          <a:effectLst/>
                        </a:rPr>
                        <a:t> b) La regularización del octavo semestre, se aplicará cuando el estudiante obtenga un nivel de desempeño No se muestra con su respectiva equivalencia numérica de 5 y, como consecuencia, una evaluación final de no acreditado en el curso y se regularizarán con el </a:t>
                      </a:r>
                      <a:r>
                        <a:rPr lang="es-ES_tradnl" sz="1200" kern="1200" dirty="0" err="1" smtClean="0">
                          <a:effectLst/>
                        </a:rPr>
                        <a:t>recursamiento</a:t>
                      </a:r>
                      <a:r>
                        <a:rPr lang="es-ES_tradnl" sz="1200" kern="1200" dirty="0" smtClean="0">
                          <a:effectLst/>
                        </a:rPr>
                        <a:t> de octavo semestre. </a:t>
                      </a:r>
                      <a:endParaRPr lang="en-US" sz="1200" kern="1200" dirty="0" smtClean="0">
                        <a:effectLst/>
                      </a:endParaRPr>
                    </a:p>
                    <a:p>
                      <a:pPr algn="just"/>
                      <a:r>
                        <a:rPr lang="es-ES_tradnl" sz="1200" kern="1200" dirty="0" smtClean="0">
                          <a:effectLst/>
                        </a:rPr>
                        <a:t> </a:t>
                      </a:r>
                      <a:endParaRPr lang="en-US" sz="1200" kern="1200" dirty="0" smtClean="0">
                        <a:effectLst/>
                      </a:endParaRPr>
                    </a:p>
                    <a:p>
                      <a:pPr algn="just"/>
                      <a:endParaRPr lang="en-US" sz="1200" kern="1200" dirty="0" smtClean="0">
                        <a:effectLst/>
                      </a:endParaRPr>
                    </a:p>
                    <a:p>
                      <a:pPr algn="just"/>
                      <a:r>
                        <a:rPr lang="es-ES_tradnl" sz="1200" kern="1200" dirty="0" smtClean="0">
                          <a:effectLst/>
                        </a:rPr>
                        <a:t> </a:t>
                      </a:r>
                      <a:endParaRPr lang="en-US" sz="1200" kern="1200" dirty="0" smtClean="0">
                        <a:effectLst/>
                      </a:endParaRPr>
                    </a:p>
                    <a:p>
                      <a:pPr algn="just"/>
                      <a:endParaRPr lang="en-US" sz="12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 xmlns:a16="http://schemas.microsoft.com/office/drawing/2014/main" val="1388285990"/>
                  </a:ext>
                </a:extLst>
              </a:tr>
            </a:tbl>
          </a:graphicData>
        </a:graphic>
      </p:graphicFrame>
      <p:sp>
        <p:nvSpPr>
          <p:cNvPr id="6" name="7 CuadroTexto"/>
          <p:cNvSpPr txBox="1">
            <a:spLocks/>
          </p:cNvSpPr>
          <p:nvPr/>
        </p:nvSpPr>
        <p:spPr>
          <a:xfrm>
            <a:off x="275902" y="218157"/>
            <a:ext cx="1819598" cy="5078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s-MX" sz="1600" b="1" dirty="0">
                <a:latin typeface="Arial" panose="020B0604020202020204" pitchFamily="34" charset="0"/>
                <a:cs typeface="Arial" panose="020B0604020202020204" pitchFamily="34" charset="0"/>
              </a:rPr>
              <a:t>CAPÍTULO VI</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REGULARIZACIÓN</a:t>
            </a:r>
            <a:endParaRPr lang="en-US" sz="1400" dirty="0">
              <a:latin typeface="Arial" panose="020B0604020202020204" pitchFamily="34" charset="0"/>
              <a:cs typeface="Arial" panose="020B0604020202020204" pitchFamily="34" charset="0"/>
            </a:endParaRPr>
          </a:p>
        </p:txBody>
      </p:sp>
      <p:sp>
        <p:nvSpPr>
          <p:cNvPr id="7" name="Google Shape;227;p17"/>
          <p:cNvSpPr txBox="1">
            <a:spLocks/>
          </p:cNvSpPr>
          <p:nvPr/>
        </p:nvSpPr>
        <p:spPr>
          <a:xfrm>
            <a:off x="8674200" y="4757047"/>
            <a:ext cx="469800" cy="3915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100" dirty="0" smtClean="0"/>
              <a:t>17</a:t>
            </a:r>
            <a:endParaRPr lang="en" sz="1100" dirty="0"/>
          </a:p>
        </p:txBody>
      </p:sp>
    </p:spTree>
    <p:extLst>
      <p:ext uri="{BB962C8B-B14F-4D97-AF65-F5344CB8AC3E}">
        <p14:creationId xmlns:p14="http://schemas.microsoft.com/office/powerpoint/2010/main" val="2010306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895939220"/>
              </p:ext>
            </p:extLst>
          </p:nvPr>
        </p:nvGraphicFramePr>
        <p:xfrm>
          <a:off x="1185701" y="910025"/>
          <a:ext cx="6717116" cy="2941320"/>
        </p:xfrm>
        <a:graphic>
          <a:graphicData uri="http://schemas.openxmlformats.org/drawingml/2006/table">
            <a:tbl>
              <a:tblPr firstRow="1" bandRow="1">
                <a:tableStyleId>{21E4AEA4-8DFA-4A89-87EB-49C32662AFE0}</a:tableStyleId>
              </a:tblPr>
              <a:tblGrid>
                <a:gridCol w="3358558">
                  <a:extLst>
                    <a:ext uri="{9D8B030D-6E8A-4147-A177-3AD203B41FA5}">
                      <a16:colId xmlns="" xmlns:a16="http://schemas.microsoft.com/office/drawing/2014/main" val="3111586322"/>
                    </a:ext>
                  </a:extLst>
                </a:gridCol>
                <a:gridCol w="3358558">
                  <a:extLst>
                    <a:ext uri="{9D8B030D-6E8A-4147-A177-3AD203B41FA5}">
                      <a16:colId xmlns="" xmlns:a16="http://schemas.microsoft.com/office/drawing/2014/main" val="2830528158"/>
                    </a:ext>
                  </a:extLst>
                </a:gridCol>
              </a:tblGrid>
              <a:tr h="216758">
                <a:tc>
                  <a:txBody>
                    <a:bodyPr/>
                    <a:lstStyle/>
                    <a:p>
                      <a:pPr algn="ctr"/>
                      <a:r>
                        <a:rPr lang="es-MX" sz="1600" dirty="0" smtClean="0">
                          <a:solidFill>
                            <a:schemeClr val="tx1"/>
                          </a:solidFill>
                        </a:rPr>
                        <a:t>Normas</a:t>
                      </a:r>
                      <a:r>
                        <a:rPr lang="es-MX" sz="1600" baseline="0" dirty="0" smtClean="0">
                          <a:solidFill>
                            <a:schemeClr val="tx1"/>
                          </a:solidFill>
                        </a:rPr>
                        <a:t> de control planes 2012</a:t>
                      </a:r>
                      <a:endParaRPr lang="en-US" sz="16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s-MX" sz="1600" dirty="0" smtClean="0">
                          <a:solidFill>
                            <a:schemeClr val="tx1"/>
                          </a:solidFill>
                        </a:rPr>
                        <a:t>Normas de control planes 2018</a:t>
                      </a:r>
                      <a:endParaRPr lang="en-US" sz="160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 xmlns:a16="http://schemas.microsoft.com/office/drawing/2014/main" val="382907083"/>
                  </a:ext>
                </a:extLst>
              </a:tr>
              <a:tr h="2230566">
                <a:tc>
                  <a:txBody>
                    <a:bodyPr/>
                    <a:lstStyle/>
                    <a:p>
                      <a:pPr lvl="0" algn="just"/>
                      <a:r>
                        <a:rPr lang="es-ES_tradnl" sz="1200" kern="1200" dirty="0" smtClean="0">
                          <a:effectLst/>
                        </a:rPr>
                        <a:t>c) El estudiante tendrá derecho a la regularización de cuarto a séptimo semestre en los cursos de inglés, cuando obtenga un nivel de desempeño No se muestra con su respectiva equivalencia numérica de 5 y, como consecuencia, una evaluación final reprobatoria en algún curso; por ser seriados y consecutivos, deberán regularizarse en el periodo inmediato correspondiente o mediante un curso de 40 horas en el periodo </a:t>
                      </a:r>
                      <a:r>
                        <a:rPr lang="es-ES_tradnl" sz="1200" kern="1200" dirty="0" err="1" smtClean="0">
                          <a:effectLst/>
                        </a:rPr>
                        <a:t>intersemestral</a:t>
                      </a:r>
                      <a:r>
                        <a:rPr lang="es-ES_tradnl" sz="1200" kern="1200" dirty="0" smtClean="0">
                          <a:effectLst/>
                        </a:rPr>
                        <a:t> inmediato e implementado por la institución; si no lo acredita en el periodo inmediato establecido y después del curso, causará baja temporal hasta que lo acredite en los periodos posteriores. </a:t>
                      </a:r>
                      <a:endParaRPr lang="en-US" sz="1200" kern="1200" dirty="0" smtClean="0">
                        <a:effectLst/>
                      </a:endParaRPr>
                    </a:p>
                    <a:p>
                      <a:pPr lvl="0" algn="just"/>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34290" marB="34290"/>
                </a:tc>
                <a:tc>
                  <a:txBody>
                    <a:bodyPr/>
                    <a:lstStyle/>
                    <a:p>
                      <a:pPr lvl="0" algn="just"/>
                      <a:r>
                        <a:rPr lang="es-ES_tradnl" sz="1200" kern="1200" dirty="0" smtClean="0">
                          <a:effectLst/>
                        </a:rPr>
                        <a:t>Todos los cursos se regularizan de la misma manera. </a:t>
                      </a:r>
                    </a:p>
                    <a:p>
                      <a:pPr lvl="0" algn="just"/>
                      <a:endParaRPr lang="es-ES_tradnl" sz="1200" kern="1200" dirty="0" smtClean="0">
                        <a:effectLst/>
                      </a:endParaRPr>
                    </a:p>
                    <a:p>
                      <a:pPr lvl="0" algn="just"/>
                      <a:endParaRPr lang="es-ES_tradnl" sz="1200" kern="1200" dirty="0" smtClean="0">
                        <a:effectLst/>
                      </a:endParaRPr>
                    </a:p>
                    <a:p>
                      <a:pPr lvl="0" algn="just"/>
                      <a:endParaRPr lang="es-ES_tradnl" sz="1200" kern="1200" dirty="0" smtClean="0">
                        <a:effectLst/>
                      </a:endParaRPr>
                    </a:p>
                    <a:p>
                      <a:pPr algn="just"/>
                      <a:r>
                        <a:rPr lang="es-ES_tradnl" sz="1200" kern="1200" dirty="0" smtClean="0">
                          <a:effectLst/>
                        </a:rPr>
                        <a:t> </a:t>
                      </a:r>
                      <a:endParaRPr lang="en-US" sz="1200" kern="1200" dirty="0" smtClean="0">
                        <a:effectLst/>
                      </a:endParaRPr>
                    </a:p>
                    <a:p>
                      <a:pPr algn="just"/>
                      <a:endParaRPr lang="en-US" sz="1200" kern="1200" dirty="0" smtClean="0">
                        <a:effectLst/>
                      </a:endParaRPr>
                    </a:p>
                    <a:p>
                      <a:pPr algn="just"/>
                      <a:r>
                        <a:rPr lang="es-ES_tradnl" sz="1200" kern="1200" dirty="0" smtClean="0">
                          <a:effectLst/>
                        </a:rPr>
                        <a:t> </a:t>
                      </a:r>
                      <a:endParaRPr lang="en-US" sz="1200" kern="1200" dirty="0" smtClean="0">
                        <a:effectLst/>
                      </a:endParaRPr>
                    </a:p>
                    <a:p>
                      <a:pPr algn="just"/>
                      <a:endParaRPr lang="en-US" sz="12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 xmlns:a16="http://schemas.microsoft.com/office/drawing/2014/main" val="1388285990"/>
                  </a:ext>
                </a:extLst>
              </a:tr>
            </a:tbl>
          </a:graphicData>
        </a:graphic>
      </p:graphicFrame>
      <p:sp>
        <p:nvSpPr>
          <p:cNvPr id="4" name="7 CuadroTexto"/>
          <p:cNvSpPr txBox="1">
            <a:spLocks/>
          </p:cNvSpPr>
          <p:nvPr/>
        </p:nvSpPr>
        <p:spPr>
          <a:xfrm>
            <a:off x="275902" y="218157"/>
            <a:ext cx="1819598" cy="5078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s-MX" sz="1600" b="1" dirty="0">
                <a:latin typeface="Arial" panose="020B0604020202020204" pitchFamily="34" charset="0"/>
                <a:cs typeface="Arial" panose="020B0604020202020204" pitchFamily="34" charset="0"/>
              </a:rPr>
              <a:t>CAPÍTULO VI</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REGULARIZACIÓN</a:t>
            </a:r>
            <a:endParaRPr lang="en-US" sz="1400" dirty="0">
              <a:latin typeface="Arial" panose="020B0604020202020204" pitchFamily="34" charset="0"/>
              <a:cs typeface="Arial" panose="020B0604020202020204" pitchFamily="34" charset="0"/>
            </a:endParaRPr>
          </a:p>
        </p:txBody>
      </p:sp>
      <p:sp>
        <p:nvSpPr>
          <p:cNvPr id="5" name="Google Shape;227;p17"/>
          <p:cNvSpPr txBox="1">
            <a:spLocks/>
          </p:cNvSpPr>
          <p:nvPr/>
        </p:nvSpPr>
        <p:spPr>
          <a:xfrm>
            <a:off x="8674200" y="4757047"/>
            <a:ext cx="469800" cy="3915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100" dirty="0" smtClean="0"/>
              <a:t>18</a:t>
            </a:r>
            <a:endParaRPr lang="en" sz="1100" dirty="0"/>
          </a:p>
        </p:txBody>
      </p:sp>
    </p:spTree>
    <p:extLst>
      <p:ext uri="{BB962C8B-B14F-4D97-AF65-F5344CB8AC3E}">
        <p14:creationId xmlns:p14="http://schemas.microsoft.com/office/powerpoint/2010/main" val="754682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430001" y="147861"/>
            <a:ext cx="7772884" cy="3329217"/>
            <a:chOff x="430001" y="147861"/>
            <a:chExt cx="7772884" cy="3329217"/>
          </a:xfrm>
        </p:grpSpPr>
        <p:sp>
          <p:nvSpPr>
            <p:cNvPr id="4" name="1 CuadroTexto"/>
            <p:cNvSpPr txBox="1"/>
            <p:nvPr/>
          </p:nvSpPr>
          <p:spPr>
            <a:xfrm>
              <a:off x="1133475" y="1245698"/>
              <a:ext cx="7069410" cy="2231380"/>
            </a:xfrm>
            <a:prstGeom prst="rect">
              <a:avLst/>
            </a:prstGeom>
            <a:noFill/>
          </p:spPr>
          <p:txBody>
            <a:bodyPr wrap="square" rtlCol="0">
              <a:spAutoFit/>
            </a:bodyPr>
            <a:lstStyle/>
            <a:p>
              <a:pPr marL="135000" lvl="1">
                <a:spcAft>
                  <a:spcPts val="600"/>
                </a:spcAft>
              </a:pPr>
              <a:r>
                <a:rPr lang="es-ES_tradnl" sz="2000" b="1" dirty="0">
                  <a:latin typeface="Arial" panose="020B0604020202020204" pitchFamily="34" charset="0"/>
                  <a:cs typeface="Arial" panose="020B0604020202020204" pitchFamily="34" charset="0"/>
                </a:rPr>
                <a:t>Objetivo de las normas.</a:t>
              </a:r>
            </a:p>
            <a:p>
              <a:pPr marL="135000" lvl="1">
                <a:spcAft>
                  <a:spcPts val="600"/>
                </a:spcAft>
              </a:pPr>
              <a:endParaRPr lang="en-US" sz="900" dirty="0">
                <a:latin typeface="Arial" panose="020B0604020202020204" pitchFamily="34" charset="0"/>
                <a:cs typeface="Arial" panose="020B0604020202020204" pitchFamily="34" charset="0"/>
              </a:endParaRPr>
            </a:p>
            <a:p>
              <a:pPr marL="135000" lvl="1" algn="just">
                <a:spcAft>
                  <a:spcPts val="600"/>
                </a:spcAft>
              </a:pPr>
              <a:r>
                <a:rPr lang="es-MX" sz="2000" dirty="0">
                  <a:latin typeface="Arial" panose="020B0604020202020204" pitchFamily="34" charset="0"/>
                  <a:cs typeface="Arial" panose="020B0604020202020204" pitchFamily="34" charset="0"/>
                </a:rPr>
                <a:t>Regular los procesos de </a:t>
              </a:r>
              <a:r>
                <a:rPr lang="es-ES_tradnl" sz="2000" dirty="0">
                  <a:latin typeface="Arial" panose="020B0604020202020204" pitchFamily="34" charset="0"/>
                  <a:cs typeface="Arial" panose="020B0604020202020204" pitchFamily="34" charset="0"/>
                </a:rPr>
                <a:t>inscripción, reinscripción, acreditación, regularización, certificación y titulación en las instituciones formadoras de docentes públicas y particulares con autorización estatal y federal para la Licenciatura en Educación Preescolar.</a:t>
              </a:r>
            </a:p>
          </p:txBody>
        </p:sp>
        <p:sp>
          <p:nvSpPr>
            <p:cNvPr id="5" name="1 CuadroTexto"/>
            <p:cNvSpPr txBox="1"/>
            <p:nvPr/>
          </p:nvSpPr>
          <p:spPr>
            <a:xfrm>
              <a:off x="430001" y="147861"/>
              <a:ext cx="3389523" cy="615553"/>
            </a:xfrm>
            <a:prstGeom prst="rect">
              <a:avLst/>
            </a:prstGeom>
            <a:noFill/>
          </p:spPr>
          <p:txBody>
            <a:bodyPr wrap="square" rtlCol="0">
              <a:spAutoFit/>
            </a:bodyPr>
            <a:lstStyle/>
            <a:p>
              <a:r>
                <a:rPr lang="es-ES_tradnl" sz="2000" b="1" dirty="0"/>
                <a:t>CAPÍTULO I</a:t>
              </a:r>
              <a:endParaRPr lang="en-US" sz="2000" dirty="0"/>
            </a:p>
            <a:p>
              <a:pPr algn="ctr"/>
              <a:r>
                <a:rPr lang="es-ES_tradnl" b="1" dirty="0"/>
                <a:t>DISPOSICIONES GENERALES</a:t>
              </a:r>
              <a:endParaRPr lang="en-US" dirty="0"/>
            </a:p>
          </p:txBody>
        </p:sp>
      </p:grpSp>
      <p:sp>
        <p:nvSpPr>
          <p:cNvPr id="6" name="Google Shape;227;p17"/>
          <p:cNvSpPr txBox="1">
            <a:spLocks/>
          </p:cNvSpPr>
          <p:nvPr/>
        </p:nvSpPr>
        <p:spPr>
          <a:xfrm>
            <a:off x="8674200" y="4757047"/>
            <a:ext cx="469800" cy="3915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100" dirty="0" smtClean="0"/>
              <a:t>2</a:t>
            </a:r>
            <a:endParaRPr lang="en" sz="1100" dirty="0"/>
          </a:p>
        </p:txBody>
      </p:sp>
    </p:spTree>
    <p:extLst>
      <p:ext uri="{BB962C8B-B14F-4D97-AF65-F5344CB8AC3E}">
        <p14:creationId xmlns:p14="http://schemas.microsoft.com/office/powerpoint/2010/main" val="546167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647625696"/>
              </p:ext>
            </p:extLst>
          </p:nvPr>
        </p:nvGraphicFramePr>
        <p:xfrm>
          <a:off x="1405718" y="1075356"/>
          <a:ext cx="6352636" cy="2695863"/>
        </p:xfrm>
        <a:graphic>
          <a:graphicData uri="http://schemas.openxmlformats.org/drawingml/2006/table">
            <a:tbl>
              <a:tblPr firstRow="1" bandRow="1">
                <a:tableStyleId>{21E4AEA4-8DFA-4A89-87EB-49C32662AFE0}</a:tableStyleId>
              </a:tblPr>
              <a:tblGrid>
                <a:gridCol w="3176318">
                  <a:extLst>
                    <a:ext uri="{9D8B030D-6E8A-4147-A177-3AD203B41FA5}">
                      <a16:colId xmlns="" xmlns:a16="http://schemas.microsoft.com/office/drawing/2014/main" val="3111586322"/>
                    </a:ext>
                  </a:extLst>
                </a:gridCol>
                <a:gridCol w="3176318">
                  <a:extLst>
                    <a:ext uri="{9D8B030D-6E8A-4147-A177-3AD203B41FA5}">
                      <a16:colId xmlns="" xmlns:a16="http://schemas.microsoft.com/office/drawing/2014/main" val="2830528158"/>
                    </a:ext>
                  </a:extLst>
                </a:gridCol>
              </a:tblGrid>
              <a:tr h="239746">
                <a:tc>
                  <a:txBody>
                    <a:bodyPr/>
                    <a:lstStyle/>
                    <a:p>
                      <a:pPr algn="ctr"/>
                      <a:r>
                        <a:rPr lang="es-MX" sz="1600" dirty="0" smtClean="0">
                          <a:solidFill>
                            <a:schemeClr val="tx1"/>
                          </a:solidFill>
                        </a:rPr>
                        <a:t>Normas</a:t>
                      </a:r>
                      <a:r>
                        <a:rPr lang="es-MX" sz="1600" baseline="0" dirty="0" smtClean="0">
                          <a:solidFill>
                            <a:schemeClr val="tx1"/>
                          </a:solidFill>
                        </a:rPr>
                        <a:t> de control planes 2012</a:t>
                      </a:r>
                      <a:endParaRPr lang="en-US" sz="16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s-MX" sz="1600" dirty="0" smtClean="0">
                          <a:solidFill>
                            <a:schemeClr val="tx1"/>
                          </a:solidFill>
                        </a:rPr>
                        <a:t>Normas de control planes 2018</a:t>
                      </a:r>
                      <a:endParaRPr lang="en-US" sz="160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 xmlns:a16="http://schemas.microsoft.com/office/drawing/2014/main" val="382907083"/>
                  </a:ext>
                </a:extLst>
              </a:tr>
              <a:tr h="2383443">
                <a:tc>
                  <a:txBody>
                    <a:bodyPr/>
                    <a:lstStyle/>
                    <a:p>
                      <a:pPr algn="just"/>
                      <a:r>
                        <a:rPr lang="es-ES_tradnl" sz="1200" kern="1200" dirty="0" smtClean="0">
                          <a:effectLst/>
                        </a:rPr>
                        <a:t> </a:t>
                      </a:r>
                      <a:endParaRPr lang="en-US" sz="1200" kern="1200" dirty="0" smtClean="0">
                        <a:effectLst/>
                      </a:endParaRPr>
                    </a:p>
                    <a:p>
                      <a:pPr lvl="0" algn="just"/>
                      <a:r>
                        <a:rPr lang="es-ES_tradnl" sz="1200" kern="1200" dirty="0" smtClean="0">
                          <a:effectLst/>
                        </a:rPr>
                        <a:t>d) Para los cursos seriados: Si el estudiante no acredita un curso que es seriado, podrá tomar por una sola ocasión un curso de 40 horas en el periodo </a:t>
                      </a:r>
                      <a:r>
                        <a:rPr lang="es-ES_tradnl" sz="1200" kern="1200" dirty="0" err="1" smtClean="0">
                          <a:effectLst/>
                        </a:rPr>
                        <a:t>intersemestral</a:t>
                      </a:r>
                      <a:r>
                        <a:rPr lang="es-ES_tradnl" sz="1200" kern="1200" dirty="0" smtClean="0">
                          <a:effectLst/>
                        </a:rPr>
                        <a:t> inmediato e implementado por la institución, éste no podrá realizarse simultáneamente o de manera paralela al desarrollo de los semestres. Si el estudiante no acredita el curso </a:t>
                      </a:r>
                      <a:r>
                        <a:rPr lang="es-ES_tradnl" sz="1200" kern="1200" dirty="0" err="1" smtClean="0">
                          <a:effectLst/>
                        </a:rPr>
                        <a:t>intersemestral</a:t>
                      </a:r>
                      <a:r>
                        <a:rPr lang="es-ES_tradnl" sz="1200" kern="1200" dirty="0" smtClean="0">
                          <a:effectLst/>
                        </a:rPr>
                        <a:t> podrá presentar un examen extraordinario (del curso). Si después de este proceso, el estudiante no lo acredita, causará baja temporal.</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34290" marB="34290"/>
                </a:tc>
                <a:tc>
                  <a:txBody>
                    <a:bodyPr/>
                    <a:lstStyle/>
                    <a:p>
                      <a:pPr algn="just"/>
                      <a:endParaRPr lang="es-ES_tradnl" sz="1200" kern="1200" dirty="0" smtClean="0">
                        <a:effectLst/>
                      </a:endParaRPr>
                    </a:p>
                    <a:p>
                      <a:pPr algn="just"/>
                      <a:r>
                        <a:rPr lang="es-ES_tradnl" sz="1200" kern="1200" dirty="0" smtClean="0">
                          <a:effectLst/>
                        </a:rPr>
                        <a:t>No existen en los planes 2018 cursos seriados. </a:t>
                      </a:r>
                      <a:endParaRPr lang="en-US" sz="1200" kern="1200" dirty="0" smtClean="0">
                        <a:effectLst/>
                      </a:endParaRPr>
                    </a:p>
                    <a:p>
                      <a:pPr algn="just"/>
                      <a:r>
                        <a:rPr lang="es-ES_tradnl" sz="1200" kern="1200" dirty="0" smtClean="0">
                          <a:effectLst/>
                        </a:rPr>
                        <a:t> </a:t>
                      </a:r>
                      <a:endParaRPr lang="en-US" sz="1200" kern="1200" dirty="0" smtClean="0">
                        <a:effectLst/>
                      </a:endParaRPr>
                    </a:p>
                    <a:p>
                      <a:pPr algn="just"/>
                      <a:endParaRPr lang="en-US" sz="12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 xmlns:a16="http://schemas.microsoft.com/office/drawing/2014/main" val="1388285990"/>
                  </a:ext>
                </a:extLst>
              </a:tr>
            </a:tbl>
          </a:graphicData>
        </a:graphic>
      </p:graphicFrame>
      <p:sp>
        <p:nvSpPr>
          <p:cNvPr id="6" name="7 CuadroTexto"/>
          <p:cNvSpPr txBox="1">
            <a:spLocks/>
          </p:cNvSpPr>
          <p:nvPr/>
        </p:nvSpPr>
        <p:spPr>
          <a:xfrm>
            <a:off x="275902" y="218157"/>
            <a:ext cx="1819598" cy="5078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s-MX" sz="1600" b="1" dirty="0">
                <a:latin typeface="Arial" panose="020B0604020202020204" pitchFamily="34" charset="0"/>
                <a:cs typeface="Arial" panose="020B0604020202020204" pitchFamily="34" charset="0"/>
              </a:rPr>
              <a:t>CAPÍTULO VI</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REGULARIZACIÓN</a:t>
            </a:r>
            <a:endParaRPr lang="en-US" sz="1400" dirty="0">
              <a:latin typeface="Arial" panose="020B0604020202020204" pitchFamily="34" charset="0"/>
              <a:cs typeface="Arial" panose="020B0604020202020204" pitchFamily="34" charset="0"/>
            </a:endParaRPr>
          </a:p>
        </p:txBody>
      </p:sp>
      <p:sp>
        <p:nvSpPr>
          <p:cNvPr id="5" name="Google Shape;227;p17"/>
          <p:cNvSpPr txBox="1">
            <a:spLocks/>
          </p:cNvSpPr>
          <p:nvPr/>
        </p:nvSpPr>
        <p:spPr>
          <a:xfrm>
            <a:off x="8674200" y="4757047"/>
            <a:ext cx="469800" cy="3915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100" dirty="0" smtClean="0"/>
              <a:t>19</a:t>
            </a:r>
            <a:endParaRPr lang="en" sz="1100" dirty="0"/>
          </a:p>
        </p:txBody>
      </p:sp>
    </p:spTree>
    <p:extLst>
      <p:ext uri="{BB962C8B-B14F-4D97-AF65-F5344CB8AC3E}">
        <p14:creationId xmlns:p14="http://schemas.microsoft.com/office/powerpoint/2010/main" val="3663150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676302008"/>
              </p:ext>
            </p:extLst>
          </p:nvPr>
        </p:nvGraphicFramePr>
        <p:xfrm>
          <a:off x="985584" y="1142714"/>
          <a:ext cx="7085546" cy="2392680"/>
        </p:xfrm>
        <a:graphic>
          <a:graphicData uri="http://schemas.openxmlformats.org/drawingml/2006/table">
            <a:tbl>
              <a:tblPr firstRow="1" bandRow="1">
                <a:tableStyleId>{21E4AEA4-8DFA-4A89-87EB-49C32662AFE0}</a:tableStyleId>
              </a:tblPr>
              <a:tblGrid>
                <a:gridCol w="3542773">
                  <a:extLst>
                    <a:ext uri="{9D8B030D-6E8A-4147-A177-3AD203B41FA5}">
                      <a16:colId xmlns="" xmlns:a16="http://schemas.microsoft.com/office/drawing/2014/main" val="3111586322"/>
                    </a:ext>
                  </a:extLst>
                </a:gridCol>
                <a:gridCol w="3542773">
                  <a:extLst>
                    <a:ext uri="{9D8B030D-6E8A-4147-A177-3AD203B41FA5}">
                      <a16:colId xmlns="" xmlns:a16="http://schemas.microsoft.com/office/drawing/2014/main" val="2830528158"/>
                    </a:ext>
                  </a:extLst>
                </a:gridCol>
              </a:tblGrid>
              <a:tr h="276830">
                <a:tc>
                  <a:txBody>
                    <a:bodyPr/>
                    <a:lstStyle/>
                    <a:p>
                      <a:pPr algn="ctr"/>
                      <a:r>
                        <a:rPr lang="es-MX" sz="2000" dirty="0" smtClean="0">
                          <a:solidFill>
                            <a:schemeClr val="tx1"/>
                          </a:solidFill>
                        </a:rPr>
                        <a:t>Normas</a:t>
                      </a:r>
                      <a:r>
                        <a:rPr lang="es-MX" sz="2000" baseline="0" dirty="0" smtClean="0">
                          <a:solidFill>
                            <a:schemeClr val="tx1"/>
                          </a:solidFill>
                        </a:rPr>
                        <a:t> de control  planes 2012</a:t>
                      </a:r>
                      <a:endParaRPr lang="en-US" sz="20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s-MX" sz="2000" dirty="0" smtClean="0">
                          <a:solidFill>
                            <a:schemeClr val="tx1"/>
                          </a:solidFill>
                        </a:rPr>
                        <a:t>Normas de control planes 2018</a:t>
                      </a:r>
                      <a:endParaRPr lang="en-US" sz="200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 xmlns:a16="http://schemas.microsoft.com/office/drawing/2014/main" val="382907083"/>
                  </a:ext>
                </a:extLst>
              </a:tr>
              <a:tr h="1719441">
                <a:tc>
                  <a:txBody>
                    <a:bodyPr/>
                    <a:lstStyle/>
                    <a:p>
                      <a:pPr algn="just"/>
                      <a:endParaRPr lang="es-MX" sz="1600" kern="1200" dirty="0" smtClean="0">
                        <a:effectLst/>
                      </a:endParaRPr>
                    </a:p>
                    <a:p>
                      <a:pPr algn="just"/>
                      <a:endParaRPr lang="es-MX" sz="1600" kern="1200" dirty="0" smtClean="0">
                        <a:effectLst/>
                      </a:endParaRPr>
                    </a:p>
                    <a:p>
                      <a:pPr algn="just"/>
                      <a:r>
                        <a:rPr lang="es-MX" sz="1600" kern="1200" dirty="0" smtClean="0">
                          <a:effectLst/>
                        </a:rPr>
                        <a:t>6.4 Criterios de asistencia</a:t>
                      </a:r>
                      <a:endParaRPr lang="en-US" sz="1600" kern="1200" dirty="0" smtClean="0">
                        <a:solidFill>
                          <a:schemeClr val="dk1"/>
                        </a:solidFill>
                        <a:effectLst/>
                        <a:latin typeface="Arial" panose="020B0604020202020204" pitchFamily="34" charset="0"/>
                        <a:ea typeface="+mn-ea"/>
                        <a:cs typeface="Arial" panose="020B0604020202020204" pitchFamily="34" charset="0"/>
                      </a:endParaRPr>
                    </a:p>
                  </a:txBody>
                  <a:tcPr marL="68580" marR="68580" marT="34290" marB="34290"/>
                </a:tc>
                <a:tc>
                  <a:txBody>
                    <a:bodyPr/>
                    <a:lstStyle/>
                    <a:p>
                      <a:pPr algn="just"/>
                      <a:r>
                        <a:rPr lang="es-ES_tradnl" sz="1600" kern="1200" dirty="0" smtClean="0">
                          <a:effectLst/>
                        </a:rPr>
                        <a:t>Ya no existen criterios de asistencia todos los estudiantes</a:t>
                      </a:r>
                      <a:r>
                        <a:rPr lang="es-ES_tradnl" sz="1600" kern="1200" baseline="0" dirty="0" smtClean="0">
                          <a:effectLst/>
                        </a:rPr>
                        <a:t> tendrán </a:t>
                      </a:r>
                      <a:r>
                        <a:rPr lang="es-ES_tradnl" sz="1600" kern="1200" dirty="0" smtClean="0">
                          <a:effectLst/>
                        </a:rPr>
                        <a:t>dos oportunidades como máximo para regularizar aquellos cursos no acreditados.</a:t>
                      </a:r>
                    </a:p>
                    <a:p>
                      <a:pPr algn="just"/>
                      <a:endParaRPr lang="es-ES_tradnl" sz="1600" kern="1200" dirty="0" smtClean="0">
                        <a:effectLst/>
                      </a:endParaRPr>
                    </a:p>
                    <a:p>
                      <a:pPr algn="just"/>
                      <a:r>
                        <a:rPr lang="es-ES_tradnl" sz="1600" kern="1200" dirty="0" smtClean="0">
                          <a:effectLst/>
                        </a:rPr>
                        <a:t>De no acreditarlos en estas dos oportunidades causará baja definitiva.</a:t>
                      </a:r>
                      <a:endParaRPr lang="en-US" sz="1600" kern="1200" dirty="0" smtClean="0">
                        <a:effectLst/>
                      </a:endParaRPr>
                    </a:p>
                  </a:txBody>
                  <a:tcPr marL="68580" marR="68580" marT="34290" marB="34290"/>
                </a:tc>
                <a:extLst>
                  <a:ext uri="{0D108BD9-81ED-4DB2-BD59-A6C34878D82A}">
                    <a16:rowId xmlns="" xmlns:a16="http://schemas.microsoft.com/office/drawing/2014/main" val="1388285990"/>
                  </a:ext>
                </a:extLst>
              </a:tr>
            </a:tbl>
          </a:graphicData>
        </a:graphic>
      </p:graphicFrame>
      <p:sp>
        <p:nvSpPr>
          <p:cNvPr id="6" name="7 CuadroTexto"/>
          <p:cNvSpPr txBox="1">
            <a:spLocks/>
          </p:cNvSpPr>
          <p:nvPr/>
        </p:nvSpPr>
        <p:spPr>
          <a:xfrm>
            <a:off x="275902" y="218157"/>
            <a:ext cx="1819598" cy="5078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s-MX" sz="1600" b="1" dirty="0">
                <a:latin typeface="Arial" panose="020B0604020202020204" pitchFamily="34" charset="0"/>
                <a:cs typeface="Arial" panose="020B0604020202020204" pitchFamily="34" charset="0"/>
              </a:rPr>
              <a:t>CAPÍTULO VI</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REGULARIZACIÓN</a:t>
            </a:r>
            <a:endParaRPr lang="en-US" sz="1400" dirty="0">
              <a:latin typeface="Arial" panose="020B0604020202020204" pitchFamily="34" charset="0"/>
              <a:cs typeface="Arial" panose="020B0604020202020204" pitchFamily="34" charset="0"/>
            </a:endParaRPr>
          </a:p>
        </p:txBody>
      </p:sp>
      <p:sp>
        <p:nvSpPr>
          <p:cNvPr id="4" name="Google Shape;227;p17"/>
          <p:cNvSpPr txBox="1">
            <a:spLocks/>
          </p:cNvSpPr>
          <p:nvPr/>
        </p:nvSpPr>
        <p:spPr>
          <a:xfrm>
            <a:off x="8674200" y="4757047"/>
            <a:ext cx="469800" cy="3915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100" dirty="0" smtClean="0"/>
              <a:t>20</a:t>
            </a:r>
            <a:endParaRPr lang="en" sz="1100" dirty="0"/>
          </a:p>
        </p:txBody>
      </p:sp>
    </p:spTree>
    <p:extLst>
      <p:ext uri="{BB962C8B-B14F-4D97-AF65-F5344CB8AC3E}">
        <p14:creationId xmlns:p14="http://schemas.microsoft.com/office/powerpoint/2010/main" val="4191100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892234744"/>
              </p:ext>
            </p:extLst>
          </p:nvPr>
        </p:nvGraphicFramePr>
        <p:xfrm>
          <a:off x="552450" y="846161"/>
          <a:ext cx="7705725" cy="2941320"/>
        </p:xfrm>
        <a:graphic>
          <a:graphicData uri="http://schemas.openxmlformats.org/drawingml/2006/table">
            <a:tbl>
              <a:tblPr firstRow="1" bandRow="1">
                <a:tableStyleId>{21E4AEA4-8DFA-4A89-87EB-49C32662AFE0}</a:tableStyleId>
              </a:tblPr>
              <a:tblGrid>
                <a:gridCol w="3163401">
                  <a:extLst>
                    <a:ext uri="{9D8B030D-6E8A-4147-A177-3AD203B41FA5}">
                      <a16:colId xmlns="" xmlns:a16="http://schemas.microsoft.com/office/drawing/2014/main" val="3111586322"/>
                    </a:ext>
                  </a:extLst>
                </a:gridCol>
                <a:gridCol w="4542324">
                  <a:extLst>
                    <a:ext uri="{9D8B030D-6E8A-4147-A177-3AD203B41FA5}">
                      <a16:colId xmlns="" xmlns:a16="http://schemas.microsoft.com/office/drawing/2014/main" val="2830528158"/>
                    </a:ext>
                  </a:extLst>
                </a:gridCol>
              </a:tblGrid>
              <a:tr h="161767">
                <a:tc>
                  <a:txBody>
                    <a:bodyPr/>
                    <a:lstStyle/>
                    <a:p>
                      <a:pPr algn="ctr"/>
                      <a:r>
                        <a:rPr lang="es-MX" sz="1600" dirty="0" smtClean="0">
                          <a:solidFill>
                            <a:schemeClr val="tx1"/>
                          </a:solidFill>
                        </a:rPr>
                        <a:t>Normas</a:t>
                      </a:r>
                      <a:r>
                        <a:rPr lang="es-MX" sz="1600" baseline="0" dirty="0" smtClean="0">
                          <a:solidFill>
                            <a:schemeClr val="tx1"/>
                          </a:solidFill>
                        </a:rPr>
                        <a:t> de control  planes 2012</a:t>
                      </a:r>
                      <a:endParaRPr lang="en-US" sz="16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s-MX" sz="1600" dirty="0" smtClean="0">
                          <a:solidFill>
                            <a:schemeClr val="tx1"/>
                          </a:solidFill>
                        </a:rPr>
                        <a:t>Normas de control planes 2018</a:t>
                      </a:r>
                      <a:endParaRPr lang="en-US" sz="160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 xmlns:a16="http://schemas.microsoft.com/office/drawing/2014/main" val="382907083"/>
                  </a:ext>
                </a:extLst>
              </a:tr>
              <a:tr h="2315187">
                <a:tc>
                  <a:txBody>
                    <a:bodyPr/>
                    <a:lstStyle/>
                    <a:p>
                      <a:pPr algn="just"/>
                      <a:r>
                        <a:rPr lang="es-MX" sz="1400" kern="1200" dirty="0" smtClean="0">
                          <a:effectLst/>
                        </a:rPr>
                        <a:t>7.3. Expedición del Certificado de Licenciado(a).- Se expide al alumno que concluye la Licenciatura en cualquier plan y programa de estudios 2012, como Documento Electrónico de Certificación (DEC), de conformidad con los requisitos establecidos en el mismo.</a:t>
                      </a:r>
                      <a:endParaRPr lang="en-US" sz="1400" kern="1200" dirty="0" smtClean="0">
                        <a:solidFill>
                          <a:schemeClr val="dk1"/>
                        </a:solidFill>
                        <a:effectLst/>
                        <a:latin typeface="Arial" panose="020B0604020202020204" pitchFamily="34" charset="0"/>
                        <a:ea typeface="+mn-ea"/>
                        <a:cs typeface="Arial" panose="020B0604020202020204" pitchFamily="34" charset="0"/>
                      </a:endParaRPr>
                    </a:p>
                  </a:txBody>
                  <a:tcPr marL="68580" marR="68580" marT="34290" marB="34290"/>
                </a:tc>
                <a:tc>
                  <a:txBody>
                    <a:bodyPr/>
                    <a:lstStyle/>
                    <a:p>
                      <a:pPr algn="just"/>
                      <a:r>
                        <a:rPr lang="es-MX" sz="1400" kern="1200" dirty="0" smtClean="0">
                          <a:effectLst/>
                        </a:rPr>
                        <a:t>7.3. Certificación Electrónica.- Se podrán generar los Documentos Electrónicos de Certificación que contengan de manera invariable la Firma Electrónica Avanzada del servidor público competente y facultado para los procesos de certificación, a fin de que sean considerados y reconocidos como tal.</a:t>
                      </a:r>
                      <a:endParaRPr lang="en-US" sz="1400" kern="1200" dirty="0" smtClean="0">
                        <a:effectLst/>
                      </a:endParaRPr>
                    </a:p>
                    <a:p>
                      <a:pPr algn="just"/>
                      <a:r>
                        <a:rPr lang="es-MX" sz="1400" kern="1200" dirty="0" smtClean="0">
                          <a:effectLst/>
                        </a:rPr>
                        <a:t>Dichos documentos se emitirán de manera automática en los respectivos sistemas, mediante el uso de una aplicación informática, esto es, un software que ejecute esa función, en el cual se asienta la firma electrónica avanzada, lo que le permitirá reconocer oficialmente que los estudiantes acreditaron un nivel o tipo educativo</a:t>
                      </a:r>
                      <a:r>
                        <a:rPr lang="es-ES_tradnl" sz="1400" kern="1200" dirty="0" smtClean="0">
                          <a:effectLst/>
                        </a:rPr>
                        <a:t>.</a:t>
                      </a:r>
                      <a:endParaRPr lang="en-US" sz="1400" kern="1200" dirty="0" smtClean="0">
                        <a:solidFill>
                          <a:schemeClr val="dk1"/>
                        </a:solidFill>
                        <a:effectLst/>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 xmlns:a16="http://schemas.microsoft.com/office/drawing/2014/main" val="1388285990"/>
                  </a:ext>
                </a:extLst>
              </a:tr>
            </a:tbl>
          </a:graphicData>
        </a:graphic>
      </p:graphicFrame>
      <p:sp>
        <p:nvSpPr>
          <p:cNvPr id="5" name="7 CuadroTexto"/>
          <p:cNvSpPr txBox="1">
            <a:spLocks/>
          </p:cNvSpPr>
          <p:nvPr/>
        </p:nvSpPr>
        <p:spPr>
          <a:xfrm>
            <a:off x="275902" y="218157"/>
            <a:ext cx="1819598" cy="5078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s-MX" sz="1600" b="1" dirty="0">
                <a:latin typeface="Arial" panose="020B0604020202020204" pitchFamily="34" charset="0"/>
                <a:cs typeface="Arial" panose="020B0604020202020204" pitchFamily="34" charset="0"/>
              </a:rPr>
              <a:t>CAPÍTULO VI</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REGULARIZACIÓN</a:t>
            </a:r>
            <a:endParaRPr lang="en-US" sz="1400" dirty="0">
              <a:latin typeface="Arial" panose="020B0604020202020204" pitchFamily="34" charset="0"/>
              <a:cs typeface="Arial" panose="020B0604020202020204" pitchFamily="34" charset="0"/>
            </a:endParaRPr>
          </a:p>
        </p:txBody>
      </p:sp>
      <p:sp>
        <p:nvSpPr>
          <p:cNvPr id="4" name="Google Shape;227;p17"/>
          <p:cNvSpPr txBox="1">
            <a:spLocks/>
          </p:cNvSpPr>
          <p:nvPr/>
        </p:nvSpPr>
        <p:spPr>
          <a:xfrm>
            <a:off x="8674200" y="4757047"/>
            <a:ext cx="469800" cy="3915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100" dirty="0" smtClean="0"/>
              <a:t>21</a:t>
            </a:r>
            <a:endParaRPr lang="en" sz="1100" dirty="0"/>
          </a:p>
        </p:txBody>
      </p:sp>
    </p:spTree>
    <p:extLst>
      <p:ext uri="{BB962C8B-B14F-4D97-AF65-F5344CB8AC3E}">
        <p14:creationId xmlns:p14="http://schemas.microsoft.com/office/powerpoint/2010/main" val="3828985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50" name="Google Shape;350;p28"/>
          <p:cNvSpPr txBox="1">
            <a:spLocks noGrp="1"/>
          </p:cNvSpPr>
          <p:nvPr>
            <p:ph type="sldNum" sz="quarter" idx="12"/>
          </p:nvPr>
        </p:nvSpPr>
        <p:spPr>
          <a:xfrm>
            <a:off x="8532411" y="4594553"/>
            <a:ext cx="475112" cy="437359"/>
          </a:xfrm>
          <a:prstGeom prst="rect">
            <a:avLst/>
          </a:prstGeom>
        </p:spPr>
        <p:txBody>
          <a:bodyPr spcFirstLastPara="1" vert="horz" wrap="square" lIns="91425" tIns="91425" rIns="91425" bIns="91425" rtlCol="0" anchor="t" anchorCtr="0">
            <a:noAutofit/>
          </a:bodyPr>
          <a:lstStyle/>
          <a:p>
            <a:pPr algn="ctr"/>
            <a:fld id="{00000000-1234-1234-1234-123412341234}" type="slidenum">
              <a:rPr lang="en"/>
              <a:pPr algn="ctr"/>
              <a:t>23</a:t>
            </a:fld>
            <a:endParaRPr/>
          </a:p>
        </p:txBody>
      </p:sp>
      <p:sp>
        <p:nvSpPr>
          <p:cNvPr id="2" name="CuadroTexto 1"/>
          <p:cNvSpPr txBox="1"/>
          <p:nvPr/>
        </p:nvSpPr>
        <p:spPr>
          <a:xfrm>
            <a:off x="374793" y="951763"/>
            <a:ext cx="7895904" cy="3108543"/>
          </a:xfrm>
          <a:prstGeom prst="rect">
            <a:avLst/>
          </a:prstGeom>
          <a:noFill/>
        </p:spPr>
        <p:txBody>
          <a:bodyPr wrap="square" rtlCol="0">
            <a:spAutoFit/>
          </a:bodyPr>
          <a:lstStyle/>
          <a:p>
            <a:r>
              <a:rPr lang="es-MX" b="1" dirty="0">
                <a:solidFill>
                  <a:schemeClr val="tx1"/>
                </a:solidFill>
              </a:rPr>
              <a:t>OBJETIVO</a:t>
            </a:r>
            <a:r>
              <a:rPr lang="es-MX" dirty="0">
                <a:solidFill>
                  <a:schemeClr val="tx1"/>
                </a:solidFill>
              </a:rPr>
              <a:t>: otorgar el reconocimiento oficial a los estudiantes, conforme al plan y programa de estudios autorizados</a:t>
            </a:r>
            <a:r>
              <a:rPr lang="es-MX" dirty="0"/>
              <a:t>.</a:t>
            </a:r>
          </a:p>
          <a:p>
            <a:endParaRPr lang="es-MX" dirty="0"/>
          </a:p>
          <a:p>
            <a:r>
              <a:rPr lang="es-ES_tradnl" b="1" dirty="0">
                <a:latin typeface="Arial" panose="020B0604020202020204" pitchFamily="34" charset="0"/>
                <a:cs typeface="Arial" panose="020B0604020202020204" pitchFamily="34" charset="0"/>
              </a:rPr>
              <a:t>Documentos de certificación.-</a:t>
            </a:r>
            <a:r>
              <a:rPr lang="es-ES_tradnl" dirty="0">
                <a:latin typeface="Arial" panose="020B0604020202020204" pitchFamily="34" charset="0"/>
                <a:cs typeface="Arial" panose="020B0604020202020204" pitchFamily="34" charset="0"/>
              </a:rPr>
              <a:t> Los Documentos Electrónicos de Certificación (DEC) que podrán ser utilizados para efectos de las presentes normas, son los siguientes:</a:t>
            </a:r>
          </a:p>
          <a:p>
            <a:endParaRPr lang="es-MX" dirty="0"/>
          </a:p>
          <a:p>
            <a:r>
              <a:rPr lang="es-MX" dirty="0">
                <a:solidFill>
                  <a:srgbClr val="FF0000"/>
                </a:solidFill>
              </a:rPr>
              <a:t>Certificado de terminación de estudios:</a:t>
            </a:r>
          </a:p>
          <a:p>
            <a:r>
              <a:rPr lang="es-MX" dirty="0"/>
              <a:t>Se expedirá en original y por única ocasión.</a:t>
            </a:r>
          </a:p>
          <a:p>
            <a:r>
              <a:rPr lang="es-MX" dirty="0">
                <a:solidFill>
                  <a:srgbClr val="FF0000"/>
                </a:solidFill>
              </a:rPr>
              <a:t>Certificación de estudios: </a:t>
            </a:r>
          </a:p>
          <a:p>
            <a:r>
              <a:rPr lang="es-MX" dirty="0"/>
              <a:t>Se expedirá cuando el interesado solicite duplicado. </a:t>
            </a:r>
          </a:p>
          <a:p>
            <a:endParaRPr lang="es-MX" dirty="0"/>
          </a:p>
          <a:p>
            <a:r>
              <a:rPr lang="es-MX" dirty="0"/>
              <a:t>El certificado y la certificación son válidos en los Estados Unidos Mexicanos y no requieren trámites adicionales de legalización.</a:t>
            </a:r>
          </a:p>
          <a:p>
            <a:endParaRPr lang="es-MX" dirty="0"/>
          </a:p>
        </p:txBody>
      </p:sp>
      <p:sp>
        <p:nvSpPr>
          <p:cNvPr id="6" name="1 CuadroTexto"/>
          <p:cNvSpPr txBox="1"/>
          <p:nvPr/>
        </p:nvSpPr>
        <p:spPr>
          <a:xfrm>
            <a:off x="1627959" y="3726585"/>
            <a:ext cx="6642738" cy="877163"/>
          </a:xfrm>
          <a:prstGeom prst="rect">
            <a:avLst/>
          </a:prstGeom>
          <a:noFill/>
        </p:spPr>
        <p:txBody>
          <a:bodyPr wrap="square" rtlCol="0">
            <a:spAutoFit/>
          </a:bodyPr>
          <a:lstStyle/>
          <a:p>
            <a:r>
              <a:rPr lang="es-ES_tradnl" sz="12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endParaRPr lang="es-ES_tradnl" sz="1200" dirty="0">
              <a:latin typeface="Arial" panose="020B0604020202020204" pitchFamily="34" charset="0"/>
              <a:cs typeface="Arial" panose="020B0604020202020204" pitchFamily="34" charset="0"/>
            </a:endParaRPr>
          </a:p>
          <a:p>
            <a:endParaRPr lang="en-US" sz="2100" dirty="0">
              <a:latin typeface="Arial" panose="020B0604020202020204" pitchFamily="34" charset="0"/>
              <a:cs typeface="Arial" panose="020B0604020202020204" pitchFamily="34" charset="0"/>
            </a:endParaRPr>
          </a:p>
          <a:p>
            <a:pPr lvl="1"/>
            <a:r>
              <a:rPr lang="es-ES_tradnl" sz="600" baseline="3000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
        <p:nvSpPr>
          <p:cNvPr id="8" name="7 CuadroTexto"/>
          <p:cNvSpPr txBox="1">
            <a:spLocks/>
          </p:cNvSpPr>
          <p:nvPr/>
        </p:nvSpPr>
        <p:spPr>
          <a:xfrm>
            <a:off x="275902" y="218157"/>
            <a:ext cx="1819598" cy="5078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s-MX" sz="1600" b="1" dirty="0">
                <a:latin typeface="Arial" panose="020B0604020202020204" pitchFamily="34" charset="0"/>
                <a:cs typeface="Arial" panose="020B0604020202020204" pitchFamily="34" charset="0"/>
              </a:rPr>
              <a:t>CAPÍTULO VII</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CERTIFICACIÓN</a:t>
            </a:r>
            <a:endParaRPr lang="en-US"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61" name="Google Shape;361;p29"/>
          <p:cNvSpPr txBox="1">
            <a:spLocks noGrp="1"/>
          </p:cNvSpPr>
          <p:nvPr>
            <p:ph type="sldNum" sz="quarter" idx="12"/>
          </p:nvPr>
        </p:nvSpPr>
        <p:spPr>
          <a:xfrm>
            <a:off x="8382427" y="4767263"/>
            <a:ext cx="570646" cy="273844"/>
          </a:xfrm>
          <a:prstGeom prst="rect">
            <a:avLst/>
          </a:prstGeom>
        </p:spPr>
        <p:txBody>
          <a:bodyPr spcFirstLastPara="1" vert="horz" wrap="square" lIns="91425" tIns="91425" rIns="91425" bIns="91425" rtlCol="0" anchor="t" anchorCtr="0">
            <a:noAutofit/>
          </a:bodyPr>
          <a:lstStyle/>
          <a:p>
            <a:pPr algn="ctr"/>
            <a:fld id="{00000000-1234-1234-1234-123412341234}" type="slidenum">
              <a:rPr lang="en"/>
              <a:pPr algn="ctr"/>
              <a:t>24</a:t>
            </a:fld>
            <a:endParaRPr dirty="0"/>
          </a:p>
        </p:txBody>
      </p:sp>
      <p:sp>
        <p:nvSpPr>
          <p:cNvPr id="360" name="Google Shape;360;p29"/>
          <p:cNvSpPr txBox="1">
            <a:spLocks noGrp="1"/>
          </p:cNvSpPr>
          <p:nvPr>
            <p:ph type="subTitle" idx="4294967295"/>
          </p:nvPr>
        </p:nvSpPr>
        <p:spPr>
          <a:xfrm>
            <a:off x="182563" y="595313"/>
            <a:ext cx="8485187" cy="4171950"/>
          </a:xfrm>
          <a:prstGeom prst="rect">
            <a:avLst/>
          </a:prstGeom>
        </p:spPr>
        <p:txBody>
          <a:bodyPr spcFirstLastPara="1" vert="horz" wrap="square" lIns="91425" tIns="91425" rIns="91425" bIns="91425" rtlCol="0" anchor="t" anchorCtr="0">
            <a:noAutofit/>
          </a:bodyPr>
          <a:lstStyle/>
          <a:p>
            <a:pPr marL="0" indent="0" algn="just">
              <a:spcBef>
                <a:spcPts val="600"/>
              </a:spcBef>
              <a:buNone/>
            </a:pPr>
            <a:r>
              <a:rPr lang="es-MX" sz="1600" b="1" dirty="0"/>
              <a:t>O</a:t>
            </a:r>
            <a:r>
              <a:rPr lang="en" sz="1600" b="1" dirty="0"/>
              <a:t>BJETIVO: </a:t>
            </a:r>
            <a:r>
              <a:rPr lang="en" sz="1600" dirty="0"/>
              <a:t>otorgar el reconocimiento oficial a través de la expedición del Título Profesional, a los egresados de las escuelas formadoras de docentes de educación básica, modalidad escolarizada que hayan acreditado el examen profesional reglamentario.</a:t>
            </a:r>
          </a:p>
          <a:p>
            <a:pPr marL="0" indent="0" algn="just">
              <a:spcBef>
                <a:spcPts val="600"/>
              </a:spcBef>
              <a:buNone/>
            </a:pPr>
            <a:r>
              <a:rPr lang="es-MX" sz="1600" b="1" dirty="0">
                <a:solidFill>
                  <a:srgbClr val="92D050"/>
                </a:solidFill>
              </a:rPr>
              <a:t>R</a:t>
            </a:r>
            <a:r>
              <a:rPr lang="en" sz="1600" b="1" dirty="0">
                <a:solidFill>
                  <a:srgbClr val="92D050"/>
                </a:solidFill>
              </a:rPr>
              <a:t>equisitos para el otorgamiento:</a:t>
            </a:r>
          </a:p>
          <a:p>
            <a:pPr marL="285750" indent="-285750" algn="just"/>
            <a:r>
              <a:rPr lang="es-MX" sz="1600" dirty="0"/>
              <a:t>A</a:t>
            </a:r>
            <a:r>
              <a:rPr lang="en" sz="1600" dirty="0"/>
              <a:t>creditar totalmente la carrera </a:t>
            </a:r>
          </a:p>
          <a:p>
            <a:pPr marL="285750" indent="-285750" algn="just"/>
            <a:r>
              <a:rPr lang="es-MX" sz="1600" dirty="0"/>
              <a:t>C</a:t>
            </a:r>
            <a:r>
              <a:rPr lang="en" sz="1600" dirty="0"/>
              <a:t>umplir el servicio social relgamentario </a:t>
            </a:r>
          </a:p>
          <a:p>
            <a:pPr marL="285750" indent="-285750" algn="just"/>
            <a:r>
              <a:rPr lang="es-MX" sz="1600" dirty="0"/>
              <a:t>A</a:t>
            </a:r>
            <a:r>
              <a:rPr lang="en" sz="1600" dirty="0"/>
              <a:t>creditar el examen profesional </a:t>
            </a:r>
          </a:p>
          <a:p>
            <a:pPr marL="0" indent="0" algn="just">
              <a:buNone/>
            </a:pPr>
            <a:r>
              <a:rPr lang="es-MX" sz="1600" b="1" dirty="0">
                <a:solidFill>
                  <a:srgbClr val="92D050"/>
                </a:solidFill>
              </a:rPr>
              <a:t>E</a:t>
            </a:r>
            <a:r>
              <a:rPr lang="en" sz="1600" b="1" dirty="0">
                <a:solidFill>
                  <a:srgbClr val="92D050"/>
                </a:solidFill>
              </a:rPr>
              <a:t>xpedición y validación de los formatos de titulación:</a:t>
            </a:r>
          </a:p>
          <a:p>
            <a:pPr marL="0" indent="0" algn="just">
              <a:buNone/>
            </a:pPr>
            <a:r>
              <a:rPr lang="es-MX" sz="1600" b="1" dirty="0"/>
              <a:t>L</a:t>
            </a:r>
            <a:r>
              <a:rPr lang="en" sz="1600" b="1" dirty="0"/>
              <a:t>a expedicion del titulo profesional será en formato electrónico </a:t>
            </a:r>
          </a:p>
          <a:p>
            <a:pPr marL="0" indent="0" algn="just">
              <a:buNone/>
            </a:pPr>
            <a:r>
              <a:rPr lang="en" sz="1600" b="1" dirty="0">
                <a:solidFill>
                  <a:srgbClr val="92D050"/>
                </a:solidFill>
              </a:rPr>
              <a:t>Plazo para titulación:</a:t>
            </a:r>
          </a:p>
          <a:p>
            <a:pPr marL="0" indent="0" algn="just">
              <a:buNone/>
            </a:pPr>
            <a:r>
              <a:rPr lang="es-MX" sz="1600" dirty="0"/>
              <a:t>C</a:t>
            </a:r>
            <a:r>
              <a:rPr lang="en" sz="1600" dirty="0"/>
              <a:t>uando quede pendiente su titulacion contará con un plazo máximo de 6 meses.</a:t>
            </a:r>
          </a:p>
          <a:p>
            <a:pPr marL="0" indent="0" algn="ctr">
              <a:spcBef>
                <a:spcPts val="600"/>
              </a:spcBef>
              <a:buNone/>
            </a:pPr>
            <a:endParaRPr lang="en" sz="1600" dirty="0"/>
          </a:p>
          <a:p>
            <a:pPr marL="0" indent="0" algn="ctr">
              <a:spcBef>
                <a:spcPts val="600"/>
              </a:spcBef>
              <a:buNone/>
            </a:pPr>
            <a:endParaRPr sz="2000" dirty="0"/>
          </a:p>
        </p:txBody>
      </p:sp>
      <p:sp>
        <p:nvSpPr>
          <p:cNvPr id="7" name="7 CuadroTexto"/>
          <p:cNvSpPr txBox="1">
            <a:spLocks/>
          </p:cNvSpPr>
          <p:nvPr/>
        </p:nvSpPr>
        <p:spPr>
          <a:xfrm>
            <a:off x="104452" y="180057"/>
            <a:ext cx="1819598" cy="5078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s-MX" sz="1600" b="1" dirty="0">
                <a:latin typeface="Arial" panose="020B0604020202020204" pitchFamily="34" charset="0"/>
                <a:cs typeface="Arial" panose="020B0604020202020204" pitchFamily="34" charset="0"/>
              </a:rPr>
              <a:t>CAPÍTULO VIII</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TITULACIÓN</a:t>
            </a:r>
            <a:endParaRPr lang="en-US"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124364804"/>
              </p:ext>
            </p:extLst>
          </p:nvPr>
        </p:nvGraphicFramePr>
        <p:xfrm>
          <a:off x="428625" y="813373"/>
          <a:ext cx="7781925" cy="3041823"/>
        </p:xfrm>
        <a:graphic>
          <a:graphicData uri="http://schemas.openxmlformats.org/drawingml/2006/table">
            <a:tbl>
              <a:tblPr firstRow="1" bandRow="1">
                <a:tableStyleId>{21E4AEA4-8DFA-4A89-87EB-49C32662AFE0}</a:tableStyleId>
              </a:tblPr>
              <a:tblGrid>
                <a:gridCol w="4123755">
                  <a:extLst>
                    <a:ext uri="{9D8B030D-6E8A-4147-A177-3AD203B41FA5}">
                      <a16:colId xmlns="" xmlns:a16="http://schemas.microsoft.com/office/drawing/2014/main" val="3111586322"/>
                    </a:ext>
                  </a:extLst>
                </a:gridCol>
                <a:gridCol w="3658170">
                  <a:extLst>
                    <a:ext uri="{9D8B030D-6E8A-4147-A177-3AD203B41FA5}">
                      <a16:colId xmlns="" xmlns:a16="http://schemas.microsoft.com/office/drawing/2014/main" val="2830528158"/>
                    </a:ext>
                  </a:extLst>
                </a:gridCol>
              </a:tblGrid>
              <a:tr h="210074">
                <a:tc>
                  <a:txBody>
                    <a:bodyPr/>
                    <a:lstStyle/>
                    <a:p>
                      <a:pPr algn="ctr"/>
                      <a:r>
                        <a:rPr lang="es-MX" sz="1600" dirty="0" smtClean="0">
                          <a:solidFill>
                            <a:schemeClr val="tx1"/>
                          </a:solidFill>
                        </a:rPr>
                        <a:t>Normas</a:t>
                      </a:r>
                      <a:r>
                        <a:rPr lang="es-MX" sz="1600" baseline="0" dirty="0" smtClean="0">
                          <a:solidFill>
                            <a:schemeClr val="tx1"/>
                          </a:solidFill>
                        </a:rPr>
                        <a:t> de control  planes 2012</a:t>
                      </a:r>
                      <a:endParaRPr lang="en-US" sz="16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s-MX" sz="1600" dirty="0" smtClean="0">
                          <a:solidFill>
                            <a:schemeClr val="tx1"/>
                          </a:solidFill>
                        </a:rPr>
                        <a:t>Normas de control planes 2018</a:t>
                      </a:r>
                      <a:endParaRPr lang="en-US" sz="160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 xmlns:a16="http://schemas.microsoft.com/office/drawing/2014/main" val="382907083"/>
                  </a:ext>
                </a:extLst>
              </a:tr>
              <a:tr h="2729403">
                <a:tc>
                  <a:txBody>
                    <a:bodyPr/>
                    <a:lstStyle/>
                    <a:p>
                      <a:pPr algn="just"/>
                      <a:r>
                        <a:rPr lang="es-ES_tradnl" sz="1200" kern="1200" dirty="0" smtClean="0">
                          <a:effectLst/>
                        </a:rPr>
                        <a:t>8.6. Características del trabajo.- Para las dos primeras modalidades de titulación, los estudiantes elaborarán su documento para el trabajo de titulación durante el séptimo y octavo semestres y presentarán la versión definitiva al término del ciclo escolar.</a:t>
                      </a:r>
                      <a:endParaRPr lang="en-US" sz="1200" kern="1200" dirty="0" smtClean="0">
                        <a:effectLst/>
                      </a:endParaRPr>
                    </a:p>
                    <a:p>
                      <a:pPr algn="just"/>
                      <a:r>
                        <a:rPr lang="es-ES_tradnl" sz="1200" kern="1200" dirty="0" smtClean="0">
                          <a:effectLst/>
                        </a:rPr>
                        <a:t> </a:t>
                      </a:r>
                      <a:endParaRPr lang="en-US" sz="1200" kern="1200" dirty="0" smtClean="0">
                        <a:effectLst/>
                      </a:endParaRPr>
                    </a:p>
                    <a:p>
                      <a:pPr algn="just"/>
                      <a:r>
                        <a:rPr lang="es-ES_tradnl" sz="1200" kern="1200" dirty="0" smtClean="0">
                          <a:effectLst/>
                        </a:rPr>
                        <a:t>Para la tercera modalidad, se podrá iniciar la elaboración de la tesis de investigación, a partir del quinto semestre, como resultado del trabajo realizado en los cursos de herramientas básicas para la investigación educativa y de trabajo docente e innovación; el trayecto formativo de Práctica Profesional articulará y dará seguimiento al proyecto realizado a través del quinto, sexto y séptimo semestre. </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34290" marB="34290"/>
                </a:tc>
                <a:tc>
                  <a:txBody>
                    <a:bodyPr/>
                    <a:lstStyle/>
                    <a:p>
                      <a:pPr algn="just"/>
                      <a:r>
                        <a:rPr lang="es-ES_tradnl" sz="1200" kern="1200" dirty="0" smtClean="0">
                          <a:effectLst/>
                        </a:rPr>
                        <a:t>8.6. Para las modalidades de titulación.- Para las modalidades de titulación, los estudiantes elaborarán su documento durante el sexto, séptimo y octavo semestres, y presentarán la versión definitiva al término del ciclo escolar.</a:t>
                      </a:r>
                      <a:endParaRPr lang="en-US" sz="1200" kern="1200" dirty="0" smtClean="0">
                        <a:effectLst/>
                      </a:endParaRPr>
                    </a:p>
                    <a:p>
                      <a:pPr algn="just"/>
                      <a:r>
                        <a:rPr lang="es-ES_tradnl" sz="1200" kern="1200" dirty="0" smtClean="0">
                          <a:effectLst/>
                        </a:rPr>
                        <a:t> </a:t>
                      </a:r>
                      <a:endParaRPr lang="en-US" sz="1200" kern="1200" dirty="0" smtClean="0">
                        <a:effectLst/>
                      </a:endParaRPr>
                    </a:p>
                    <a:p>
                      <a:pPr algn="just"/>
                      <a:r>
                        <a:rPr lang="es-ES_tradnl" sz="1200" kern="1200" dirty="0" smtClean="0">
                          <a:effectLst/>
                        </a:rPr>
                        <a:t>Los créditos establecidos para el trabajo de titulación se asignarán a la entrega del documento </a:t>
                      </a:r>
                      <a:endParaRPr lang="en-US" sz="1200" kern="1200" dirty="0" smtClean="0">
                        <a:effectLst/>
                      </a:endParaRPr>
                    </a:p>
                    <a:p>
                      <a:pPr algn="just"/>
                      <a:endParaRPr lang="en-US" sz="12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 xmlns:a16="http://schemas.microsoft.com/office/drawing/2014/main" val="1388285990"/>
                  </a:ext>
                </a:extLst>
              </a:tr>
            </a:tbl>
          </a:graphicData>
        </a:graphic>
      </p:graphicFrame>
      <p:sp>
        <p:nvSpPr>
          <p:cNvPr id="5" name="7 CuadroTexto"/>
          <p:cNvSpPr txBox="1">
            <a:spLocks/>
          </p:cNvSpPr>
          <p:nvPr/>
        </p:nvSpPr>
        <p:spPr>
          <a:xfrm>
            <a:off x="275902" y="218157"/>
            <a:ext cx="1819598" cy="5078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s-MX" sz="1600" b="1" dirty="0">
                <a:latin typeface="Arial" panose="020B0604020202020204" pitchFamily="34" charset="0"/>
                <a:cs typeface="Arial" panose="020B0604020202020204" pitchFamily="34" charset="0"/>
              </a:rPr>
              <a:t>CAPÍTULO VIII</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TITULACIÓN</a:t>
            </a:r>
            <a:endParaRPr lang="en-US" sz="1400" dirty="0">
              <a:latin typeface="Arial" panose="020B0604020202020204" pitchFamily="34" charset="0"/>
              <a:cs typeface="Arial" panose="020B0604020202020204" pitchFamily="34" charset="0"/>
            </a:endParaRPr>
          </a:p>
        </p:txBody>
      </p:sp>
      <p:sp>
        <p:nvSpPr>
          <p:cNvPr id="4" name="Google Shape;227;p17"/>
          <p:cNvSpPr txBox="1">
            <a:spLocks/>
          </p:cNvSpPr>
          <p:nvPr/>
        </p:nvSpPr>
        <p:spPr>
          <a:xfrm>
            <a:off x="8674200" y="4757047"/>
            <a:ext cx="469800" cy="3915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100" dirty="0" smtClean="0"/>
              <a:t>24</a:t>
            </a:r>
            <a:endParaRPr lang="en" sz="1100" dirty="0"/>
          </a:p>
        </p:txBody>
      </p:sp>
    </p:spTree>
    <p:extLst>
      <p:ext uri="{BB962C8B-B14F-4D97-AF65-F5344CB8AC3E}">
        <p14:creationId xmlns:p14="http://schemas.microsoft.com/office/powerpoint/2010/main" val="3053448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141068474"/>
              </p:ext>
            </p:extLst>
          </p:nvPr>
        </p:nvGraphicFramePr>
        <p:xfrm>
          <a:off x="275902" y="802407"/>
          <a:ext cx="7810500" cy="3123380"/>
        </p:xfrm>
        <a:graphic>
          <a:graphicData uri="http://schemas.openxmlformats.org/drawingml/2006/table">
            <a:tbl>
              <a:tblPr firstRow="1" bandRow="1">
                <a:tableStyleId>{21E4AEA4-8DFA-4A89-87EB-49C32662AFE0}</a:tableStyleId>
              </a:tblPr>
              <a:tblGrid>
                <a:gridCol w="4138897">
                  <a:extLst>
                    <a:ext uri="{9D8B030D-6E8A-4147-A177-3AD203B41FA5}">
                      <a16:colId xmlns="" xmlns:a16="http://schemas.microsoft.com/office/drawing/2014/main" val="3111586322"/>
                    </a:ext>
                  </a:extLst>
                </a:gridCol>
                <a:gridCol w="3671603">
                  <a:extLst>
                    <a:ext uri="{9D8B030D-6E8A-4147-A177-3AD203B41FA5}">
                      <a16:colId xmlns="" xmlns:a16="http://schemas.microsoft.com/office/drawing/2014/main" val="2830528158"/>
                    </a:ext>
                  </a:extLst>
                </a:gridCol>
              </a:tblGrid>
              <a:tr h="208063">
                <a:tc>
                  <a:txBody>
                    <a:bodyPr/>
                    <a:lstStyle/>
                    <a:p>
                      <a:pPr algn="ctr"/>
                      <a:r>
                        <a:rPr lang="es-MX" sz="1800" dirty="0" smtClean="0">
                          <a:solidFill>
                            <a:schemeClr val="tx1"/>
                          </a:solidFill>
                        </a:rPr>
                        <a:t>Normas</a:t>
                      </a:r>
                      <a:r>
                        <a:rPr lang="es-MX" sz="1800" baseline="0" dirty="0" smtClean="0">
                          <a:solidFill>
                            <a:schemeClr val="tx1"/>
                          </a:solidFill>
                        </a:rPr>
                        <a:t> de control  planes 2012</a:t>
                      </a:r>
                      <a:endParaRPr lang="en-US" sz="18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s-MX" sz="1800" dirty="0" smtClean="0">
                          <a:solidFill>
                            <a:schemeClr val="tx1"/>
                          </a:solidFill>
                        </a:rPr>
                        <a:t>Normas de control planes 2018</a:t>
                      </a:r>
                      <a:endParaRPr lang="en-US" sz="180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 xmlns:a16="http://schemas.microsoft.com/office/drawing/2014/main" val="382907083"/>
                  </a:ext>
                </a:extLst>
              </a:tr>
              <a:tr h="2780480">
                <a:tc>
                  <a:txBody>
                    <a:bodyPr/>
                    <a:lstStyle/>
                    <a:p>
                      <a:pPr algn="just"/>
                      <a:r>
                        <a:rPr lang="es-ES_tradnl" sz="1200" kern="1200" dirty="0" smtClean="0">
                          <a:effectLst/>
                        </a:rPr>
                        <a:t>8.8. Plazo para la titulación.-</a:t>
                      </a:r>
                      <a:r>
                        <a:rPr lang="es-ES_tradnl" sz="1200" kern="1200" baseline="0" dirty="0" smtClean="0">
                          <a:effectLst/>
                        </a:rPr>
                        <a:t> Si el estudiante aprobó todos los cursos, quedando pendiente su titulación, contará con un plazo máximo de seis meses para presentar su examen profesional con el documento que elaboró durante el octavo semestre en Trabajo de Titulación</a:t>
                      </a:r>
                      <a:r>
                        <a:rPr lang="es-MX" sz="1200" kern="1200" dirty="0" smtClean="0">
                          <a:effectLst/>
                        </a:rPr>
                        <a:t>.</a:t>
                      </a:r>
                      <a:endParaRPr lang="es-MX" sz="1200" b="0" kern="1200" dirty="0" smtClean="0">
                        <a:solidFill>
                          <a:schemeClr val="dk1"/>
                        </a:solidFill>
                        <a:effectLst/>
                        <a:latin typeface="Arial" panose="020B0604020202020204" pitchFamily="34" charset="0"/>
                        <a:ea typeface="+mn-ea"/>
                        <a:cs typeface="Arial" panose="020B0604020202020204" pitchFamily="34" charset="0"/>
                      </a:endParaRPr>
                    </a:p>
                  </a:txBody>
                  <a:tcPr marL="68580" marR="68580" marT="34290" marB="34290"/>
                </a:tc>
                <a:tc>
                  <a:txBody>
                    <a:bodyPr/>
                    <a:lstStyle/>
                    <a:p>
                      <a:pPr algn="just"/>
                      <a:r>
                        <a:rPr lang="es-ES_tradnl" sz="1200" kern="1200" dirty="0" smtClean="0">
                          <a:effectLst/>
                        </a:rPr>
                        <a:t>8.7. Plazo para la titulación.- </a:t>
                      </a:r>
                      <a:r>
                        <a:rPr lang="es-MX" sz="1200" kern="1200" dirty="0" smtClean="0">
                          <a:effectLst/>
                        </a:rPr>
                        <a:t>Si el estudiante aprobó todos los cursos, quedando pendiente su titulación, contará con un plazo máximo de seis meses para presentar su examen profesional con el documento que elaboró durante el octavo semestre en Trabajo de Titulación y sólo en caso de enfermedad o alguna otra situación que impida al estudiante asistir a la institución en la fecha y hora establecidas para presentar su examen profesional a petición escrita del estudiante en la que se justifique el hecho, el director de la escuela podrá autorizar la reprogramación de la aplicación dentro de un plazo máximo de seis meses a la fecha de solicitud, verificando la validez de la justificación.</a:t>
                      </a:r>
                      <a:endParaRPr lang="es-MX" sz="1200" kern="1200" dirty="0" smtClean="0">
                        <a:solidFill>
                          <a:schemeClr val="dk1"/>
                        </a:solidFill>
                        <a:effectLst/>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 xmlns:a16="http://schemas.microsoft.com/office/drawing/2014/main" val="1388285990"/>
                  </a:ext>
                </a:extLst>
              </a:tr>
            </a:tbl>
          </a:graphicData>
        </a:graphic>
      </p:graphicFrame>
      <p:sp>
        <p:nvSpPr>
          <p:cNvPr id="4" name="7 CuadroTexto"/>
          <p:cNvSpPr txBox="1">
            <a:spLocks/>
          </p:cNvSpPr>
          <p:nvPr/>
        </p:nvSpPr>
        <p:spPr>
          <a:xfrm>
            <a:off x="275902" y="218157"/>
            <a:ext cx="1819598" cy="5078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s-MX" sz="1600" b="1" dirty="0">
                <a:latin typeface="Arial" panose="020B0604020202020204" pitchFamily="34" charset="0"/>
                <a:cs typeface="Arial" panose="020B0604020202020204" pitchFamily="34" charset="0"/>
              </a:rPr>
              <a:t>CAPÍTULO VIII</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TITULACIÓN</a:t>
            </a:r>
            <a:endParaRPr lang="en-US" sz="1400" dirty="0">
              <a:latin typeface="Arial" panose="020B0604020202020204" pitchFamily="34" charset="0"/>
              <a:cs typeface="Arial" panose="020B0604020202020204" pitchFamily="34" charset="0"/>
            </a:endParaRPr>
          </a:p>
        </p:txBody>
      </p:sp>
      <p:sp>
        <p:nvSpPr>
          <p:cNvPr id="5" name="Google Shape;227;p17"/>
          <p:cNvSpPr txBox="1">
            <a:spLocks/>
          </p:cNvSpPr>
          <p:nvPr/>
        </p:nvSpPr>
        <p:spPr>
          <a:xfrm>
            <a:off x="8674200" y="4757047"/>
            <a:ext cx="469800" cy="3915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100" dirty="0" smtClean="0"/>
              <a:t>25</a:t>
            </a:r>
            <a:endParaRPr lang="en" sz="1100" dirty="0"/>
          </a:p>
        </p:txBody>
      </p:sp>
    </p:spTree>
    <p:extLst>
      <p:ext uri="{BB962C8B-B14F-4D97-AF65-F5344CB8AC3E}">
        <p14:creationId xmlns:p14="http://schemas.microsoft.com/office/powerpoint/2010/main" val="1464381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943477408"/>
              </p:ext>
            </p:extLst>
          </p:nvPr>
        </p:nvGraphicFramePr>
        <p:xfrm>
          <a:off x="1119116" y="1059583"/>
          <a:ext cx="6585232" cy="2606040"/>
        </p:xfrm>
        <a:graphic>
          <a:graphicData uri="http://schemas.openxmlformats.org/drawingml/2006/table">
            <a:tbl>
              <a:tblPr firstRow="1" bandRow="1">
                <a:tableStyleId>{21E4AEA4-8DFA-4A89-87EB-49C32662AFE0}</a:tableStyleId>
              </a:tblPr>
              <a:tblGrid>
                <a:gridCol w="3489610">
                  <a:extLst>
                    <a:ext uri="{9D8B030D-6E8A-4147-A177-3AD203B41FA5}">
                      <a16:colId xmlns="" xmlns:a16="http://schemas.microsoft.com/office/drawing/2014/main" val="3111586322"/>
                    </a:ext>
                  </a:extLst>
                </a:gridCol>
                <a:gridCol w="3095622">
                  <a:extLst>
                    <a:ext uri="{9D8B030D-6E8A-4147-A177-3AD203B41FA5}">
                      <a16:colId xmlns="" xmlns:a16="http://schemas.microsoft.com/office/drawing/2014/main" val="2830528158"/>
                    </a:ext>
                  </a:extLst>
                </a:gridCol>
              </a:tblGrid>
              <a:tr h="139383">
                <a:tc>
                  <a:txBody>
                    <a:bodyPr/>
                    <a:lstStyle/>
                    <a:p>
                      <a:pPr algn="ctr"/>
                      <a:r>
                        <a:rPr lang="es-MX" sz="1800" dirty="0" smtClean="0">
                          <a:solidFill>
                            <a:schemeClr val="tx1"/>
                          </a:solidFill>
                        </a:rPr>
                        <a:t>Normas</a:t>
                      </a:r>
                      <a:r>
                        <a:rPr lang="es-MX" sz="1800" baseline="0" dirty="0" smtClean="0">
                          <a:solidFill>
                            <a:schemeClr val="tx1"/>
                          </a:solidFill>
                        </a:rPr>
                        <a:t> de control  planes 2012</a:t>
                      </a:r>
                      <a:endParaRPr lang="en-US" sz="18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p>
                      <a:pPr algn="ctr"/>
                      <a:r>
                        <a:rPr lang="es-MX" sz="1800" dirty="0" smtClean="0">
                          <a:solidFill>
                            <a:schemeClr val="tx1"/>
                          </a:solidFill>
                        </a:rPr>
                        <a:t>Normas de control planes 2018</a:t>
                      </a:r>
                      <a:endParaRPr lang="en-US" sz="180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 xmlns:a16="http://schemas.microsoft.com/office/drawing/2014/main" val="382907083"/>
                  </a:ext>
                </a:extLst>
              </a:tr>
              <a:tr h="1810934">
                <a:tc>
                  <a:txBody>
                    <a:bodyPr/>
                    <a:lstStyle/>
                    <a:p>
                      <a:pPr algn="just"/>
                      <a:r>
                        <a:rPr lang="es-ES_tradnl" sz="1600" kern="1200" dirty="0" smtClean="0">
                          <a:effectLst/>
                        </a:rPr>
                        <a:t>8.8. Plazo para la titulación.-</a:t>
                      </a:r>
                      <a:r>
                        <a:rPr lang="es-ES_tradnl" sz="1600" kern="1200" baseline="0" dirty="0" smtClean="0">
                          <a:effectLst/>
                        </a:rPr>
                        <a:t> </a:t>
                      </a:r>
                      <a:r>
                        <a:rPr lang="es-MX" sz="1600" kern="1200" baseline="0" dirty="0" smtClean="0">
                          <a:effectLst/>
                        </a:rPr>
                        <a:t>………</a:t>
                      </a:r>
                    </a:p>
                    <a:p>
                      <a:pPr algn="just"/>
                      <a:endParaRPr lang="es-MX" sz="1600" kern="1200" baseline="0" dirty="0" smtClean="0">
                        <a:effectLst/>
                      </a:endParaRPr>
                    </a:p>
                    <a:p>
                      <a:pPr algn="just"/>
                      <a:endParaRPr lang="es-MX" sz="1600" b="0" kern="1200" dirty="0" smtClean="0">
                        <a:solidFill>
                          <a:schemeClr val="dk1"/>
                        </a:solidFill>
                        <a:effectLst/>
                        <a:latin typeface="Arial" panose="020B0604020202020204" pitchFamily="34" charset="0"/>
                        <a:ea typeface="+mn-ea"/>
                        <a:cs typeface="Arial" panose="020B0604020202020204" pitchFamily="34" charset="0"/>
                      </a:endParaRPr>
                    </a:p>
                  </a:txBody>
                  <a:tcPr marL="68580" marR="68580" marT="34290" marB="34290"/>
                </a:tc>
                <a:tc>
                  <a:txBody>
                    <a:bodyPr/>
                    <a:lstStyle/>
                    <a:p>
                      <a:pPr algn="just"/>
                      <a:r>
                        <a:rPr lang="es-ES_tradnl" sz="1600" kern="1200" dirty="0" smtClean="0">
                          <a:effectLst/>
                        </a:rPr>
                        <a:t>8.7. Plazo para la titulación.-</a:t>
                      </a:r>
                      <a:r>
                        <a:rPr lang="es-MX" sz="1600" kern="1200" dirty="0" smtClean="0">
                          <a:effectLst/>
                        </a:rPr>
                        <a:t>………</a:t>
                      </a:r>
                    </a:p>
                    <a:p>
                      <a:pPr algn="just"/>
                      <a:endParaRPr lang="es-MX" sz="1600" kern="1200" dirty="0" smtClean="0">
                        <a:effectLst/>
                      </a:endParaRPr>
                    </a:p>
                    <a:p>
                      <a:pPr algn="just"/>
                      <a:r>
                        <a:rPr lang="es-MX" sz="1600" kern="1200" dirty="0" smtClean="0">
                          <a:effectLst/>
                        </a:rPr>
                        <a:t>Para el caso de los estudiantes que se encuentren en lo previsto por el inciso b), del numeral 5.8 contarán con seis meses contados a partir de la entrega del trabajo de titulación para sustentar el examen profesional.</a:t>
                      </a:r>
                      <a:endParaRPr lang="es-MX" sz="1600" kern="1200" dirty="0" smtClean="0">
                        <a:solidFill>
                          <a:schemeClr val="dk1"/>
                        </a:solidFill>
                        <a:effectLst/>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 xmlns:a16="http://schemas.microsoft.com/office/drawing/2014/main" val="1388285990"/>
                  </a:ext>
                </a:extLst>
              </a:tr>
            </a:tbl>
          </a:graphicData>
        </a:graphic>
      </p:graphicFrame>
      <p:sp>
        <p:nvSpPr>
          <p:cNvPr id="4" name="7 CuadroTexto"/>
          <p:cNvSpPr txBox="1">
            <a:spLocks/>
          </p:cNvSpPr>
          <p:nvPr/>
        </p:nvSpPr>
        <p:spPr>
          <a:xfrm>
            <a:off x="275902" y="218157"/>
            <a:ext cx="1819598" cy="5078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s-MX" sz="1600" b="1" dirty="0">
                <a:latin typeface="Arial" panose="020B0604020202020204" pitchFamily="34" charset="0"/>
                <a:cs typeface="Arial" panose="020B0604020202020204" pitchFamily="34" charset="0"/>
              </a:rPr>
              <a:t>CAPÍTULO VIII</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TITULACIÓN</a:t>
            </a:r>
            <a:endParaRPr lang="en-US" sz="1400" dirty="0">
              <a:latin typeface="Arial" panose="020B0604020202020204" pitchFamily="34" charset="0"/>
              <a:cs typeface="Arial" panose="020B0604020202020204" pitchFamily="34" charset="0"/>
            </a:endParaRPr>
          </a:p>
        </p:txBody>
      </p:sp>
      <p:sp>
        <p:nvSpPr>
          <p:cNvPr id="5" name="Google Shape;227;p17"/>
          <p:cNvSpPr txBox="1">
            <a:spLocks/>
          </p:cNvSpPr>
          <p:nvPr/>
        </p:nvSpPr>
        <p:spPr>
          <a:xfrm>
            <a:off x="8674200" y="4757047"/>
            <a:ext cx="469800" cy="3915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100" dirty="0" smtClean="0"/>
              <a:t>26</a:t>
            </a:r>
            <a:endParaRPr lang="en" sz="1100" dirty="0"/>
          </a:p>
        </p:txBody>
      </p:sp>
    </p:spTree>
    <p:extLst>
      <p:ext uri="{BB962C8B-B14F-4D97-AF65-F5344CB8AC3E}">
        <p14:creationId xmlns:p14="http://schemas.microsoft.com/office/powerpoint/2010/main" val="711474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7268854" y="1499126"/>
            <a:ext cx="1847850" cy="2276475"/>
          </a:xfrm>
          <a:prstGeom prst="rect">
            <a:avLst/>
          </a:prstGeom>
        </p:spPr>
      </p:pic>
      <p:sp>
        <p:nvSpPr>
          <p:cNvPr id="2" name="1 CuadroTexto"/>
          <p:cNvSpPr txBox="1"/>
          <p:nvPr/>
        </p:nvSpPr>
        <p:spPr>
          <a:xfrm>
            <a:off x="467922" y="325521"/>
            <a:ext cx="7929432" cy="1754326"/>
          </a:xfrm>
          <a:prstGeom prst="rect">
            <a:avLst/>
          </a:prstGeom>
          <a:noFill/>
        </p:spPr>
        <p:txBody>
          <a:bodyPr wrap="square" rtlCol="0">
            <a:spAutoFit/>
          </a:bodyPr>
          <a:lstStyle/>
          <a:p>
            <a:pPr algn="ctr"/>
            <a:r>
              <a:rPr lang="es-MX" sz="5400" b="1" dirty="0">
                <a:solidFill>
                  <a:schemeClr val="tx1">
                    <a:lumMod val="65000"/>
                    <a:lumOff val="35000"/>
                  </a:schemeClr>
                </a:solidFill>
                <a:latin typeface="Brush Script MT" panose="03060802040406070304" pitchFamily="66" charset="0"/>
                <a:cs typeface="Arial" panose="020B0604020202020204" pitchFamily="34" charset="0"/>
              </a:rPr>
              <a:t>“Evaluación de programas educativos”</a:t>
            </a:r>
          </a:p>
        </p:txBody>
      </p:sp>
      <p:sp>
        <p:nvSpPr>
          <p:cNvPr id="5" name="CuadroTexto 4"/>
          <p:cNvSpPr txBox="1"/>
          <p:nvPr/>
        </p:nvSpPr>
        <p:spPr>
          <a:xfrm>
            <a:off x="3946840" y="2660570"/>
            <a:ext cx="3573414" cy="1446550"/>
          </a:xfrm>
          <a:prstGeom prst="rect">
            <a:avLst/>
          </a:prstGeom>
          <a:noFill/>
        </p:spPr>
        <p:txBody>
          <a:bodyPr wrap="none" rtlCol="0">
            <a:spAutoFit/>
          </a:bodyPr>
          <a:lstStyle/>
          <a:p>
            <a:pPr algn="ctr"/>
            <a:r>
              <a:rPr lang="es-ES_tradnl" sz="4400" b="1" dirty="0">
                <a:solidFill>
                  <a:schemeClr val="tx1">
                    <a:lumMod val="65000"/>
                    <a:lumOff val="35000"/>
                  </a:schemeClr>
                </a:solidFill>
                <a:latin typeface="Brush Script MT" panose="03060802040406070304" pitchFamily="66" charset="0"/>
              </a:rPr>
              <a:t>Gracias </a:t>
            </a:r>
          </a:p>
          <a:p>
            <a:pPr algn="ctr"/>
            <a:r>
              <a:rPr lang="es-ES_tradnl" sz="4400" b="1" dirty="0">
                <a:solidFill>
                  <a:schemeClr val="tx1">
                    <a:lumMod val="65000"/>
                    <a:lumOff val="35000"/>
                  </a:schemeClr>
                </a:solidFill>
                <a:latin typeface="Brush Script MT" panose="03060802040406070304" pitchFamily="66" charset="0"/>
              </a:rPr>
              <a:t>Por su atención...</a:t>
            </a:r>
            <a:endParaRPr lang="es-MX" sz="4400" b="1" dirty="0">
              <a:solidFill>
                <a:schemeClr val="tx1">
                  <a:lumMod val="65000"/>
                  <a:lumOff val="35000"/>
                </a:schemeClr>
              </a:solidFill>
              <a:latin typeface="Brush Script MT" panose="03060802040406070304" pitchFamily="66" charset="0"/>
            </a:endParaRPr>
          </a:p>
        </p:txBody>
      </p:sp>
      <p:sp>
        <p:nvSpPr>
          <p:cNvPr id="6" name="Google Shape;227;p17"/>
          <p:cNvSpPr txBox="1">
            <a:spLocks/>
          </p:cNvSpPr>
          <p:nvPr/>
        </p:nvSpPr>
        <p:spPr>
          <a:xfrm>
            <a:off x="8674200" y="4757047"/>
            <a:ext cx="469800" cy="3915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100" dirty="0" smtClean="0"/>
              <a:t>27</a:t>
            </a:r>
            <a:endParaRPr lang="en" sz="1100" dirty="0"/>
          </a:p>
        </p:txBody>
      </p:sp>
    </p:spTree>
    <p:extLst>
      <p:ext uri="{BB962C8B-B14F-4D97-AF65-F5344CB8AC3E}">
        <p14:creationId xmlns:p14="http://schemas.microsoft.com/office/powerpoint/2010/main" val="240661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1709682" y="4319003"/>
            <a:ext cx="6534726" cy="1648994"/>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8">
              <a:buFont typeface="Arial" charset="0"/>
              <a:buChar char="•"/>
              <a:defRPr/>
            </a:pPr>
            <a:endParaRPr lang="es-MX" sz="2100" b="1" dirty="0">
              <a:latin typeface="Arial" panose="020B0604020202020204" pitchFamily="34" charset="0"/>
              <a:cs typeface="Arial" panose="020B0604020202020204" pitchFamily="34" charset="0"/>
            </a:endParaRPr>
          </a:p>
          <a:p>
            <a:pPr marL="2743200" lvl="8" indent="0">
              <a:buNone/>
              <a:defRPr/>
            </a:pPr>
            <a:r>
              <a:rPr lang="es-MX" sz="2100" b="1" dirty="0">
                <a:latin typeface="Arial" panose="020B0604020202020204" pitchFamily="34" charset="0"/>
                <a:cs typeface="Arial" panose="020B0604020202020204" pitchFamily="34" charset="0"/>
              </a:rPr>
              <a:t> </a:t>
            </a:r>
          </a:p>
        </p:txBody>
      </p:sp>
      <p:grpSp>
        <p:nvGrpSpPr>
          <p:cNvPr id="48" name="Grupo 47"/>
          <p:cNvGrpSpPr/>
          <p:nvPr/>
        </p:nvGrpSpPr>
        <p:grpSpPr>
          <a:xfrm>
            <a:off x="132974" y="132793"/>
            <a:ext cx="8937451" cy="4898144"/>
            <a:chOff x="132974" y="132793"/>
            <a:chExt cx="8937451" cy="4898144"/>
          </a:xfrm>
        </p:grpSpPr>
        <p:sp>
          <p:nvSpPr>
            <p:cNvPr id="4" name="1 Título"/>
            <p:cNvSpPr txBox="1">
              <a:spLocks/>
            </p:cNvSpPr>
            <p:nvPr/>
          </p:nvSpPr>
          <p:spPr>
            <a:xfrm>
              <a:off x="4373509" y="421989"/>
              <a:ext cx="4059510" cy="81081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ltLang="es-MX" sz="2100" b="1" dirty="0">
                  <a:latin typeface="Arial" panose="020B0604020202020204" pitchFamily="34" charset="0"/>
                  <a:cs typeface="Arial" panose="020B0604020202020204" pitchFamily="34" charset="0"/>
                </a:rPr>
                <a:t/>
              </a:r>
              <a:br>
                <a:rPr lang="es-MX" altLang="es-MX" sz="2100" b="1" dirty="0">
                  <a:latin typeface="Arial" panose="020B0604020202020204" pitchFamily="34" charset="0"/>
                  <a:cs typeface="Arial" panose="020B0604020202020204" pitchFamily="34" charset="0"/>
                </a:rPr>
              </a:br>
              <a:r>
                <a:rPr lang="es-MX" altLang="es-MX" sz="2100" b="1" dirty="0">
                  <a:latin typeface="Arial" panose="020B0604020202020204" pitchFamily="34" charset="0"/>
                  <a:cs typeface="Arial" panose="020B0604020202020204" pitchFamily="34" charset="0"/>
                </a:rPr>
                <a:t>Normas especificas de Control Escolar r</a:t>
              </a:r>
              <a:r>
                <a:rPr lang="es-MX" sz="2100" b="1" dirty="0">
                  <a:latin typeface="Arial" panose="020B0604020202020204" pitchFamily="34" charset="0"/>
                  <a:cs typeface="Arial" panose="020B0604020202020204" pitchFamily="34" charset="0"/>
                </a:rPr>
                <a:t>elativas a:</a:t>
              </a:r>
              <a:r>
                <a:rPr lang="es-MX" altLang="es-MX" sz="2100" b="1" dirty="0">
                  <a:latin typeface="Arial" panose="020B0604020202020204" pitchFamily="34" charset="0"/>
                  <a:cs typeface="Arial" panose="020B0604020202020204" pitchFamily="34" charset="0"/>
                </a:rPr>
                <a:t/>
              </a:r>
              <a:br>
                <a:rPr lang="es-MX" altLang="es-MX" sz="2100" b="1" dirty="0">
                  <a:latin typeface="Arial" panose="020B0604020202020204" pitchFamily="34" charset="0"/>
                  <a:cs typeface="Arial" panose="020B0604020202020204" pitchFamily="34" charset="0"/>
                </a:rPr>
              </a:br>
              <a:endParaRPr lang="es-MX" altLang="es-MX" sz="2100" b="1" dirty="0">
                <a:latin typeface="Arial" panose="020B0604020202020204" pitchFamily="34" charset="0"/>
                <a:cs typeface="Arial" panose="020B0604020202020204" pitchFamily="34" charset="0"/>
              </a:endParaRPr>
            </a:p>
          </p:txBody>
        </p:sp>
        <p:sp>
          <p:nvSpPr>
            <p:cNvPr id="6" name="1 CuadroTexto"/>
            <p:cNvSpPr txBox="1"/>
            <p:nvPr/>
          </p:nvSpPr>
          <p:spPr>
            <a:xfrm>
              <a:off x="132974" y="132793"/>
              <a:ext cx="3389523" cy="615553"/>
            </a:xfrm>
            <a:prstGeom prst="rect">
              <a:avLst/>
            </a:prstGeom>
            <a:noFill/>
          </p:spPr>
          <p:txBody>
            <a:bodyPr wrap="square" rtlCol="0">
              <a:spAutoFit/>
            </a:bodyPr>
            <a:lstStyle/>
            <a:p>
              <a:r>
                <a:rPr lang="es-ES_tradnl" sz="2000" b="1" dirty="0"/>
                <a:t>CAPÍTULO I</a:t>
              </a:r>
              <a:endParaRPr lang="en-US" sz="2000" dirty="0"/>
            </a:p>
            <a:p>
              <a:pPr algn="ctr"/>
              <a:r>
                <a:rPr lang="es-ES_tradnl" b="1" dirty="0"/>
                <a:t>DISPOSICIONES GENERALES</a:t>
              </a:r>
              <a:endParaRPr lang="en-US" dirty="0"/>
            </a:p>
          </p:txBody>
        </p:sp>
        <p:grpSp>
          <p:nvGrpSpPr>
            <p:cNvPr id="44" name="Grupo 43"/>
            <p:cNvGrpSpPr/>
            <p:nvPr/>
          </p:nvGrpSpPr>
          <p:grpSpPr>
            <a:xfrm>
              <a:off x="1971800" y="1106221"/>
              <a:ext cx="4585981" cy="2370455"/>
              <a:chOff x="-116309" y="954000"/>
              <a:chExt cx="4585981" cy="2370455"/>
            </a:xfrm>
          </p:grpSpPr>
          <p:sp>
            <p:nvSpPr>
              <p:cNvPr id="2" name="Flecha derecha 1"/>
              <p:cNvSpPr/>
              <p:nvPr/>
            </p:nvSpPr>
            <p:spPr>
              <a:xfrm rot="19260898">
                <a:off x="167965" y="1386559"/>
                <a:ext cx="2026561" cy="5723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solidFill>
                    <a:schemeClr val="bg1">
                      <a:lumMod val="95000"/>
                    </a:schemeClr>
                  </a:solidFill>
                </a:endParaRPr>
              </a:p>
            </p:txBody>
          </p:sp>
          <p:sp>
            <p:nvSpPr>
              <p:cNvPr id="3" name="Rectángulo 2"/>
              <p:cNvSpPr/>
              <p:nvPr/>
            </p:nvSpPr>
            <p:spPr>
              <a:xfrm rot="19260898">
                <a:off x="187744" y="1587064"/>
                <a:ext cx="1585690" cy="461665"/>
              </a:xfrm>
              <a:prstGeom prst="rect">
                <a:avLst/>
              </a:prstGeom>
            </p:spPr>
            <p:txBody>
              <a:bodyPr wrap="none">
                <a:spAutoFit/>
              </a:bodyPr>
              <a:lstStyle/>
              <a:p>
                <a:pPr>
                  <a:buClrTx/>
                  <a:defRPr/>
                </a:pPr>
                <a:r>
                  <a:rPr lang="es-MX" sz="2400" b="1" dirty="0">
                    <a:solidFill>
                      <a:schemeClr val="bg1">
                        <a:lumMod val="95000"/>
                      </a:schemeClr>
                    </a:solidFill>
                    <a:latin typeface="Arial" panose="020B0604020202020204" pitchFamily="34" charset="0"/>
                    <a:cs typeface="Arial" panose="020B0604020202020204" pitchFamily="34" charset="0"/>
                  </a:rPr>
                  <a:t>Admisión</a:t>
                </a:r>
              </a:p>
            </p:txBody>
          </p:sp>
          <p:sp>
            <p:nvSpPr>
              <p:cNvPr id="19" name="Rectángulo 18"/>
              <p:cNvSpPr/>
              <p:nvPr/>
            </p:nvSpPr>
            <p:spPr>
              <a:xfrm rot="19260898">
                <a:off x="1490876" y="954000"/>
                <a:ext cx="527709" cy="461665"/>
              </a:xfrm>
              <a:prstGeom prst="rect">
                <a:avLst/>
              </a:prstGeom>
            </p:spPr>
            <p:txBody>
              <a:bodyPr wrap="none">
                <a:spAutoFit/>
              </a:bodyPr>
              <a:lstStyle/>
              <a:p>
                <a:pPr>
                  <a:buClrTx/>
                  <a:defRPr/>
                </a:pPr>
                <a:r>
                  <a:rPr lang="es-ES_tradnl" sz="2400" b="1" dirty="0">
                    <a:solidFill>
                      <a:schemeClr val="bg1">
                        <a:lumMod val="95000"/>
                      </a:schemeClr>
                    </a:solidFill>
                    <a:latin typeface="Arial" panose="020B0604020202020204" pitchFamily="34" charset="0"/>
                    <a:cs typeface="Arial" panose="020B0604020202020204" pitchFamily="34" charset="0"/>
                  </a:rPr>
                  <a:t>01</a:t>
                </a:r>
                <a:endParaRPr lang="es-MX" sz="2400" b="1" dirty="0">
                  <a:solidFill>
                    <a:schemeClr val="bg1">
                      <a:lumMod val="95000"/>
                    </a:schemeClr>
                  </a:solidFill>
                  <a:latin typeface="Arial" panose="020B0604020202020204" pitchFamily="34" charset="0"/>
                  <a:cs typeface="Arial" panose="020B0604020202020204" pitchFamily="34" charset="0"/>
                </a:endParaRPr>
              </a:p>
            </p:txBody>
          </p:sp>
          <p:sp>
            <p:nvSpPr>
              <p:cNvPr id="27" name="Flecha derecha 26"/>
              <p:cNvSpPr/>
              <p:nvPr/>
            </p:nvSpPr>
            <p:spPr>
              <a:xfrm rot="19260898">
                <a:off x="-112940" y="2025834"/>
                <a:ext cx="2026561" cy="572372"/>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solidFill>
                    <a:schemeClr val="bg1">
                      <a:lumMod val="95000"/>
                    </a:schemeClr>
                  </a:solidFill>
                </a:endParaRPr>
              </a:p>
            </p:txBody>
          </p:sp>
          <p:sp>
            <p:nvSpPr>
              <p:cNvPr id="28" name="Rectángulo 27"/>
              <p:cNvSpPr/>
              <p:nvPr/>
            </p:nvSpPr>
            <p:spPr>
              <a:xfrm rot="19260898">
                <a:off x="-116309" y="2234394"/>
                <a:ext cx="1620957" cy="461665"/>
              </a:xfrm>
              <a:prstGeom prst="rect">
                <a:avLst/>
              </a:prstGeom>
            </p:spPr>
            <p:txBody>
              <a:bodyPr wrap="none">
                <a:spAutoFit/>
              </a:bodyPr>
              <a:lstStyle/>
              <a:p>
                <a:pPr>
                  <a:buClrTx/>
                  <a:defRPr/>
                </a:pPr>
                <a:r>
                  <a:rPr lang="es-ES_tradnl" sz="2400" b="1" dirty="0">
                    <a:solidFill>
                      <a:schemeClr val="bg1">
                        <a:lumMod val="95000"/>
                      </a:schemeClr>
                    </a:solidFill>
                    <a:latin typeface="Arial" panose="020B0604020202020204" pitchFamily="34" charset="0"/>
                    <a:cs typeface="Arial" panose="020B0604020202020204" pitchFamily="34" charset="0"/>
                  </a:rPr>
                  <a:t>Selección</a:t>
                </a:r>
                <a:endParaRPr lang="es-MX" sz="2400" b="1" dirty="0">
                  <a:solidFill>
                    <a:schemeClr val="bg1">
                      <a:lumMod val="95000"/>
                    </a:schemeClr>
                  </a:solidFill>
                  <a:latin typeface="Arial" panose="020B0604020202020204" pitchFamily="34" charset="0"/>
                  <a:cs typeface="Arial" panose="020B0604020202020204" pitchFamily="34" charset="0"/>
                </a:endParaRPr>
              </a:p>
            </p:txBody>
          </p:sp>
          <p:sp>
            <p:nvSpPr>
              <p:cNvPr id="29" name="Rectángulo 28"/>
              <p:cNvSpPr/>
              <p:nvPr/>
            </p:nvSpPr>
            <p:spPr>
              <a:xfrm rot="19260898">
                <a:off x="1206372" y="1599692"/>
                <a:ext cx="527709" cy="461665"/>
              </a:xfrm>
              <a:prstGeom prst="rect">
                <a:avLst/>
              </a:prstGeom>
            </p:spPr>
            <p:txBody>
              <a:bodyPr wrap="none">
                <a:spAutoFit/>
              </a:bodyPr>
              <a:lstStyle/>
              <a:p>
                <a:pPr>
                  <a:buClrTx/>
                  <a:defRPr/>
                </a:pPr>
                <a:r>
                  <a:rPr lang="es-ES_tradnl" sz="2400" b="1" dirty="0">
                    <a:solidFill>
                      <a:schemeClr val="bg1">
                        <a:lumMod val="95000"/>
                      </a:schemeClr>
                    </a:solidFill>
                    <a:latin typeface="Arial" panose="020B0604020202020204" pitchFamily="34" charset="0"/>
                    <a:cs typeface="Arial" panose="020B0604020202020204" pitchFamily="34" charset="0"/>
                  </a:rPr>
                  <a:t>02</a:t>
                </a:r>
                <a:endParaRPr lang="es-MX" sz="2400" b="1" dirty="0">
                  <a:solidFill>
                    <a:schemeClr val="bg1">
                      <a:lumMod val="95000"/>
                    </a:schemeClr>
                  </a:solidFill>
                  <a:latin typeface="Arial" panose="020B0604020202020204" pitchFamily="34" charset="0"/>
                  <a:cs typeface="Arial" panose="020B0604020202020204" pitchFamily="34" charset="0"/>
                </a:endParaRPr>
              </a:p>
            </p:txBody>
          </p:sp>
          <p:sp>
            <p:nvSpPr>
              <p:cNvPr id="30" name="Flecha derecha 29"/>
              <p:cNvSpPr/>
              <p:nvPr/>
            </p:nvSpPr>
            <p:spPr>
              <a:xfrm rot="19260898">
                <a:off x="194777" y="2079362"/>
                <a:ext cx="2308124" cy="572372"/>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solidFill>
                    <a:schemeClr val="bg1">
                      <a:lumMod val="95000"/>
                    </a:schemeClr>
                  </a:solidFill>
                </a:endParaRPr>
              </a:p>
            </p:txBody>
          </p:sp>
          <p:sp>
            <p:nvSpPr>
              <p:cNvPr id="31" name="Rectángulo 30"/>
              <p:cNvSpPr/>
              <p:nvPr/>
            </p:nvSpPr>
            <p:spPr>
              <a:xfrm rot="19260898">
                <a:off x="207639" y="2306752"/>
                <a:ext cx="1824538" cy="461665"/>
              </a:xfrm>
              <a:prstGeom prst="rect">
                <a:avLst/>
              </a:prstGeom>
            </p:spPr>
            <p:txBody>
              <a:bodyPr wrap="none">
                <a:spAutoFit/>
              </a:bodyPr>
              <a:lstStyle/>
              <a:p>
                <a:pPr>
                  <a:buClrTx/>
                  <a:defRPr/>
                </a:pPr>
                <a:r>
                  <a:rPr lang="es-ES_tradnl" sz="2400" b="1" dirty="0">
                    <a:solidFill>
                      <a:schemeClr val="bg1">
                        <a:lumMod val="95000"/>
                      </a:schemeClr>
                    </a:solidFill>
                    <a:latin typeface="Arial" panose="020B0604020202020204" pitchFamily="34" charset="0"/>
                    <a:cs typeface="Arial" panose="020B0604020202020204" pitchFamily="34" charset="0"/>
                  </a:rPr>
                  <a:t>Inscripción</a:t>
                </a:r>
                <a:endParaRPr lang="es-MX" sz="2400" b="1" dirty="0">
                  <a:solidFill>
                    <a:schemeClr val="bg1">
                      <a:lumMod val="95000"/>
                    </a:schemeClr>
                  </a:solidFill>
                  <a:latin typeface="Arial" panose="020B0604020202020204" pitchFamily="34" charset="0"/>
                  <a:cs typeface="Arial" panose="020B0604020202020204" pitchFamily="34" charset="0"/>
                </a:endParaRPr>
              </a:p>
            </p:txBody>
          </p:sp>
          <p:sp>
            <p:nvSpPr>
              <p:cNvPr id="32" name="Rectángulo 31"/>
              <p:cNvSpPr/>
              <p:nvPr/>
            </p:nvSpPr>
            <p:spPr>
              <a:xfrm rot="19260898">
                <a:off x="1796145" y="1555519"/>
                <a:ext cx="527709" cy="461665"/>
              </a:xfrm>
              <a:prstGeom prst="rect">
                <a:avLst/>
              </a:prstGeom>
            </p:spPr>
            <p:txBody>
              <a:bodyPr wrap="none">
                <a:spAutoFit/>
              </a:bodyPr>
              <a:lstStyle/>
              <a:p>
                <a:pPr>
                  <a:buClrTx/>
                  <a:defRPr/>
                </a:pPr>
                <a:r>
                  <a:rPr lang="es-ES_tradnl" sz="2400" b="1" dirty="0">
                    <a:solidFill>
                      <a:schemeClr val="bg1">
                        <a:lumMod val="95000"/>
                      </a:schemeClr>
                    </a:solidFill>
                    <a:latin typeface="Arial" panose="020B0604020202020204" pitchFamily="34" charset="0"/>
                    <a:cs typeface="Arial" panose="020B0604020202020204" pitchFamily="34" charset="0"/>
                  </a:rPr>
                  <a:t>03</a:t>
                </a:r>
                <a:endParaRPr lang="es-MX" sz="2400" b="1" dirty="0">
                  <a:solidFill>
                    <a:schemeClr val="bg1">
                      <a:lumMod val="95000"/>
                    </a:schemeClr>
                  </a:solidFill>
                  <a:latin typeface="Arial" panose="020B0604020202020204" pitchFamily="34" charset="0"/>
                  <a:cs typeface="Arial" panose="020B0604020202020204" pitchFamily="34" charset="0"/>
                </a:endParaRPr>
              </a:p>
            </p:txBody>
          </p:sp>
          <p:sp>
            <p:nvSpPr>
              <p:cNvPr id="33" name="Flecha derecha 32"/>
              <p:cNvSpPr/>
              <p:nvPr/>
            </p:nvSpPr>
            <p:spPr>
              <a:xfrm rot="19260898">
                <a:off x="-90196" y="2560167"/>
                <a:ext cx="2776324" cy="57237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solidFill>
                    <a:schemeClr val="bg1">
                      <a:lumMod val="95000"/>
                    </a:schemeClr>
                  </a:solidFill>
                </a:endParaRPr>
              </a:p>
            </p:txBody>
          </p:sp>
          <p:sp>
            <p:nvSpPr>
              <p:cNvPr id="34" name="Rectángulo 33"/>
              <p:cNvSpPr/>
              <p:nvPr/>
            </p:nvSpPr>
            <p:spPr>
              <a:xfrm rot="19260898">
                <a:off x="-110486" y="2600284"/>
                <a:ext cx="2816797" cy="461665"/>
              </a:xfrm>
              <a:prstGeom prst="rect">
                <a:avLst/>
              </a:prstGeom>
            </p:spPr>
            <p:txBody>
              <a:bodyPr wrap="none">
                <a:spAutoFit/>
              </a:bodyPr>
              <a:lstStyle/>
              <a:p>
                <a:pPr>
                  <a:buClrTx/>
                  <a:defRPr/>
                </a:pPr>
                <a:r>
                  <a:rPr lang="es-ES_tradnl" sz="2400" b="1" dirty="0">
                    <a:solidFill>
                      <a:schemeClr val="bg1">
                        <a:lumMod val="95000"/>
                      </a:schemeClr>
                    </a:solidFill>
                    <a:latin typeface="Arial" panose="020B0604020202020204" pitchFamily="34" charset="0"/>
                    <a:cs typeface="Arial" panose="020B0604020202020204" pitchFamily="34" charset="0"/>
                  </a:rPr>
                  <a:t>Reinscripción   04</a:t>
                </a:r>
                <a:endParaRPr lang="es-MX" sz="2400" b="1" dirty="0">
                  <a:solidFill>
                    <a:schemeClr val="bg1">
                      <a:lumMod val="95000"/>
                    </a:schemeClr>
                  </a:solidFill>
                  <a:latin typeface="Arial" panose="020B0604020202020204" pitchFamily="34" charset="0"/>
                  <a:cs typeface="Arial" panose="020B0604020202020204" pitchFamily="34" charset="0"/>
                </a:endParaRPr>
              </a:p>
            </p:txBody>
          </p:sp>
          <p:sp>
            <p:nvSpPr>
              <p:cNvPr id="35" name="Flecha derecha 34"/>
              <p:cNvSpPr/>
              <p:nvPr/>
            </p:nvSpPr>
            <p:spPr>
              <a:xfrm rot="19260898">
                <a:off x="1250870" y="1923769"/>
                <a:ext cx="2704005" cy="572372"/>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solidFill>
                    <a:schemeClr val="bg1">
                      <a:lumMod val="95000"/>
                    </a:schemeClr>
                  </a:solidFill>
                </a:endParaRPr>
              </a:p>
            </p:txBody>
          </p:sp>
          <p:sp>
            <p:nvSpPr>
              <p:cNvPr id="36" name="Rectángulo 35"/>
              <p:cNvSpPr/>
              <p:nvPr/>
            </p:nvSpPr>
            <p:spPr>
              <a:xfrm rot="19260898">
                <a:off x="1231446" y="1974318"/>
                <a:ext cx="2646878" cy="461665"/>
              </a:xfrm>
              <a:prstGeom prst="rect">
                <a:avLst/>
              </a:prstGeom>
            </p:spPr>
            <p:txBody>
              <a:bodyPr wrap="none">
                <a:spAutoFit/>
              </a:bodyPr>
              <a:lstStyle/>
              <a:p>
                <a:pPr>
                  <a:buClrTx/>
                  <a:defRPr/>
                </a:pPr>
                <a:r>
                  <a:rPr lang="es-ES_tradnl" sz="2400" b="1" dirty="0">
                    <a:solidFill>
                      <a:schemeClr val="bg1">
                        <a:lumMod val="95000"/>
                      </a:schemeClr>
                    </a:solidFill>
                    <a:latin typeface="Arial" panose="020B0604020202020204" pitchFamily="34" charset="0"/>
                    <a:cs typeface="Arial" panose="020B0604020202020204" pitchFamily="34" charset="0"/>
                  </a:rPr>
                  <a:t>Acreditación   05</a:t>
                </a:r>
                <a:endParaRPr lang="es-MX" sz="2400" b="1" dirty="0">
                  <a:solidFill>
                    <a:schemeClr val="bg1">
                      <a:lumMod val="95000"/>
                    </a:schemeClr>
                  </a:solidFill>
                  <a:latin typeface="Arial" panose="020B0604020202020204" pitchFamily="34" charset="0"/>
                  <a:cs typeface="Arial" panose="020B0604020202020204" pitchFamily="34" charset="0"/>
                </a:endParaRPr>
              </a:p>
            </p:txBody>
          </p:sp>
          <p:sp>
            <p:nvSpPr>
              <p:cNvPr id="38" name="Flecha derecha 37"/>
              <p:cNvSpPr/>
              <p:nvPr/>
            </p:nvSpPr>
            <p:spPr>
              <a:xfrm rot="19260898">
                <a:off x="1542807" y="2020665"/>
                <a:ext cx="2926865" cy="572372"/>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solidFill>
                    <a:schemeClr val="bg1">
                      <a:lumMod val="95000"/>
                    </a:schemeClr>
                  </a:solidFill>
                </a:endParaRPr>
              </a:p>
            </p:txBody>
          </p:sp>
          <p:sp>
            <p:nvSpPr>
              <p:cNvPr id="37" name="Rectángulo 36"/>
              <p:cNvSpPr/>
              <p:nvPr/>
            </p:nvSpPr>
            <p:spPr>
              <a:xfrm rot="19260898">
                <a:off x="1475253" y="2081189"/>
                <a:ext cx="2970685" cy="461665"/>
              </a:xfrm>
              <a:prstGeom prst="rect">
                <a:avLst/>
              </a:prstGeom>
            </p:spPr>
            <p:txBody>
              <a:bodyPr wrap="none">
                <a:spAutoFit/>
              </a:bodyPr>
              <a:lstStyle/>
              <a:p>
                <a:pPr>
                  <a:buClrTx/>
                  <a:defRPr/>
                </a:pPr>
                <a:r>
                  <a:rPr lang="es-ES_tradnl" sz="2400" b="1" dirty="0">
                    <a:solidFill>
                      <a:schemeClr val="bg1">
                        <a:lumMod val="95000"/>
                      </a:schemeClr>
                    </a:solidFill>
                    <a:latin typeface="Arial" panose="020B0604020202020204" pitchFamily="34" charset="0"/>
                    <a:cs typeface="Arial" panose="020B0604020202020204" pitchFamily="34" charset="0"/>
                  </a:rPr>
                  <a:t>Regularización   06</a:t>
                </a:r>
                <a:endParaRPr lang="es-MX" sz="2400" b="1" dirty="0">
                  <a:solidFill>
                    <a:schemeClr val="bg1">
                      <a:lumMod val="95000"/>
                    </a:schemeClr>
                  </a:solidFill>
                  <a:latin typeface="Arial" panose="020B0604020202020204" pitchFamily="34" charset="0"/>
                  <a:cs typeface="Arial" panose="020B0604020202020204" pitchFamily="34" charset="0"/>
                </a:endParaRPr>
              </a:p>
            </p:txBody>
          </p:sp>
          <p:sp>
            <p:nvSpPr>
              <p:cNvPr id="39" name="Flecha derecha 38"/>
              <p:cNvSpPr/>
              <p:nvPr/>
            </p:nvSpPr>
            <p:spPr>
              <a:xfrm rot="19260898">
                <a:off x="1352321" y="2681098"/>
                <a:ext cx="2694596" cy="57237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solidFill>
                    <a:schemeClr val="bg1">
                      <a:lumMod val="95000"/>
                    </a:schemeClr>
                  </a:solidFill>
                </a:endParaRPr>
              </a:p>
            </p:txBody>
          </p:sp>
          <p:sp>
            <p:nvSpPr>
              <p:cNvPr id="40" name="Rectángulo 39"/>
              <p:cNvSpPr/>
              <p:nvPr/>
            </p:nvSpPr>
            <p:spPr>
              <a:xfrm rot="19260898">
                <a:off x="1268010" y="2727610"/>
                <a:ext cx="2816797" cy="461665"/>
              </a:xfrm>
              <a:prstGeom prst="rect">
                <a:avLst/>
              </a:prstGeom>
            </p:spPr>
            <p:txBody>
              <a:bodyPr wrap="none">
                <a:spAutoFit/>
              </a:bodyPr>
              <a:lstStyle/>
              <a:p>
                <a:pPr>
                  <a:buClrTx/>
                  <a:defRPr/>
                </a:pPr>
                <a:r>
                  <a:rPr lang="es-ES_tradnl" sz="2400" b="1" dirty="0">
                    <a:solidFill>
                      <a:schemeClr val="bg1">
                        <a:lumMod val="95000"/>
                      </a:schemeClr>
                    </a:solidFill>
                    <a:latin typeface="Arial" panose="020B0604020202020204" pitchFamily="34" charset="0"/>
                    <a:cs typeface="Arial" panose="020B0604020202020204" pitchFamily="34" charset="0"/>
                  </a:rPr>
                  <a:t>Certificación    07</a:t>
                </a:r>
                <a:endParaRPr lang="es-MX" sz="2400" b="1" dirty="0">
                  <a:solidFill>
                    <a:schemeClr val="bg1">
                      <a:lumMod val="95000"/>
                    </a:schemeClr>
                  </a:solidFill>
                  <a:latin typeface="Arial" panose="020B0604020202020204" pitchFamily="34" charset="0"/>
                  <a:cs typeface="Arial" panose="020B0604020202020204" pitchFamily="34" charset="0"/>
                </a:endParaRPr>
              </a:p>
            </p:txBody>
          </p:sp>
          <p:sp>
            <p:nvSpPr>
              <p:cNvPr id="41" name="Flecha derecha 40"/>
              <p:cNvSpPr/>
              <p:nvPr/>
            </p:nvSpPr>
            <p:spPr>
              <a:xfrm rot="19260898">
                <a:off x="1934423" y="2752083"/>
                <a:ext cx="2378403" cy="57237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solidFill>
                    <a:schemeClr val="bg1">
                      <a:lumMod val="95000"/>
                    </a:schemeClr>
                  </a:solidFill>
                </a:endParaRPr>
              </a:p>
            </p:txBody>
          </p:sp>
          <p:sp>
            <p:nvSpPr>
              <p:cNvPr id="42" name="Rectángulo 41"/>
              <p:cNvSpPr/>
              <p:nvPr/>
            </p:nvSpPr>
            <p:spPr>
              <a:xfrm rot="19260898">
                <a:off x="1916216" y="2839423"/>
                <a:ext cx="2318263" cy="461665"/>
              </a:xfrm>
              <a:prstGeom prst="rect">
                <a:avLst/>
              </a:prstGeom>
            </p:spPr>
            <p:txBody>
              <a:bodyPr wrap="none">
                <a:spAutoFit/>
              </a:bodyPr>
              <a:lstStyle/>
              <a:p>
                <a:pPr>
                  <a:buClrTx/>
                  <a:defRPr/>
                </a:pPr>
                <a:r>
                  <a:rPr lang="es-ES_tradnl" sz="2400" b="1" dirty="0">
                    <a:solidFill>
                      <a:schemeClr val="bg1">
                        <a:lumMod val="95000"/>
                      </a:schemeClr>
                    </a:solidFill>
                    <a:latin typeface="Arial" panose="020B0604020202020204" pitchFamily="34" charset="0"/>
                    <a:cs typeface="Arial" panose="020B0604020202020204" pitchFamily="34" charset="0"/>
                  </a:rPr>
                  <a:t>Titulación    08</a:t>
                </a:r>
                <a:endParaRPr lang="es-MX" sz="2400" b="1" dirty="0">
                  <a:solidFill>
                    <a:schemeClr val="bg1">
                      <a:lumMod val="95000"/>
                    </a:schemeClr>
                  </a:solidFill>
                  <a:latin typeface="Arial" panose="020B0604020202020204" pitchFamily="34" charset="0"/>
                  <a:cs typeface="Arial" panose="020B0604020202020204" pitchFamily="34" charset="0"/>
                </a:endParaRPr>
              </a:p>
            </p:txBody>
          </p:sp>
        </p:grpSp>
        <p:sp>
          <p:nvSpPr>
            <p:cNvPr id="47" name="Rectángulo 46"/>
            <p:cNvSpPr/>
            <p:nvPr/>
          </p:nvSpPr>
          <p:spPr>
            <a:xfrm>
              <a:off x="4498425" y="3461277"/>
              <a:ext cx="4572000" cy="1569660"/>
            </a:xfrm>
            <a:prstGeom prst="rect">
              <a:avLst/>
            </a:prstGeom>
          </p:spPr>
          <p:txBody>
            <a:bodyPr>
              <a:spAutoFit/>
            </a:bodyPr>
            <a:lstStyle/>
            <a:p>
              <a:pPr algn="r">
                <a:lnSpc>
                  <a:spcPct val="150000"/>
                </a:lnSpc>
              </a:pPr>
              <a:r>
                <a:rPr lang="es-MX" sz="1600" b="1" dirty="0">
                  <a:solidFill>
                    <a:schemeClr val="tx1"/>
                  </a:solidFill>
                  <a:latin typeface="Arial" panose="020B0604020202020204" pitchFamily="34" charset="0"/>
                  <a:cs typeface="Arial" panose="020B0604020202020204" pitchFamily="34" charset="0"/>
                </a:rPr>
                <a:t>DE LAS LICENCIATURAS PARA LA FORMACIÓN DE DOCENTES DE EDUCACIÓN BÁSICA, EN LA MODALIDAD ESCOLARIZADA (PLANES 2018)</a:t>
              </a:r>
            </a:p>
          </p:txBody>
        </p:sp>
      </p:grpSp>
      <p:sp>
        <p:nvSpPr>
          <p:cNvPr id="50" name="Google Shape;227;p17"/>
          <p:cNvSpPr txBox="1">
            <a:spLocks/>
          </p:cNvSpPr>
          <p:nvPr/>
        </p:nvSpPr>
        <p:spPr>
          <a:xfrm>
            <a:off x="8674200" y="4835187"/>
            <a:ext cx="469800" cy="3915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100" dirty="0" smtClean="0"/>
              <a:t>3</a:t>
            </a:r>
            <a:endParaRPr lang="en" sz="1100" dirty="0"/>
          </a:p>
        </p:txBody>
      </p:sp>
    </p:spTree>
    <p:extLst>
      <p:ext uri="{BB962C8B-B14F-4D97-AF65-F5344CB8AC3E}">
        <p14:creationId xmlns:p14="http://schemas.microsoft.com/office/powerpoint/2010/main" val="1815887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p:nvPr/>
        </p:nvSpPr>
        <p:spPr>
          <a:xfrm>
            <a:off x="835061" y="1059381"/>
            <a:ext cx="7546564" cy="3529552"/>
          </a:xfrm>
          <a:prstGeom prst="rect">
            <a:avLst/>
          </a:prstGeom>
          <a:noFill/>
          <a:ln>
            <a:noFill/>
          </a:ln>
        </p:spPr>
        <p:txBody>
          <a:bodyPr spcFirstLastPara="1" wrap="square" lIns="91425" tIns="91425" rIns="91425" bIns="91425" anchor="t" anchorCtr="0">
            <a:noAutofit/>
          </a:bodyPr>
          <a:lstStyle/>
          <a:p>
            <a:r>
              <a:rPr lang="es-MX" b="1" dirty="0">
                <a:latin typeface="Arial" panose="020B0604020202020204" pitchFamily="34" charset="0"/>
                <a:ea typeface="Times New Roman" panose="02020603050405020304" pitchFamily="18" charset="0"/>
                <a:cs typeface="Arial" panose="020B0604020202020204" pitchFamily="34" charset="0"/>
              </a:rPr>
              <a:t>OBJETIVO.- </a:t>
            </a:r>
            <a:r>
              <a:rPr lang="es-MX" dirty="0">
                <a:latin typeface="Arial" panose="020B0604020202020204" pitchFamily="34" charset="0"/>
                <a:ea typeface="Times New Roman" panose="02020603050405020304" pitchFamily="18" charset="0"/>
                <a:cs typeface="Arial" panose="020B0604020202020204" pitchFamily="34" charset="0"/>
              </a:rPr>
              <a:t>Regular el ingreso de aspirantes a cursar los programas de estudios de las licenciaturas para la formación de docentes, modalidad escolarizada, Planes 2018.</a:t>
            </a:r>
          </a:p>
          <a:p>
            <a:endParaRPr lang="es-ES" b="1" dirty="0"/>
          </a:p>
          <a:p>
            <a:pPr algn="just"/>
            <a:endParaRPr lang="es-ES" b="1" dirty="0"/>
          </a:p>
          <a:p>
            <a:pPr algn="ctr"/>
            <a:r>
              <a:rPr lang="es-ES" b="1" dirty="0"/>
              <a:t>SELECCIÓN DE ASPIRANTES</a:t>
            </a:r>
          </a:p>
          <a:p>
            <a:pPr marL="285750" indent="-285750" algn="just">
              <a:buFont typeface="Arial" panose="020B0604020202020204" pitchFamily="34" charset="0"/>
              <a:buChar char="•"/>
            </a:pPr>
            <a:r>
              <a:rPr lang="x-none" dirty="0"/>
              <a:t>Convocatoria, aplicación simultánea (instituciones formadoras de docentes, públicas y particulares), y que coincida con los concursos de ingreso a otras instituciones de educación superior de la entidad. </a:t>
            </a:r>
            <a:endParaRPr lang="es-MX" dirty="0"/>
          </a:p>
          <a:p>
            <a:pPr marL="285750" indent="-285750" algn="just">
              <a:buFont typeface="Arial" panose="020B0604020202020204" pitchFamily="34" charset="0"/>
              <a:buChar char="•"/>
            </a:pPr>
            <a:endParaRPr lang="x-none" dirty="0"/>
          </a:p>
          <a:p>
            <a:pPr marL="285750" indent="-285750" algn="just">
              <a:buFont typeface="Arial" panose="020B0604020202020204" pitchFamily="34" charset="0"/>
              <a:buChar char="•"/>
            </a:pPr>
            <a:r>
              <a:rPr lang="x-none" dirty="0"/>
              <a:t>Cumplir con la totalidad de los requisitos que marca la Convocatoria. </a:t>
            </a:r>
            <a:endParaRPr lang="es-MX" dirty="0"/>
          </a:p>
          <a:p>
            <a:pPr marL="285750" indent="-285750" algn="just">
              <a:buFont typeface="Arial" panose="020B0604020202020204" pitchFamily="34" charset="0"/>
              <a:buChar char="•"/>
            </a:pPr>
            <a:endParaRPr lang="x-none" dirty="0"/>
          </a:p>
          <a:p>
            <a:pPr marL="285750" indent="-285750" algn="just">
              <a:buFont typeface="Arial" panose="020B0604020202020204" pitchFamily="34" charset="0"/>
              <a:buChar char="•"/>
            </a:pPr>
            <a:r>
              <a:rPr lang="x-none" dirty="0"/>
              <a:t>La participación de los aspirantes en el proceso de selección, no garantiza un lugar en la Institución Educativa Formadora de Docentes. </a:t>
            </a:r>
          </a:p>
        </p:txBody>
      </p:sp>
      <p:sp>
        <p:nvSpPr>
          <p:cNvPr id="4" name="7 CuadroTexto"/>
          <p:cNvSpPr txBox="1">
            <a:spLocks noGrp="1"/>
          </p:cNvSpPr>
          <p:nvPr>
            <p:ph type="title"/>
          </p:nvPr>
        </p:nvSpPr>
        <p:spPr>
          <a:xfrm>
            <a:off x="285427" y="205396"/>
            <a:ext cx="3953197" cy="600134"/>
          </a:xfrm>
          <a:prstGeom prst="rect">
            <a:avLst/>
          </a:prstGeom>
          <a:noFill/>
        </p:spPr>
        <p:txBody>
          <a:bodyPr wrap="square" rtlCol="0">
            <a:spAutoFit/>
          </a:bodyPr>
          <a:lstStyle/>
          <a:p>
            <a:pPr algn="l"/>
            <a:r>
              <a:rPr lang="es-MX" sz="1600" b="1" dirty="0">
                <a:latin typeface="Arial" panose="020B0604020202020204" pitchFamily="34" charset="0"/>
                <a:cs typeface="Arial" panose="020B0604020202020204" pitchFamily="34" charset="0"/>
              </a:rPr>
              <a:t>CAPÍTULO II</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SELECCIÓN DE ASPIRANTES</a:t>
            </a:r>
            <a:endParaRPr lang="en-US" sz="1400" dirty="0">
              <a:latin typeface="Arial" panose="020B0604020202020204" pitchFamily="34" charset="0"/>
              <a:cs typeface="Arial" panose="020B0604020202020204" pitchFamily="34" charset="0"/>
            </a:endParaRPr>
          </a:p>
        </p:txBody>
      </p:sp>
      <p:sp>
        <p:nvSpPr>
          <p:cNvPr id="5" name="Google Shape;227;p17"/>
          <p:cNvSpPr txBox="1">
            <a:spLocks/>
          </p:cNvSpPr>
          <p:nvPr/>
        </p:nvSpPr>
        <p:spPr>
          <a:xfrm>
            <a:off x="8674200" y="4757047"/>
            <a:ext cx="469800" cy="3915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100" dirty="0" smtClean="0"/>
              <a:t>4</a:t>
            </a:r>
            <a:endParaRPr lang="en" sz="1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1" name="Google Shape;211;p15"/>
          <p:cNvSpPr txBox="1">
            <a:spLocks noGrp="1"/>
          </p:cNvSpPr>
          <p:nvPr>
            <p:ph type="body" idx="4294967295"/>
          </p:nvPr>
        </p:nvSpPr>
        <p:spPr>
          <a:xfrm>
            <a:off x="1038063" y="1162676"/>
            <a:ext cx="7172326" cy="4179887"/>
          </a:xfrm>
          <a:prstGeom prst="rect">
            <a:avLst/>
          </a:prstGeom>
        </p:spPr>
        <p:txBody>
          <a:bodyPr spcFirstLastPara="1" vert="horz" wrap="square" lIns="91425" tIns="91425" rIns="91425" bIns="91425" rtlCol="0" anchor="t" anchorCtr="0">
            <a:noAutofit/>
          </a:bodyPr>
          <a:lstStyle/>
          <a:p>
            <a:pPr marL="0" indent="0">
              <a:buNone/>
            </a:pPr>
            <a:r>
              <a:rPr lang="es-MX" sz="1400" b="1" dirty="0">
                <a:latin typeface="Arial" panose="020B0604020202020204" pitchFamily="34" charset="0"/>
                <a:ea typeface="Times New Roman" panose="02020603050405020304" pitchFamily="18" charset="0"/>
                <a:cs typeface="Arial" panose="020B0604020202020204" pitchFamily="34" charset="0"/>
              </a:rPr>
              <a:t>OBJETIVO.- </a:t>
            </a:r>
            <a:r>
              <a:rPr lang="es-MX" sz="1400" dirty="0">
                <a:latin typeface="Arial" panose="020B0604020202020204" pitchFamily="34" charset="0"/>
                <a:ea typeface="Times New Roman" panose="02020603050405020304" pitchFamily="18" charset="0"/>
                <a:cs typeface="Arial" panose="020B0604020202020204" pitchFamily="34" charset="0"/>
              </a:rPr>
              <a:t>Registrar a los aspirantes seleccionados en instituciones formadoras de docentes en las licenciaturas de educación básica, modalidad escolarizada, con el propósito de iniciar su historial académico.</a:t>
            </a:r>
          </a:p>
          <a:p>
            <a:pPr marL="0" indent="0">
              <a:buNone/>
            </a:pPr>
            <a:endParaRPr lang="es-ES_tradnl" sz="1400"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s-MX" sz="1400" dirty="0">
              <a:latin typeface="Arial" panose="020B0604020202020204" pitchFamily="34" charset="0"/>
              <a:ea typeface="Times New Roman" panose="02020603050405020304" pitchFamily="18" charset="0"/>
              <a:cs typeface="Arial" panose="020B0604020202020204" pitchFamily="34" charset="0"/>
            </a:endParaRPr>
          </a:p>
          <a:p>
            <a:r>
              <a:rPr lang="x-none" sz="1400" dirty="0"/>
              <a:t>El número de lugares para cada </a:t>
            </a:r>
            <a:r>
              <a:rPr lang="es-MX" sz="1400" dirty="0"/>
              <a:t>escuela será autorizado por la CGENAD.</a:t>
            </a:r>
          </a:p>
          <a:p>
            <a:r>
              <a:rPr lang="x-none" sz="1400" dirty="0"/>
              <a:t>La matrícula no est</a:t>
            </a:r>
            <a:r>
              <a:rPr lang="es-MX" sz="1400" dirty="0"/>
              <a:t>á</a:t>
            </a:r>
            <a:r>
              <a:rPr lang="x-none" sz="1400" dirty="0"/>
              <a:t> sujeta a negociación </a:t>
            </a:r>
          </a:p>
          <a:p>
            <a:r>
              <a:rPr lang="x-none" sz="1400" dirty="0"/>
              <a:t>La inscripción deberá ser autorizada por los Responsables de Educación Normal y del Área de Control Escolar en la entidad, con base en las presentes normas. </a:t>
            </a:r>
          </a:p>
          <a:p>
            <a:endParaRPr lang="es-MX" sz="1400" dirty="0"/>
          </a:p>
          <a:p>
            <a:pPr marL="0" indent="0">
              <a:spcBef>
                <a:spcPts val="600"/>
              </a:spcBef>
              <a:buNone/>
            </a:pPr>
            <a:endParaRPr sz="1400" dirty="0"/>
          </a:p>
        </p:txBody>
      </p:sp>
      <p:sp>
        <p:nvSpPr>
          <p:cNvPr id="6" name="7 CuadroTexto"/>
          <p:cNvSpPr txBox="1">
            <a:spLocks/>
          </p:cNvSpPr>
          <p:nvPr/>
        </p:nvSpPr>
        <p:spPr>
          <a:xfrm>
            <a:off x="285427" y="205396"/>
            <a:ext cx="1505273" cy="5078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s-MX" sz="1600" b="1" dirty="0">
                <a:latin typeface="Arial" panose="020B0604020202020204" pitchFamily="34" charset="0"/>
                <a:cs typeface="Arial" panose="020B0604020202020204" pitchFamily="34" charset="0"/>
              </a:rPr>
              <a:t>CAPÍTULO </a:t>
            </a:r>
            <a:r>
              <a:rPr lang="es-MX" sz="1600" b="1" dirty="0" err="1">
                <a:latin typeface="Arial" panose="020B0604020202020204" pitchFamily="34" charset="0"/>
                <a:cs typeface="Arial" panose="020B0604020202020204" pitchFamily="34" charset="0"/>
              </a:rPr>
              <a:t>IIl</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INSCRIPCIÓN</a:t>
            </a:r>
            <a:endParaRPr lang="en-US" sz="1400" dirty="0">
              <a:latin typeface="Arial" panose="020B0604020202020204" pitchFamily="34" charset="0"/>
              <a:cs typeface="Arial" panose="020B0604020202020204" pitchFamily="34" charset="0"/>
            </a:endParaRPr>
          </a:p>
        </p:txBody>
      </p:sp>
      <p:sp>
        <p:nvSpPr>
          <p:cNvPr id="5" name="Google Shape;227;p17"/>
          <p:cNvSpPr txBox="1">
            <a:spLocks/>
          </p:cNvSpPr>
          <p:nvPr/>
        </p:nvSpPr>
        <p:spPr>
          <a:xfrm>
            <a:off x="8674200" y="4757047"/>
            <a:ext cx="469800" cy="3915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100" dirty="0" smtClean="0"/>
              <a:t>5</a:t>
            </a:r>
            <a:endParaRPr lang="en"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ctrTitle"/>
          </p:nvPr>
        </p:nvSpPr>
        <p:spPr>
          <a:xfrm>
            <a:off x="1281542" y="2219327"/>
            <a:ext cx="7571519" cy="2137453"/>
          </a:xfrm>
          <a:prstGeom prst="rect">
            <a:avLst/>
          </a:prstGeom>
        </p:spPr>
        <p:txBody>
          <a:bodyPr spcFirstLastPara="1" vert="horz" wrap="square" lIns="91425" tIns="91425" rIns="91425" bIns="91425" rtlCol="0" anchor="b" anchorCtr="0">
            <a:noAutofit/>
          </a:bodyPr>
          <a:lstStyle/>
          <a:p>
            <a:pPr marL="419100" lvl="1" algn="l"/>
            <a:r>
              <a:rPr lang="es-MX" sz="1400" dirty="0"/>
              <a:t/>
            </a:r>
            <a:br>
              <a:rPr lang="es-MX" sz="1400" dirty="0"/>
            </a:br>
            <a:r>
              <a:rPr lang="es-MX" sz="1400" dirty="0"/>
              <a:t/>
            </a:r>
            <a:br>
              <a:rPr lang="es-MX" sz="1400" dirty="0"/>
            </a:br>
            <a:r>
              <a:rPr lang="es-MX" sz="1400" dirty="0"/>
              <a:t/>
            </a:r>
            <a:br>
              <a:rPr lang="es-MX" sz="1400" dirty="0"/>
            </a:br>
            <a:r>
              <a:rPr lang="es-MX" sz="1400" dirty="0"/>
              <a:t/>
            </a:r>
            <a:br>
              <a:rPr lang="es-MX" sz="1400" dirty="0"/>
            </a:br>
            <a:r>
              <a:rPr lang="es-MX" sz="1400" b="1" dirty="0">
                <a:solidFill>
                  <a:schemeClr val="tx1"/>
                </a:solidFill>
              </a:rPr>
              <a:t>REQUISITOS</a:t>
            </a:r>
            <a:br>
              <a:rPr lang="es-MX" sz="1400" b="1" dirty="0">
                <a:solidFill>
                  <a:schemeClr val="tx1"/>
                </a:solidFill>
              </a:rPr>
            </a:br>
            <a:r>
              <a:rPr lang="es-MX" sz="1400" dirty="0"/>
              <a:t> </a:t>
            </a:r>
            <a:br>
              <a:rPr lang="es-MX" sz="1400" dirty="0"/>
            </a:br>
            <a:r>
              <a:rPr lang="es-MX" sz="1400" dirty="0"/>
              <a:t>- </a:t>
            </a:r>
            <a:r>
              <a:rPr lang="x-none" sz="1400" dirty="0">
                <a:solidFill>
                  <a:schemeClr val="tx1"/>
                </a:solidFill>
              </a:rPr>
              <a:t>Certificado de Terminación de Estudios de Bachillerato o equivalente, con promedio no menor de 8.0 o en su caso, constancia debidamente validada que emita la I</a:t>
            </a:r>
            <a:r>
              <a:rPr lang="es-ES" sz="1400" dirty="0" err="1">
                <a:solidFill>
                  <a:schemeClr val="tx1"/>
                </a:solidFill>
              </a:rPr>
              <a:t>nstitución</a:t>
            </a:r>
            <a:r>
              <a:rPr lang="es-ES" sz="1400" dirty="0">
                <a:solidFill>
                  <a:schemeClr val="tx1"/>
                </a:solidFill>
              </a:rPr>
              <a:t> de educación media superior.</a:t>
            </a:r>
            <a:br>
              <a:rPr lang="es-ES" sz="1400" dirty="0">
                <a:solidFill>
                  <a:schemeClr val="tx1"/>
                </a:solidFill>
              </a:rPr>
            </a:br>
            <a:r>
              <a:rPr lang="es-ES" sz="1400" dirty="0">
                <a:solidFill>
                  <a:schemeClr val="tx1"/>
                </a:solidFill>
              </a:rPr>
              <a:t>- Acta de nacimiento </a:t>
            </a:r>
            <a:br>
              <a:rPr lang="es-ES" sz="1400" dirty="0">
                <a:solidFill>
                  <a:schemeClr val="tx1"/>
                </a:solidFill>
              </a:rPr>
            </a:br>
            <a:r>
              <a:rPr lang="es-ES" sz="1400" dirty="0">
                <a:solidFill>
                  <a:schemeClr val="tx1"/>
                </a:solidFill>
              </a:rPr>
              <a:t>- CURP</a:t>
            </a:r>
            <a:br>
              <a:rPr lang="es-ES" sz="1400" dirty="0">
                <a:solidFill>
                  <a:schemeClr val="tx1"/>
                </a:solidFill>
              </a:rPr>
            </a:br>
            <a:r>
              <a:rPr lang="es-ES" sz="1400" dirty="0">
                <a:solidFill>
                  <a:schemeClr val="tx1"/>
                </a:solidFill>
              </a:rPr>
              <a:t>- 4 fotografías </a:t>
            </a:r>
            <a:br>
              <a:rPr lang="es-ES" sz="1400" dirty="0">
                <a:solidFill>
                  <a:schemeClr val="tx1"/>
                </a:solidFill>
              </a:rPr>
            </a:br>
            <a:r>
              <a:rPr lang="es-ES" sz="1400" dirty="0">
                <a:solidFill>
                  <a:schemeClr val="tx1"/>
                </a:solidFill>
              </a:rPr>
              <a:t>- Solicitud de inscripción</a:t>
            </a:r>
            <a:br>
              <a:rPr lang="es-ES" sz="1400" dirty="0">
                <a:solidFill>
                  <a:schemeClr val="tx1"/>
                </a:solidFill>
              </a:rPr>
            </a:br>
            <a:r>
              <a:rPr lang="es-MX" sz="1400" dirty="0">
                <a:solidFill>
                  <a:schemeClr val="tx1"/>
                </a:solidFill>
              </a:rPr>
              <a:t/>
            </a:r>
            <a:br>
              <a:rPr lang="es-MX" sz="1400" dirty="0">
                <a:solidFill>
                  <a:schemeClr val="tx1"/>
                </a:solidFill>
              </a:rPr>
            </a:br>
            <a:r>
              <a:rPr lang="es-MX" sz="1400" b="1" dirty="0">
                <a:solidFill>
                  <a:srgbClr val="FF0000"/>
                </a:solidFill>
              </a:rPr>
              <a:t>F</a:t>
            </a:r>
            <a:r>
              <a:rPr lang="en" sz="1400" b="1" dirty="0">
                <a:solidFill>
                  <a:srgbClr val="FF0000"/>
                </a:solidFill>
              </a:rPr>
              <a:t>ALTA DE DOCUMENTACIÓN</a:t>
            </a:r>
            <a:r>
              <a:rPr lang="en" sz="1400" dirty="0"/>
              <a:t/>
            </a:r>
            <a:br>
              <a:rPr lang="en" sz="1400" dirty="0"/>
            </a:br>
            <a:r>
              <a:rPr lang="es-MX" sz="1400" dirty="0">
                <a:solidFill>
                  <a:schemeClr val="tx1"/>
                </a:solidFill>
              </a:rPr>
              <a:t>Tendrán derecho a un plazo máximo de 6 meses.</a:t>
            </a:r>
            <a:r>
              <a:rPr lang="es-MX" sz="1400" dirty="0"/>
              <a:t/>
            </a:r>
            <a:br>
              <a:rPr lang="es-MX" sz="1400" dirty="0"/>
            </a:br>
            <a:r>
              <a:rPr lang="es-MX" sz="1400" dirty="0"/>
              <a:t/>
            </a:r>
            <a:br>
              <a:rPr lang="es-MX" sz="1400" dirty="0"/>
            </a:br>
            <a:r>
              <a:rPr lang="es-MX" sz="1400" b="1" dirty="0">
                <a:solidFill>
                  <a:srgbClr val="FF0000"/>
                </a:solidFill>
              </a:rPr>
              <a:t>ASIGNACIÓN DE MATRÍCULA</a:t>
            </a:r>
            <a:r>
              <a:rPr lang="es-MX" sz="1400" dirty="0"/>
              <a:t/>
            </a:r>
            <a:br>
              <a:rPr lang="es-MX" sz="1400" dirty="0"/>
            </a:br>
            <a:r>
              <a:rPr lang="es-MX" sz="1400" dirty="0">
                <a:solidFill>
                  <a:schemeClr val="tx1"/>
                </a:solidFill>
              </a:rPr>
              <a:t>Se les asigna a los aspirantes que cumplan con todos los requisitos.</a:t>
            </a:r>
            <a:r>
              <a:rPr lang="es-MX" sz="1400" dirty="0"/>
              <a:t/>
            </a:r>
            <a:br>
              <a:rPr lang="es-MX" sz="1400" dirty="0"/>
            </a:br>
            <a:endParaRPr sz="1400" dirty="0"/>
          </a:p>
        </p:txBody>
      </p:sp>
      <p:sp>
        <p:nvSpPr>
          <p:cNvPr id="4" name="7 CuadroTexto"/>
          <p:cNvSpPr txBox="1">
            <a:spLocks/>
          </p:cNvSpPr>
          <p:nvPr/>
        </p:nvSpPr>
        <p:spPr>
          <a:xfrm>
            <a:off x="285427" y="205396"/>
            <a:ext cx="1505273" cy="5078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s-MX" sz="1600" b="1" dirty="0">
                <a:latin typeface="Arial" panose="020B0604020202020204" pitchFamily="34" charset="0"/>
                <a:cs typeface="Arial" panose="020B0604020202020204" pitchFamily="34" charset="0"/>
              </a:rPr>
              <a:t>CAPÍTULO </a:t>
            </a:r>
            <a:r>
              <a:rPr lang="es-MX" sz="1600" b="1" dirty="0" err="1">
                <a:latin typeface="Arial" panose="020B0604020202020204" pitchFamily="34" charset="0"/>
                <a:cs typeface="Arial" panose="020B0604020202020204" pitchFamily="34" charset="0"/>
              </a:rPr>
              <a:t>IIl</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INSCRIPCIÓN</a:t>
            </a:r>
            <a:endParaRPr lang="en-US" sz="1400" dirty="0">
              <a:latin typeface="Arial" panose="020B0604020202020204" pitchFamily="34" charset="0"/>
              <a:cs typeface="Arial" panose="020B0604020202020204" pitchFamily="34" charset="0"/>
            </a:endParaRPr>
          </a:p>
        </p:txBody>
      </p:sp>
      <p:sp>
        <p:nvSpPr>
          <p:cNvPr id="5" name="Google Shape;227;p17"/>
          <p:cNvSpPr txBox="1">
            <a:spLocks/>
          </p:cNvSpPr>
          <p:nvPr/>
        </p:nvSpPr>
        <p:spPr>
          <a:xfrm>
            <a:off x="8674200" y="4757047"/>
            <a:ext cx="469800" cy="3915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100" dirty="0" smtClean="0"/>
              <a:t>6</a:t>
            </a:r>
            <a:endParaRPr lang="en" sz="1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body" idx="1"/>
          </p:nvPr>
        </p:nvSpPr>
        <p:spPr>
          <a:xfrm>
            <a:off x="215756" y="1251523"/>
            <a:ext cx="8928244" cy="2482279"/>
          </a:xfrm>
          <a:prstGeom prst="rect">
            <a:avLst/>
          </a:prstGeom>
        </p:spPr>
        <p:txBody>
          <a:bodyPr spcFirstLastPara="1" vert="horz" wrap="square" lIns="91425" tIns="91425" rIns="91425" bIns="91425" rtlCol="0" anchor="t" anchorCtr="0">
            <a:noAutofit/>
          </a:bodyPr>
          <a:lstStyle/>
          <a:p>
            <a:pPr marL="0" indent="0" algn="l">
              <a:buNone/>
            </a:pPr>
            <a:r>
              <a:rPr lang="es-ES_tradnl" sz="1600" b="1" dirty="0">
                <a:latin typeface="Arial" panose="020B0604020202020204" pitchFamily="34" charset="0"/>
                <a:cs typeface="Arial" panose="020B0604020202020204" pitchFamily="34" charset="0"/>
              </a:rPr>
              <a:t>OBJETIVO.-</a:t>
            </a:r>
            <a:r>
              <a:rPr lang="es-ES_tradnl" sz="1600" dirty="0">
                <a:latin typeface="Arial" panose="020B0604020202020204" pitchFamily="34" charset="0"/>
                <a:cs typeface="Arial" panose="020B0604020202020204" pitchFamily="34" charset="0"/>
              </a:rPr>
              <a:t> Regular y controlar el registro del reingreso de los estudiantes que son promovidos de semestre, con el propósito de continuar su historial académico.</a:t>
            </a:r>
            <a:endParaRPr lang="en-US" sz="1600" dirty="0">
              <a:latin typeface="Arial" panose="020B0604020202020204" pitchFamily="34" charset="0"/>
              <a:cs typeface="Arial" panose="020B0604020202020204" pitchFamily="34" charset="0"/>
            </a:endParaRPr>
          </a:p>
          <a:p>
            <a:pPr marL="0" indent="0" algn="l">
              <a:buNone/>
            </a:pPr>
            <a:endParaRPr lang="es-MX" sz="1600" b="1"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s-MX" sz="1600" dirty="0">
                <a:latin typeface="Arial" panose="020B0604020202020204" pitchFamily="34" charset="0"/>
                <a:cs typeface="Arial" panose="020B0604020202020204" pitchFamily="34" charset="0"/>
              </a:rPr>
              <a:t>Tienen derecho los estudiantes regulares.</a:t>
            </a:r>
          </a:p>
          <a:p>
            <a:pPr marL="285750" indent="-285750" algn="l">
              <a:buFont typeface="Arial" panose="020B0604020202020204" pitchFamily="34" charset="0"/>
              <a:buChar char="•"/>
            </a:pPr>
            <a:r>
              <a:rPr lang="es-MX" sz="1600" dirty="0">
                <a:latin typeface="Arial" panose="020B0604020202020204" pitchFamily="34" charset="0"/>
                <a:cs typeface="Arial" panose="020B0604020202020204" pitchFamily="34" charset="0"/>
              </a:rPr>
              <a:t>Los irregulares que adeuden como máximo dos cursos.</a:t>
            </a:r>
          </a:p>
          <a:p>
            <a:pPr marL="285750" indent="-285750" algn="l">
              <a:buFont typeface="Arial" panose="020B0604020202020204" pitchFamily="34" charset="0"/>
              <a:buChar char="•"/>
            </a:pPr>
            <a:r>
              <a:rPr lang="es-MX" sz="1600" dirty="0">
                <a:latin typeface="Arial" panose="020B0604020202020204" pitchFamily="34" charset="0"/>
                <a:cs typeface="Arial" panose="020B0604020202020204" pitchFamily="34" charset="0"/>
              </a:rPr>
              <a:t>Cuando el alumno haya agotado el tiempo para la conclusión de sus estudios podrá solicitar una equivalencia para inscribirse a una licenciatura diferente y sujetarse a los criterios del apartado REINSCRIPCIÓN DE ALUMNOS CON RESOLUCIÓN DE REVALIDACIÓN O EQUIVALENCIA DE ESTUDIOS.</a:t>
            </a:r>
          </a:p>
          <a:p>
            <a:pPr marL="171450" indent="-171450" algn="l"/>
            <a:endParaRPr lang="es-MX" sz="1400" b="1" dirty="0">
              <a:latin typeface="Arial" panose="020B0604020202020204" pitchFamily="34" charset="0"/>
              <a:cs typeface="Arial" panose="020B0604020202020204" pitchFamily="34" charset="0"/>
            </a:endParaRPr>
          </a:p>
          <a:p>
            <a:pPr marL="171450" indent="-171450" algn="l"/>
            <a:endParaRPr sz="1050" dirty="0">
              <a:latin typeface="Arial" panose="020B0604020202020204" pitchFamily="34" charset="0"/>
              <a:cs typeface="Arial" panose="020B0604020202020204" pitchFamily="34" charset="0"/>
            </a:endParaRPr>
          </a:p>
        </p:txBody>
      </p:sp>
      <p:sp>
        <p:nvSpPr>
          <p:cNvPr id="227" name="Google Shape;227;p17"/>
          <p:cNvSpPr txBox="1">
            <a:spLocks noGrp="1"/>
          </p:cNvSpPr>
          <p:nvPr>
            <p:ph type="sldNum" idx="12"/>
          </p:nvPr>
        </p:nvSpPr>
        <p:spPr>
          <a:xfrm>
            <a:off x="8567906" y="4656091"/>
            <a:ext cx="469800" cy="391500"/>
          </a:xfrm>
          <a:prstGeom prst="rect">
            <a:avLst/>
          </a:prstGeom>
        </p:spPr>
        <p:txBody>
          <a:bodyPr spcFirstLastPara="1" vert="horz" wrap="square" lIns="91425" tIns="91425" rIns="91425" bIns="91425" rtlCol="0" anchor="t" anchorCtr="0">
            <a:noAutofit/>
          </a:bodyPr>
          <a:lstStyle/>
          <a:p>
            <a:fld id="{00000000-1234-1234-1234-123412341234}" type="slidenum">
              <a:rPr lang="en"/>
              <a:pPr/>
              <a:t>7</a:t>
            </a:fld>
            <a:endParaRPr dirty="0"/>
          </a:p>
        </p:txBody>
      </p:sp>
      <p:sp>
        <p:nvSpPr>
          <p:cNvPr id="6" name="7 CuadroTexto"/>
          <p:cNvSpPr txBox="1">
            <a:spLocks/>
          </p:cNvSpPr>
          <p:nvPr/>
        </p:nvSpPr>
        <p:spPr>
          <a:xfrm>
            <a:off x="285427" y="205396"/>
            <a:ext cx="1819598" cy="5078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s-MX" sz="1600" b="1" dirty="0">
                <a:latin typeface="Arial" panose="020B0604020202020204" pitchFamily="34" charset="0"/>
                <a:cs typeface="Arial" panose="020B0604020202020204" pitchFamily="34" charset="0"/>
              </a:rPr>
              <a:t>CAPÍTULO IV</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REINSCRIPCIÓN</a:t>
            </a:r>
            <a:endParaRPr lang="en-US"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a:xfrm>
            <a:off x="8674200" y="4752000"/>
            <a:ext cx="469800" cy="391500"/>
          </a:xfrm>
        </p:spPr>
        <p:txBody>
          <a:bodyPr/>
          <a:lstStyle/>
          <a:p>
            <a:fld id="{00000000-1234-1234-1234-123412341234}" type="slidenum">
              <a:rPr lang="es-MX" smtClean="0"/>
              <a:pPr/>
              <a:t>8</a:t>
            </a:fld>
            <a:endParaRPr lang="es-MX" dirty="0"/>
          </a:p>
        </p:txBody>
      </p:sp>
      <p:sp>
        <p:nvSpPr>
          <p:cNvPr id="4" name="Rectángulo 3"/>
          <p:cNvSpPr/>
          <p:nvPr/>
        </p:nvSpPr>
        <p:spPr>
          <a:xfrm>
            <a:off x="542925" y="1203663"/>
            <a:ext cx="7800975" cy="2462213"/>
          </a:xfrm>
          <a:prstGeom prst="rect">
            <a:avLst/>
          </a:prstGeom>
        </p:spPr>
        <p:txBody>
          <a:bodyPr wrap="square">
            <a:spAutoFit/>
          </a:bodyPr>
          <a:lstStyle/>
          <a:p>
            <a:r>
              <a:rPr lang="es-MX" b="1" dirty="0">
                <a:solidFill>
                  <a:srgbClr val="FF0000"/>
                </a:solidFill>
              </a:rPr>
              <a:t>DE LA NO REINSCRIPCIÓN</a:t>
            </a:r>
          </a:p>
          <a:p>
            <a:endParaRPr lang="es-ES_tradnl" b="1" dirty="0">
              <a:solidFill>
                <a:srgbClr val="FF0000"/>
              </a:solidFill>
            </a:endParaRPr>
          </a:p>
          <a:p>
            <a:endParaRPr lang="es-MX" b="1" dirty="0">
              <a:solidFill>
                <a:srgbClr val="FF0000"/>
              </a:solidFill>
            </a:endParaRPr>
          </a:p>
          <a:p>
            <a:pPr>
              <a:buFont typeface="Arial" panose="020B0604020202020204" pitchFamily="34" charset="0"/>
              <a:buChar char="•"/>
            </a:pPr>
            <a:r>
              <a:rPr lang="es-MX" b="1" dirty="0">
                <a:solidFill>
                  <a:schemeClr val="tx1"/>
                </a:solidFill>
              </a:rPr>
              <a:t>No podrán reinscribirse después del período de regularización.</a:t>
            </a:r>
          </a:p>
          <a:p>
            <a:pPr>
              <a:buFont typeface="Arial" panose="020B0604020202020204" pitchFamily="34" charset="0"/>
              <a:buChar char="•"/>
            </a:pPr>
            <a:endParaRPr lang="es-MX" b="1" dirty="0">
              <a:solidFill>
                <a:schemeClr val="tx1"/>
              </a:solidFill>
            </a:endParaRPr>
          </a:p>
          <a:p>
            <a:pPr>
              <a:buFont typeface="Arial" panose="020B0604020202020204" pitchFamily="34" charset="0"/>
              <a:buChar char="•"/>
            </a:pPr>
            <a:r>
              <a:rPr lang="es-MX" b="1" dirty="0">
                <a:solidFill>
                  <a:schemeClr val="tx1"/>
                </a:solidFill>
              </a:rPr>
              <a:t>(1° a 7°), los que acumulen 5 o más cursos sin acreditar, causaran baja definitiva.</a:t>
            </a:r>
          </a:p>
          <a:p>
            <a:pPr>
              <a:buFont typeface="Arial" panose="020B0604020202020204" pitchFamily="34" charset="0"/>
              <a:buChar char="•"/>
            </a:pPr>
            <a:endParaRPr lang="es-MX" b="1" dirty="0">
              <a:solidFill>
                <a:schemeClr val="tx1"/>
              </a:solidFill>
            </a:endParaRPr>
          </a:p>
          <a:p>
            <a:pPr>
              <a:buFont typeface="Arial" panose="020B0604020202020204" pitchFamily="34" charset="0"/>
              <a:buChar char="•"/>
            </a:pPr>
            <a:r>
              <a:rPr lang="es-MX" b="1" dirty="0">
                <a:solidFill>
                  <a:schemeClr val="tx1"/>
                </a:solidFill>
              </a:rPr>
              <a:t> Los que adeuden cursos de cualquier semestre y trayecto formativo, no podrán entrar al 7° semestre.</a:t>
            </a:r>
          </a:p>
          <a:p>
            <a:pPr>
              <a:buFont typeface="Arial" panose="020B0604020202020204" pitchFamily="34" charset="0"/>
              <a:buChar char="•"/>
            </a:pPr>
            <a:endParaRPr lang="es-MX" b="1" dirty="0">
              <a:solidFill>
                <a:schemeClr val="tx1"/>
              </a:solidFill>
            </a:endParaRPr>
          </a:p>
          <a:p>
            <a:pPr>
              <a:buFont typeface="Arial" panose="020B0604020202020204" pitchFamily="34" charset="0"/>
              <a:buChar char="•"/>
            </a:pPr>
            <a:r>
              <a:rPr lang="es-MX" b="1" dirty="0">
                <a:solidFill>
                  <a:schemeClr val="tx1"/>
                </a:solidFill>
              </a:rPr>
              <a:t>Los cursos de inglés no serán considerados en los incisos anteriores.</a:t>
            </a:r>
          </a:p>
        </p:txBody>
      </p:sp>
      <p:sp>
        <p:nvSpPr>
          <p:cNvPr id="5" name="7 CuadroTexto"/>
          <p:cNvSpPr txBox="1">
            <a:spLocks/>
          </p:cNvSpPr>
          <p:nvPr/>
        </p:nvSpPr>
        <p:spPr>
          <a:xfrm>
            <a:off x="285427" y="205396"/>
            <a:ext cx="1819598" cy="5078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s-MX" sz="1600" b="1" dirty="0">
                <a:latin typeface="Arial" panose="020B0604020202020204" pitchFamily="34" charset="0"/>
                <a:cs typeface="Arial" panose="020B0604020202020204" pitchFamily="34" charset="0"/>
              </a:rPr>
              <a:t>CAPÍTULO IV</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REINSCRIPCIÓN</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0784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p20"/>
          <p:cNvSpPr txBox="1">
            <a:spLocks noGrp="1"/>
          </p:cNvSpPr>
          <p:nvPr>
            <p:ph type="title"/>
          </p:nvPr>
        </p:nvSpPr>
        <p:spPr>
          <a:xfrm>
            <a:off x="457200" y="713227"/>
            <a:ext cx="8178425" cy="3235105"/>
          </a:xfrm>
          <a:prstGeom prst="rect">
            <a:avLst/>
          </a:prstGeom>
        </p:spPr>
        <p:txBody>
          <a:bodyPr spcFirstLastPara="1" vert="horz" wrap="square" lIns="91425" tIns="91425" rIns="91425" bIns="91425" rtlCol="0" anchor="b" anchorCtr="0">
            <a:noAutofit/>
          </a:bodyPr>
          <a:lstStyle/>
          <a:p>
            <a:r>
              <a:rPr lang="es-MX" sz="1600" b="1" dirty="0">
                <a:solidFill>
                  <a:srgbClr val="00B050"/>
                </a:solidFill>
              </a:rPr>
              <a:t>B</a:t>
            </a:r>
            <a:r>
              <a:rPr lang="en" sz="1600" b="1" dirty="0">
                <a:solidFill>
                  <a:srgbClr val="00B050"/>
                </a:solidFill>
              </a:rPr>
              <a:t>AJA TEMPORAL Y/O DEFINITIVA: </a:t>
            </a:r>
            <a:r>
              <a:rPr lang="en" sz="1600" dirty="0"/>
              <a:t/>
            </a:r>
            <a:br>
              <a:rPr lang="en" sz="1600" dirty="0"/>
            </a:br>
            <a:r>
              <a:rPr lang="en" sz="1600" b="1" dirty="0"/>
              <a:t>Alumno que no asista dos semestres consecutivos sin causa justificada.</a:t>
            </a:r>
            <a:br>
              <a:rPr lang="en" sz="1600" b="1" dirty="0"/>
            </a:br>
            <a:r>
              <a:rPr lang="es-MX" sz="1600" b="1" dirty="0"/>
              <a:t>A</a:t>
            </a:r>
            <a:r>
              <a:rPr lang="en" sz="1600" b="1" dirty="0"/>
              <a:t>lumnos que soliciten baja temporal, se deberá notificar por escrito su reingreso y estará sujeto a cursar el plan de estudios vigente. </a:t>
            </a:r>
            <a:br>
              <a:rPr lang="en" sz="1600" b="1" dirty="0"/>
            </a:br>
            <a:r>
              <a:rPr lang="en" sz="1600" dirty="0"/>
              <a:t/>
            </a:r>
            <a:br>
              <a:rPr lang="en" sz="1600" dirty="0"/>
            </a:br>
            <a:r>
              <a:rPr lang="es-MX" sz="1600" b="1" dirty="0">
                <a:solidFill>
                  <a:srgbClr val="00B050"/>
                </a:solidFill>
              </a:rPr>
              <a:t>A</a:t>
            </a:r>
            <a:r>
              <a:rPr lang="en" sz="1600" b="1" dirty="0">
                <a:solidFill>
                  <a:srgbClr val="00B050"/>
                </a:solidFill>
              </a:rPr>
              <a:t>LUMNOS EN TRASLADO: </a:t>
            </a:r>
            <a:r>
              <a:rPr lang="en" sz="1600" b="1" dirty="0"/>
              <a:t/>
            </a:r>
            <a:br>
              <a:rPr lang="en" sz="1600" b="1" dirty="0"/>
            </a:br>
            <a:r>
              <a:rPr lang="en" sz="1600" b="1" dirty="0"/>
              <a:t>Únicamente procede el traslado de:</a:t>
            </a:r>
            <a:br>
              <a:rPr lang="en" sz="1600" b="1" dirty="0"/>
            </a:br>
            <a:r>
              <a:rPr lang="en" sz="1600" b="1" dirty="0"/>
              <a:t>° Institución pública a pública</a:t>
            </a:r>
            <a:br>
              <a:rPr lang="en" sz="1600" b="1" dirty="0"/>
            </a:br>
            <a:r>
              <a:rPr lang="en" sz="1600" b="1" dirty="0"/>
              <a:t>° Pública a particular</a:t>
            </a:r>
            <a:br>
              <a:rPr lang="en" sz="1600" b="1" dirty="0"/>
            </a:br>
            <a:r>
              <a:rPr lang="en" sz="1600" b="1" dirty="0"/>
              <a:t>° Particular a particular</a:t>
            </a:r>
            <a:r>
              <a:rPr lang="en" sz="1600" dirty="0"/>
              <a:t/>
            </a:r>
            <a:br>
              <a:rPr lang="en" sz="1600" dirty="0"/>
            </a:br>
            <a:r>
              <a:rPr lang="en" sz="1600" dirty="0"/>
              <a:t/>
            </a:r>
            <a:br>
              <a:rPr lang="en" sz="1600" dirty="0"/>
            </a:br>
            <a:r>
              <a:rPr lang="en" sz="1600" b="1" dirty="0">
                <a:solidFill>
                  <a:srgbClr val="00B050"/>
                </a:solidFill>
              </a:rPr>
              <a:t>MOVILIDAD</a:t>
            </a:r>
            <a:br>
              <a:rPr lang="en" sz="1600" b="1" dirty="0">
                <a:solidFill>
                  <a:srgbClr val="00B050"/>
                </a:solidFill>
              </a:rPr>
            </a:br>
            <a:r>
              <a:rPr lang="en" sz="1600" b="1" dirty="0"/>
              <a:t>Tienen derecho los alumnos regulares y que hayan concluido el 4° semestre.</a:t>
            </a:r>
            <a:br>
              <a:rPr lang="en" sz="1600" b="1" dirty="0"/>
            </a:br>
            <a:r>
              <a:rPr lang="en" sz="1600" b="1" dirty="0"/>
              <a:t>Tengan promedio mínimo de 9.</a:t>
            </a:r>
            <a:endParaRPr sz="1600" b="1" dirty="0">
              <a:solidFill>
                <a:srgbClr val="00B050"/>
              </a:solidFill>
            </a:endParaRPr>
          </a:p>
        </p:txBody>
      </p:sp>
      <p:sp>
        <p:nvSpPr>
          <p:cNvPr id="258" name="Google Shape;258;p20"/>
          <p:cNvSpPr txBox="1">
            <a:spLocks noGrp="1"/>
          </p:cNvSpPr>
          <p:nvPr>
            <p:ph type="sldNum" idx="12"/>
          </p:nvPr>
        </p:nvSpPr>
        <p:spPr>
          <a:prstGeom prst="rect">
            <a:avLst/>
          </a:prstGeom>
        </p:spPr>
        <p:txBody>
          <a:bodyPr spcFirstLastPara="1" vert="horz" wrap="square" lIns="91425" tIns="91425" rIns="91425" bIns="91425" rtlCol="0" anchor="t" anchorCtr="0">
            <a:noAutofit/>
          </a:bodyPr>
          <a:lstStyle/>
          <a:p>
            <a:fld id="{00000000-1234-1234-1234-123412341234}" type="slidenum">
              <a:rPr lang="en"/>
              <a:pPr/>
              <a:t>9</a:t>
            </a:fld>
            <a:endParaRPr/>
          </a:p>
        </p:txBody>
      </p:sp>
      <p:sp>
        <p:nvSpPr>
          <p:cNvPr id="4" name="7 CuadroTexto"/>
          <p:cNvSpPr txBox="1">
            <a:spLocks/>
          </p:cNvSpPr>
          <p:nvPr/>
        </p:nvSpPr>
        <p:spPr>
          <a:xfrm>
            <a:off x="285427" y="205396"/>
            <a:ext cx="1819598" cy="507831"/>
          </a:xfrm>
          <a:prstGeom prst="rect">
            <a:avLst/>
          </a:prstGeom>
          <a:noFill/>
        </p:spPr>
        <p:txBody>
          <a:bodyPr wrap="square"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Tx/>
              <a:buFontTx/>
            </a:pPr>
            <a:r>
              <a:rPr lang="es-MX" sz="1600" b="1" dirty="0">
                <a:latin typeface="Arial" panose="020B0604020202020204" pitchFamily="34" charset="0"/>
                <a:cs typeface="Arial" panose="020B0604020202020204" pitchFamily="34" charset="0"/>
              </a:rPr>
              <a:t>CAPÍTULO IV</a:t>
            </a:r>
            <a:r>
              <a:rPr lang="es-MX" sz="1400" b="1" dirty="0">
                <a:latin typeface="Arial" panose="020B0604020202020204" pitchFamily="34" charset="0"/>
                <a:cs typeface="Arial" panose="020B0604020202020204" pitchFamily="34" charset="0"/>
              </a:rPr>
              <a:t/>
            </a:r>
            <a:br>
              <a:rPr lang="es-MX" sz="1400" b="1" dirty="0">
                <a:latin typeface="Arial" panose="020B0604020202020204" pitchFamily="34" charset="0"/>
                <a:cs typeface="Arial" panose="020B0604020202020204" pitchFamily="34" charset="0"/>
              </a:rPr>
            </a:br>
            <a:r>
              <a:rPr lang="es-MX" sz="1400" b="1" dirty="0">
                <a:latin typeface="Arial" panose="020B0604020202020204" pitchFamily="34" charset="0"/>
                <a:cs typeface="Arial" panose="020B0604020202020204" pitchFamily="34" charset="0"/>
              </a:rPr>
              <a:t>REINSCRIPCIÓN</a:t>
            </a:r>
            <a:endParaRPr lang="en-US"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3394</TotalTime>
  <Words>2382</Words>
  <Application>Microsoft Office PowerPoint</Application>
  <PresentationFormat>Presentación en pantalla (16:9)</PresentationFormat>
  <Paragraphs>316</Paragraphs>
  <Slides>28</Slides>
  <Notes>21</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Presentación de PowerPoint</vt:lpstr>
      <vt:lpstr>Presentación de PowerPoint</vt:lpstr>
      <vt:lpstr>Presentación de PowerPoint</vt:lpstr>
      <vt:lpstr>CAPÍTULO II SELECCIÓN DE ASPIRANTES</vt:lpstr>
      <vt:lpstr>Presentación de PowerPoint</vt:lpstr>
      <vt:lpstr>    REQUISITOS   - Certificado de Terminación de Estudios de Bachillerato o equivalente, con promedio no menor de 8.0 o en su caso, constancia debidamente validada que emita la Institución de educación media superior. - Acta de nacimiento  - CURP - 4 fotografías  - Solicitud de inscripción  FALTA DE DOCUMENTACIÓN Tendrán derecho a un plazo máximo de 6 meses.  ASIGNACIÓN DE MATRÍCULA Se les asigna a los aspirantes que cumplan con todos los requisitos. </vt:lpstr>
      <vt:lpstr>Presentación de PowerPoint</vt:lpstr>
      <vt:lpstr>Presentación de PowerPoint</vt:lpstr>
      <vt:lpstr>BAJA TEMPORAL Y/O DEFINITIVA:  Alumno que no asista dos semestres consecutivos sin causa justificada. Alumnos que soliciten baja temporal, se deberá notificar por escrito su reingreso y estará sujeto a cursar el plan de estudios vigente.   ALUMNOS EN TRASLADO:  Únicamente procede el traslado de: ° Institución pública a pública ° Pública a particular ° Particular a particular  MOVILIDAD Tienen derecho los alumnos regulares y que hayan concluido el 4° semestre. Tengan promedio mínimo de 9.</vt:lpstr>
      <vt:lpstr>Presentación de PowerPoint</vt:lpstr>
      <vt:lpstr>Escala de calificaciones  </vt:lpstr>
      <vt:lpstr>Presentación de PowerPoint</vt:lpstr>
      <vt:lpstr>Ejemplos de Acreditación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NORMAS DE CONTROL ESCOLAR PARA  LA FORMACIÓN DE DOCENTES DE EDUCACIÓN BÁSICA, EN LA MODALIDAD ESCOLARIZADA (PLAN 2012)</dc:title>
  <dc:creator>DANIELA</dc:creator>
  <cp:lastModifiedBy>CCPA</cp:lastModifiedBy>
  <cp:revision>78</cp:revision>
  <dcterms:modified xsi:type="dcterms:W3CDTF">2018-10-11T18:16:15Z</dcterms:modified>
</cp:coreProperties>
</file>