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78" d="100"/>
          <a:sy n="78" d="100"/>
        </p:scale>
        <p:origin x="126"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tx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tx1">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11/21/2018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4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11/21/2018</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outerShdw blurRad="38100" dist="38100" dir="2700000" algn="tl">
              <a:srgbClr val="000000">
                <a:alpha val="43137"/>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outerShdw blurRad="47625" dist="12700" dir="2700000" algn="tl" rotWithShape="0">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outerShdw blurRad="47625" dist="12700" dir="2700000" algn="tl" rotWithShape="0">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outerShdw blurRad="47625" dist="12700" dir="2700000" algn="tl" rotWithShape="0">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s-MX" dirty="0" smtClean="0"/>
              <a:t>La enseñanza de las ciencias</a:t>
            </a:r>
            <a:endParaRPr lang="es-MX" dirty="0"/>
          </a:p>
        </p:txBody>
      </p:sp>
      <p:sp>
        <p:nvSpPr>
          <p:cNvPr id="3" name="Subtitle 2"/>
          <p:cNvSpPr>
            <a:spLocks noGrp="1"/>
          </p:cNvSpPr>
          <p:nvPr>
            <p:ph type="subTitle" idx="1"/>
          </p:nvPr>
        </p:nvSpPr>
        <p:spPr/>
        <p:txBody>
          <a:bodyPr/>
          <a:lstStyle/>
          <a:p>
            <a:r>
              <a:rPr lang="es-MX" sz="3200" dirty="0">
                <a:latin typeface="Bodoni MT" panose="02070603080606020203" pitchFamily="18" charset="0"/>
              </a:rPr>
              <a:t>Enfoque de modelización</a:t>
            </a:r>
          </a:p>
          <a:p>
            <a:endParaRPr lang="es-MX" dirty="0"/>
          </a:p>
        </p:txBody>
      </p:sp>
    </p:spTree>
    <p:extLst>
      <p:ext uri="{BB962C8B-B14F-4D97-AF65-F5344CB8AC3E}">
        <p14:creationId xmlns:p14="http://schemas.microsoft.com/office/powerpoint/2010/main" val="932316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47815"/>
            <a:ext cx="10364451" cy="1136142"/>
          </a:xfrm>
        </p:spPr>
        <p:txBody>
          <a:bodyPr/>
          <a:lstStyle/>
          <a:p>
            <a:r>
              <a:rPr lang="es-MX" dirty="0" smtClean="0"/>
              <a:t>modelización</a:t>
            </a:r>
            <a:endParaRPr lang="es-MX" dirty="0"/>
          </a:p>
        </p:txBody>
      </p:sp>
      <p:sp>
        <p:nvSpPr>
          <p:cNvPr id="3" name="Content Placeholder 2"/>
          <p:cNvSpPr>
            <a:spLocks noGrp="1"/>
          </p:cNvSpPr>
          <p:nvPr>
            <p:ph sz="quarter" idx="13"/>
          </p:nvPr>
        </p:nvSpPr>
        <p:spPr>
          <a:xfrm>
            <a:off x="913774" y="1482812"/>
            <a:ext cx="10363826" cy="4308388"/>
          </a:xfrm>
        </p:spPr>
        <p:txBody>
          <a:bodyPr>
            <a:normAutofit/>
          </a:bodyPr>
          <a:lstStyle/>
          <a:p>
            <a:r>
              <a:rPr lang="es-MX" dirty="0" smtClean="0"/>
              <a:t>Cuando se enseñaban las ciencias la metodología consistía en: la explicación por el profesor o lectura en el libro.</a:t>
            </a:r>
          </a:p>
          <a:p>
            <a:r>
              <a:rPr lang="es-MX" dirty="0" err="1"/>
              <a:t>Hargalló</a:t>
            </a:r>
            <a:r>
              <a:rPr lang="es-MX" dirty="0"/>
              <a:t> (1922) propuso para ello un plan de enseñanza </a:t>
            </a:r>
            <a:r>
              <a:rPr lang="es-MX" dirty="0" smtClean="0"/>
              <a:t>basado </a:t>
            </a:r>
            <a:r>
              <a:rPr lang="es-MX" dirty="0"/>
              <a:t>en la observación del dinamismo del entorno natural</a:t>
            </a:r>
            <a:r>
              <a:rPr lang="es-MX" dirty="0" smtClean="0"/>
              <a:t>.»</a:t>
            </a:r>
          </a:p>
          <a:p>
            <a:r>
              <a:rPr lang="es-MX" dirty="0"/>
              <a:t>selección de los temas </a:t>
            </a:r>
            <a:endParaRPr lang="es-MX" dirty="0" smtClean="0"/>
          </a:p>
          <a:p>
            <a:r>
              <a:rPr lang="es-MX" dirty="0" smtClean="0"/>
              <a:t> </a:t>
            </a:r>
            <a:r>
              <a:rPr lang="es-MX" dirty="0"/>
              <a:t>planteamientos didácticos para su plasmación en el aula</a:t>
            </a:r>
            <a:r>
              <a:rPr lang="es-MX" dirty="0" smtClean="0"/>
              <a:t>.</a:t>
            </a:r>
          </a:p>
          <a:p>
            <a:r>
              <a:rPr lang="es-MX" dirty="0"/>
              <a:t>La metodología didáctica de Rioja (1928-a), se fundamentó en una combinación armónica de observación directa del dinamismo de los procesos naturales en su propio medio y en la realización de experimentos en condiciones mas o menos controladas en la escuela. T</a:t>
            </a:r>
          </a:p>
        </p:txBody>
      </p:sp>
    </p:spTree>
    <p:extLst>
      <p:ext uri="{BB962C8B-B14F-4D97-AF65-F5344CB8AC3E}">
        <p14:creationId xmlns:p14="http://schemas.microsoft.com/office/powerpoint/2010/main" val="1914982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012628" y="476508"/>
            <a:ext cx="10363826" cy="3424107"/>
          </a:xfrm>
        </p:spPr>
        <p:txBody>
          <a:bodyPr/>
          <a:lstStyle/>
          <a:p>
            <a:r>
              <a:rPr lang="es-MX" dirty="0"/>
              <a:t>preocupación didáctica muy característica de </a:t>
            </a:r>
            <a:r>
              <a:rPr lang="es-MX" dirty="0" err="1"/>
              <a:t>Sensat</a:t>
            </a:r>
            <a:r>
              <a:rPr lang="es-MX" dirty="0"/>
              <a:t> (1930), fue la de resaltar la belleza de los procesos naturales y tratar de que los alumnos comprendieran las realidades del mundo tan interesantes y sugestivas como el un «maravilloso de los cuentos de hadas</a:t>
            </a:r>
            <a:r>
              <a:rPr lang="es-MX" dirty="0" smtClean="0"/>
              <a:t>»</a:t>
            </a:r>
          </a:p>
          <a:p>
            <a:r>
              <a:rPr lang="es-MX" dirty="0" smtClean="0"/>
              <a:t>Una de las propuestas didácticas de </a:t>
            </a:r>
            <a:r>
              <a:rPr lang="es-MX" dirty="0" err="1" smtClean="0"/>
              <a:t>sensat</a:t>
            </a:r>
            <a:r>
              <a:rPr lang="es-MX" dirty="0"/>
              <a:t> </a:t>
            </a:r>
            <a:r>
              <a:rPr lang="es-MX" dirty="0" smtClean="0"/>
              <a:t>fue el de realizar  </a:t>
            </a:r>
            <a:r>
              <a:rPr lang="es-MX" dirty="0"/>
              <a:t>una combinación de la enseñanza doméstica de las niñas con las Ciencias Naturales.</a:t>
            </a:r>
          </a:p>
        </p:txBody>
      </p:sp>
    </p:spTree>
    <p:extLst>
      <p:ext uri="{BB962C8B-B14F-4D97-AF65-F5344CB8AC3E}">
        <p14:creationId xmlns:p14="http://schemas.microsoft.com/office/powerpoint/2010/main" val="1836765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32486" y="358346"/>
            <a:ext cx="10845114" cy="5432853"/>
          </a:xfrm>
        </p:spPr>
        <p:txBody>
          <a:bodyPr>
            <a:normAutofit/>
          </a:bodyPr>
          <a:lstStyle/>
          <a:p>
            <a:endParaRPr lang="es-MX" dirty="0" smtClean="0"/>
          </a:p>
          <a:p>
            <a:endParaRPr lang="es-MX" dirty="0"/>
          </a:p>
          <a:p>
            <a:endParaRPr lang="es-MX" dirty="0" smtClean="0"/>
          </a:p>
          <a:p>
            <a:endParaRPr lang="es-MX" dirty="0"/>
          </a:p>
          <a:p>
            <a:r>
              <a:rPr lang="es-MX" dirty="0" smtClean="0"/>
              <a:t>El </a:t>
            </a:r>
            <a:r>
              <a:rPr lang="es-MX" dirty="0"/>
              <a:t>análisis de la revisión bibliográfica nos muestra cómo durante el primer tercio de este siglo, existía una gran inquietud por parte de un amplio grupo de profesores, trabajando desde diversas instituciones, por introducir y asegurar una enseñanza fructífera de las Ciencias Físicas Químicas y Naturales desde su inicio en la escuela primaria</a:t>
            </a:r>
            <a:r>
              <a:rPr lang="es-MX" dirty="0" smtClean="0"/>
              <a:t>.</a:t>
            </a:r>
          </a:p>
          <a:p>
            <a:endParaRPr lang="es-MX" dirty="0"/>
          </a:p>
        </p:txBody>
      </p:sp>
    </p:spTree>
    <p:extLst>
      <p:ext uri="{BB962C8B-B14F-4D97-AF65-F5344CB8AC3E}">
        <p14:creationId xmlns:p14="http://schemas.microsoft.com/office/powerpoint/2010/main" val="1994479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481914"/>
            <a:ext cx="10363826" cy="5309285"/>
          </a:xfrm>
        </p:spPr>
        <p:txBody>
          <a:bodyPr/>
          <a:lstStyle/>
          <a:p>
            <a:r>
              <a:rPr lang="es-MX" sz="2400" cap="none" dirty="0">
                <a:latin typeface="Bodoni MT" panose="02070603080606020203" pitchFamily="18" charset="0"/>
              </a:rPr>
              <a:t>la mayoría de los autores seleccionados inciden de una forma generalizada en principios didácticos como: </a:t>
            </a:r>
          </a:p>
          <a:p>
            <a:r>
              <a:rPr lang="es-MX" sz="2400" cap="none" dirty="0">
                <a:latin typeface="Bodoni MT" panose="02070603080606020203" pitchFamily="18" charset="0"/>
              </a:rPr>
              <a:t>aprender a aprender,</a:t>
            </a:r>
          </a:p>
          <a:p>
            <a:r>
              <a:rPr lang="es-MX" sz="2400" cap="none" dirty="0">
                <a:latin typeface="Bodoni MT" panose="02070603080606020203" pitchFamily="18" charset="0"/>
              </a:rPr>
              <a:t> la metodología de aprendizaje basado en la observación y experimentación, partir de los intereses e ideas previas del niño</a:t>
            </a:r>
            <a:r>
              <a:rPr lang="es-MX" sz="2400" cap="none" dirty="0" smtClean="0">
                <a:latin typeface="Bodoni MT" panose="02070603080606020203" pitchFamily="18" charset="0"/>
              </a:rPr>
              <a:t>,</a:t>
            </a:r>
          </a:p>
          <a:p>
            <a:r>
              <a:rPr lang="es-MX" sz="2400" cap="none" dirty="0" smtClean="0">
                <a:latin typeface="Bodoni MT" panose="02070603080606020203" pitchFamily="18" charset="0"/>
              </a:rPr>
              <a:t> </a:t>
            </a:r>
            <a:r>
              <a:rPr lang="es-MX" sz="2400" cap="none" dirty="0">
                <a:latin typeface="Bodoni MT" panose="02070603080606020203" pitchFamily="18" charset="0"/>
              </a:rPr>
              <a:t>el aprendizaje globalizado en forma de «ciencias de la naturaleza», </a:t>
            </a:r>
            <a:endParaRPr lang="es-MX" sz="2400" cap="none" dirty="0" smtClean="0">
              <a:latin typeface="Bodoni MT" panose="02070603080606020203" pitchFamily="18" charset="0"/>
            </a:endParaRPr>
          </a:p>
          <a:p>
            <a:r>
              <a:rPr lang="es-MX" sz="2400" cap="none" dirty="0" smtClean="0">
                <a:latin typeface="Bodoni MT" panose="02070603080606020203" pitchFamily="18" charset="0"/>
              </a:rPr>
              <a:t>la </a:t>
            </a:r>
            <a:r>
              <a:rPr lang="es-MX" sz="2400" cap="none" dirty="0">
                <a:latin typeface="Bodoni MT" panose="02070603080606020203" pitchFamily="18" charset="0"/>
              </a:rPr>
              <a:t>adecuación de la enseñanza al grado de desarrollo del alumno, </a:t>
            </a:r>
            <a:endParaRPr lang="es-MX" sz="2400" cap="none" dirty="0" smtClean="0">
              <a:latin typeface="Bodoni MT" panose="02070603080606020203" pitchFamily="18" charset="0"/>
            </a:endParaRPr>
          </a:p>
          <a:p>
            <a:r>
              <a:rPr lang="es-MX" sz="2400" cap="none" dirty="0" smtClean="0">
                <a:latin typeface="Bodoni MT" panose="02070603080606020203" pitchFamily="18" charset="0"/>
              </a:rPr>
              <a:t>la </a:t>
            </a:r>
            <a:r>
              <a:rPr lang="es-MX" sz="2400" cap="none" dirty="0">
                <a:latin typeface="Bodoni MT" panose="02070603080606020203" pitchFamily="18" charset="0"/>
              </a:rPr>
              <a:t>necesidad de una sólida formación inicial y permanente del profesorado</a:t>
            </a:r>
            <a:r>
              <a:rPr lang="es-MX" sz="2400" cap="none" dirty="0" smtClean="0">
                <a:latin typeface="Bodoni MT" panose="02070603080606020203" pitchFamily="18" charset="0"/>
              </a:rPr>
              <a:t>,</a:t>
            </a:r>
          </a:p>
          <a:p>
            <a:r>
              <a:rPr lang="es-MX" sz="2400" cap="none" dirty="0" smtClean="0">
                <a:latin typeface="Bodoni MT" panose="02070603080606020203" pitchFamily="18" charset="0"/>
              </a:rPr>
              <a:t> </a:t>
            </a:r>
            <a:r>
              <a:rPr lang="es-MX" sz="2400" cap="none" dirty="0">
                <a:latin typeface="Bodoni MT" panose="02070603080606020203" pitchFamily="18" charset="0"/>
              </a:rPr>
              <a:t>principios coincidentes con los presentados en la actual reforma de la enseñanza</a:t>
            </a:r>
            <a:r>
              <a:rPr lang="es-MX" cap="none" dirty="0">
                <a:latin typeface="Bodoni MT" panose="02070603080606020203" pitchFamily="18" charset="0"/>
              </a:rPr>
              <a:t>. </a:t>
            </a:r>
          </a:p>
          <a:p>
            <a:endParaRPr lang="es-MX" dirty="0"/>
          </a:p>
        </p:txBody>
      </p:sp>
    </p:spTree>
    <p:extLst>
      <p:ext uri="{BB962C8B-B14F-4D97-AF65-F5344CB8AC3E}">
        <p14:creationId xmlns:p14="http://schemas.microsoft.com/office/powerpoint/2010/main" val="4030779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dirty="0"/>
          </a:p>
        </p:txBody>
      </p:sp>
      <p:sp>
        <p:nvSpPr>
          <p:cNvPr id="3" name="Content Placeholder 2"/>
          <p:cNvSpPr>
            <a:spLocks noGrp="1"/>
          </p:cNvSpPr>
          <p:nvPr>
            <p:ph sz="quarter" idx="13"/>
          </p:nvPr>
        </p:nvSpPr>
        <p:spPr/>
        <p:txBody>
          <a:bodyPr/>
          <a:lstStyle/>
          <a:p>
            <a:r>
              <a:rPr lang="es-MX" cap="none" dirty="0" smtClean="0"/>
              <a:t>Anteriormente se llevaba una  metodología excesivamente verbal, memorística y «libresca» con que se desarrolló la enseñanza de las ciencias físicas químicas y naturales en la escuela primaria de aquella época, son, en nuestra opinión, y pese al tiempo transcurrido, algunos de los problemas no resueltos en la enseñanza obligatoria de hoy en día.</a:t>
            </a:r>
            <a:endParaRPr lang="es-MX" cap="none" dirty="0"/>
          </a:p>
        </p:txBody>
      </p:sp>
    </p:spTree>
    <p:extLst>
      <p:ext uri="{BB962C8B-B14F-4D97-AF65-F5344CB8AC3E}">
        <p14:creationId xmlns:p14="http://schemas.microsoft.com/office/powerpoint/2010/main" val="2063521400"/>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4B4B4B"/>
      </a:dk2>
      <a:lt2>
        <a:srgbClr val="B5B5B5"/>
      </a:lt2>
      <a:accent1>
        <a:srgbClr val="9AC43E"/>
      </a:accent1>
      <a:accent2>
        <a:srgbClr val="44BA98"/>
      </a:accent2>
      <a:accent3>
        <a:srgbClr val="43A9D9"/>
      </a:accent3>
      <a:accent4>
        <a:srgbClr val="6274D8"/>
      </a:accent4>
      <a:accent5>
        <a:srgbClr val="AB54D7"/>
      </a:accent5>
      <a:accent6>
        <a:srgbClr val="D15B37"/>
      </a:accent6>
      <a:hlink>
        <a:srgbClr val="BFE962"/>
      </a:hlink>
      <a:folHlink>
        <a:srgbClr val="C0D591"/>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892FADA9-420D-4323-A7A4-C1060166525B}"/>
    </a:ext>
  </a:extLst>
</a:theme>
</file>

<file path=docProps/app.xml><?xml version="1.0" encoding="utf-8"?>
<Properties xmlns="http://schemas.openxmlformats.org/officeDocument/2006/extended-properties" xmlns:vt="http://schemas.openxmlformats.org/officeDocument/2006/docPropsVTypes">
  <Template>Droplet</Template>
  <TotalTime>30</TotalTime>
  <Words>390</Words>
  <Application>Microsoft Office PowerPoint</Application>
  <PresentationFormat>Widescreen</PresentationFormat>
  <Paragraphs>23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Bodoni MT</vt:lpstr>
      <vt:lpstr>Tw Cen MT</vt:lpstr>
      <vt:lpstr>Droplet</vt:lpstr>
      <vt:lpstr>La enseñanza de las ciencias</vt:lpstr>
      <vt:lpstr>modelización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enseñanza de las ciencias</dc:title>
  <dc:creator>silvia erika sagahón</dc:creator>
  <cp:lastModifiedBy>silvia erika sagahón</cp:lastModifiedBy>
  <cp:revision>4</cp:revision>
  <dcterms:created xsi:type="dcterms:W3CDTF">2018-11-21T15:41:44Z</dcterms:created>
  <dcterms:modified xsi:type="dcterms:W3CDTF">2018-11-21T16:12:33Z</dcterms:modified>
</cp:coreProperties>
</file>