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8" d="100"/>
          <a:sy n="68" d="100"/>
        </p:scale>
        <p:origin x="6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638573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3687415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42855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1842367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21786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3558581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1218212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3013525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244708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FEBD9F-C79B-48F3-8D4C-FA3870BCBA37}" type="datetimeFigureOut">
              <a:rPr lang="es-ES" smtClean="0"/>
              <a:t>29/11/2018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52471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7FEBD9F-C79B-48F3-8D4C-FA3870BCBA37}" type="datetimeFigureOut">
              <a:rPr lang="es-ES" smtClean="0"/>
              <a:t>29/11/2018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1080337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7FEBD9F-C79B-48F3-8D4C-FA3870BCBA37}" type="datetimeFigureOut">
              <a:rPr lang="es-ES" smtClean="0"/>
              <a:t>29/11/2018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1856220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7FEBD9F-C79B-48F3-8D4C-FA3870BCBA37}" type="datetimeFigureOut">
              <a:rPr lang="es-ES" smtClean="0"/>
              <a:t>29/11/2018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264773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FEBD9F-C79B-48F3-8D4C-FA3870BCBA37}" type="datetimeFigureOut">
              <a:rPr lang="es-ES" smtClean="0"/>
              <a:t>29/11/2018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494700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7FEBD9F-C79B-48F3-8D4C-FA3870BCBA37}" type="datetimeFigureOut">
              <a:rPr lang="es-ES" smtClean="0"/>
              <a:t>29/11/2018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1979931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7FEBD9F-C79B-48F3-8D4C-FA3870BCBA37}" type="datetimeFigureOut">
              <a:rPr lang="es-ES" smtClean="0"/>
              <a:t>29/11/2018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5460308-C71B-47D8-87A3-4B09F70C184D}" type="slidenum">
              <a:rPr lang="es-ES" smtClean="0"/>
              <a:t>‹Nº›</a:t>
            </a:fld>
            <a:endParaRPr lang="es-ES"/>
          </a:p>
        </p:txBody>
      </p:sp>
    </p:spTree>
    <p:extLst>
      <p:ext uri="{BB962C8B-B14F-4D97-AF65-F5344CB8AC3E}">
        <p14:creationId xmlns:p14="http://schemas.microsoft.com/office/powerpoint/2010/main" val="314631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FEBD9F-C79B-48F3-8D4C-FA3870BCBA37}" type="datetimeFigureOut">
              <a:rPr lang="es-ES" smtClean="0"/>
              <a:t>29/11/2018</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460308-C71B-47D8-87A3-4B09F70C184D}" type="slidenum">
              <a:rPr lang="es-ES" smtClean="0"/>
              <a:t>‹Nº›</a:t>
            </a:fld>
            <a:endParaRPr lang="es-ES"/>
          </a:p>
        </p:txBody>
      </p:sp>
    </p:spTree>
    <p:extLst>
      <p:ext uri="{BB962C8B-B14F-4D97-AF65-F5344CB8AC3E}">
        <p14:creationId xmlns:p14="http://schemas.microsoft.com/office/powerpoint/2010/main" val="2235853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Conociendo nuestras escuelas</a:t>
            </a:r>
            <a:endParaRPr lang="es-ES" dirty="0"/>
          </a:p>
        </p:txBody>
      </p:sp>
      <p:sp>
        <p:nvSpPr>
          <p:cNvPr id="3" name="Subtítulo 2"/>
          <p:cNvSpPr>
            <a:spLocks noGrp="1"/>
          </p:cNvSpPr>
          <p:nvPr>
            <p:ph type="subTitle" idx="1"/>
          </p:nvPr>
        </p:nvSpPr>
        <p:spPr/>
        <p:txBody>
          <a:bodyPr/>
          <a:lstStyle/>
          <a:p>
            <a:r>
              <a:rPr lang="es-MX" dirty="0" smtClean="0"/>
              <a:t>Un acercamiento etnográfico a la cultura escolar</a:t>
            </a:r>
          </a:p>
          <a:p>
            <a:r>
              <a:rPr lang="es-MX" dirty="0" smtClean="0"/>
              <a:t>María </a:t>
            </a:r>
            <a:r>
              <a:rPr lang="es-MX" dirty="0" err="1" smtClean="0"/>
              <a:t>Bertely</a:t>
            </a:r>
            <a:r>
              <a:rPr lang="es-MX" dirty="0" smtClean="0"/>
              <a:t> </a:t>
            </a:r>
            <a:r>
              <a:rPr lang="es-MX" dirty="0" err="1" smtClean="0"/>
              <a:t>Busquetes</a:t>
            </a:r>
            <a:endParaRPr lang="es-ES" dirty="0"/>
          </a:p>
        </p:txBody>
      </p:sp>
    </p:spTree>
    <p:extLst>
      <p:ext uri="{BB962C8B-B14F-4D97-AF65-F5344CB8AC3E}">
        <p14:creationId xmlns:p14="http://schemas.microsoft.com/office/powerpoint/2010/main" val="1885571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Enfoque etnográfico</a:t>
            </a:r>
            <a:endParaRPr lang="es-ES" dirty="0"/>
          </a:p>
        </p:txBody>
      </p:sp>
      <p:sp>
        <p:nvSpPr>
          <p:cNvPr id="3" name="Marcador de contenido 2"/>
          <p:cNvSpPr>
            <a:spLocks noGrp="1"/>
          </p:cNvSpPr>
          <p:nvPr>
            <p:ph idx="1"/>
          </p:nvPr>
        </p:nvSpPr>
        <p:spPr/>
        <p:txBody>
          <a:bodyPr>
            <a:normAutofit lnSpcReduction="10000"/>
          </a:bodyPr>
          <a:lstStyle/>
          <a:p>
            <a:r>
              <a:rPr lang="es-MX" sz="2400" dirty="0" smtClean="0"/>
              <a:t>La etnografía cualitativa o interpretativa se relaciona con los estudios antropológicos y sus descripciones detalladas de lo que acontece en los contextos sociales y culturales específicos. Inglaterra años 70</a:t>
            </a:r>
          </a:p>
          <a:p>
            <a:r>
              <a:rPr lang="es-MX" sz="2400" dirty="0" smtClean="0"/>
              <a:t>En México la etnografía aplicada a la educación se presenta en la década de los setenta como campo de investigación.</a:t>
            </a:r>
          </a:p>
          <a:p>
            <a:r>
              <a:rPr lang="es-MX" sz="2400" dirty="0" smtClean="0"/>
              <a:t>Las investigaciones etnográficas pueden organizarse de distintas maneras gracias al contexto político </a:t>
            </a:r>
            <a:r>
              <a:rPr lang="es-MX" sz="2400" dirty="0"/>
              <a:t>o</a:t>
            </a:r>
            <a:r>
              <a:rPr lang="es-MX" sz="2400" dirty="0" smtClean="0"/>
              <a:t> académicos</a:t>
            </a:r>
            <a:r>
              <a:rPr lang="es-MX" dirty="0" smtClean="0"/>
              <a:t>.</a:t>
            </a:r>
          </a:p>
          <a:p>
            <a:pPr marL="0" indent="0">
              <a:buNone/>
            </a:pPr>
            <a:endParaRPr lang="es-MX" dirty="0" smtClean="0"/>
          </a:p>
          <a:p>
            <a:endParaRPr lang="es-ES" dirty="0"/>
          </a:p>
        </p:txBody>
      </p:sp>
    </p:spTree>
    <p:extLst>
      <p:ext uri="{BB962C8B-B14F-4D97-AF65-F5344CB8AC3E}">
        <p14:creationId xmlns:p14="http://schemas.microsoft.com/office/powerpoint/2010/main" val="957612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62709"/>
            <a:ext cx="8596668" cy="5478654"/>
          </a:xfrm>
        </p:spPr>
        <p:txBody>
          <a:bodyPr>
            <a:normAutofit lnSpcReduction="10000"/>
          </a:bodyPr>
          <a:lstStyle/>
          <a:p>
            <a:r>
              <a:rPr lang="es-MX" dirty="0" smtClean="0"/>
              <a:t>Etnografía Holística: busca definir las creencias y practicas de un grupo para mostrar unidad cultural.</a:t>
            </a:r>
            <a:endParaRPr lang="es-MX" dirty="0"/>
          </a:p>
          <a:p>
            <a:r>
              <a:rPr lang="es-ES" dirty="0"/>
              <a:t>La voz </a:t>
            </a:r>
            <a:r>
              <a:rPr lang="es-ES" dirty="0" smtClean="0"/>
              <a:t>griega </a:t>
            </a:r>
            <a:r>
              <a:rPr lang="es-ES" dirty="0" err="1" smtClean="0"/>
              <a:t>holos</a:t>
            </a:r>
            <a:r>
              <a:rPr lang="es-ES" dirty="0" smtClean="0"/>
              <a:t>, </a:t>
            </a:r>
            <a:r>
              <a:rPr lang="es-ES" dirty="0"/>
              <a:t>significa entero, completo, “todo”; indica </a:t>
            </a:r>
            <a:r>
              <a:rPr lang="es-ES" dirty="0" smtClean="0"/>
              <a:t>también íntegro </a:t>
            </a:r>
            <a:r>
              <a:rPr lang="es-ES" dirty="0"/>
              <a:t>y organizado; son las relaciones, contexto de cualquier evento, aspecto, circunstancia, cualidad o cosa que en su momento esté </a:t>
            </a:r>
            <a:r>
              <a:rPr lang="es-ES" dirty="0" smtClean="0"/>
              <a:t>siendo estudiado </a:t>
            </a:r>
            <a:r>
              <a:rPr lang="es-ES" dirty="0"/>
              <a:t>o tomado en cuenta, como “uno” o como totalidad</a:t>
            </a:r>
            <a:r>
              <a:rPr lang="es-ES" dirty="0" smtClean="0"/>
              <a:t>. </a:t>
            </a:r>
            <a:r>
              <a:rPr lang="es-ES" dirty="0"/>
              <a:t>Alude a cualquier realidad objeto de exclusivo de estudio, sabiéndose que la misma está en relación con </a:t>
            </a:r>
            <a:r>
              <a:rPr lang="es-ES" dirty="0" smtClean="0"/>
              <a:t>otros </a:t>
            </a:r>
            <a:r>
              <a:rPr lang="es-ES" dirty="0" err="1" smtClean="0"/>
              <a:t>holos</a:t>
            </a:r>
            <a:r>
              <a:rPr lang="es-ES" dirty="0" smtClean="0"/>
              <a:t>, </a:t>
            </a:r>
            <a:r>
              <a:rPr lang="es-ES" dirty="0"/>
              <a:t>porque expresa múltiples relaciones, es dinámico y está en permanente </a:t>
            </a:r>
            <a:r>
              <a:rPr lang="es-ES" dirty="0" smtClean="0"/>
              <a:t>interacción.</a:t>
            </a:r>
          </a:p>
          <a:p>
            <a:r>
              <a:rPr lang="es-ES" dirty="0"/>
              <a:t>Los estudios etnográficos holísticos se enfocan en grupos amplios, donde el objeto de estudio busca a comprender e interpretar una realidad, que interactúa con un contexto mucho más amplio. Tiene la finalidad de producir conocimiento y planteamientos teóricos, más allá de la resolución de problemas prácticos, analizando e interpretando la información proveniente de un trabajo de campo; también utiliza datos (información verbal y no verbal) que consisten en experiencias textuales de los protagonistas de los fenómenos, o de la observación realizada en el ambiente natural para comprender lo que hacen, dicen y piensan sus actores, además de cómo interpretan su mundo y lo que en él acontece</a:t>
            </a:r>
          </a:p>
        </p:txBody>
      </p:sp>
    </p:spTree>
    <p:extLst>
      <p:ext uri="{BB962C8B-B14F-4D97-AF65-F5344CB8AC3E}">
        <p14:creationId xmlns:p14="http://schemas.microsoft.com/office/powerpoint/2010/main" val="193056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281355"/>
            <a:ext cx="8596668" cy="5760008"/>
          </a:xfrm>
        </p:spPr>
        <p:txBody>
          <a:bodyPr>
            <a:normAutofit/>
          </a:bodyPr>
          <a:lstStyle/>
          <a:p>
            <a:r>
              <a:rPr lang="es-MX" dirty="0" smtClean="0"/>
              <a:t>Etnografía de la comunicación: </a:t>
            </a:r>
            <a:r>
              <a:rPr lang="es-ES" dirty="0"/>
              <a:t>estudia el uso del lenguaje por parte de los miembros de un determinado grupo: la situaciones en que se produce ese uso, las estructuras de diverso orden que lo sostienen, las funciones a que sirve y reglas que siguen los interlocutores, así como las diferencias y variaciones que se observan entre diversos grupos</a:t>
            </a:r>
            <a:r>
              <a:rPr lang="es-ES" dirty="0" smtClean="0"/>
              <a:t>.</a:t>
            </a:r>
          </a:p>
          <a:p>
            <a:r>
              <a:rPr lang="es-ES" dirty="0"/>
              <a:t>Según la etnografía de la comunicación, la competencia lingüística del hablante es uno más de los componentes de su competencia comunicativa; esta competencia comunicativa no solo le permite tomar parte de las actividades sociales del grupo, sino que lo constituye como uno de sus miembros. En tal sentido, lo que caracteriza a un grupo humano en cuanto comunidad de habla es el hecho de compartir una misma lengua y unas mismas reglas de uso de esa lengua.</a:t>
            </a:r>
          </a:p>
          <a:p>
            <a:r>
              <a:rPr lang="es-ES" dirty="0"/>
              <a:t>La etnografía de la comunicación concibe la lengua como un </a:t>
            </a:r>
            <a:r>
              <a:rPr lang="es-ES" i="1" dirty="0"/>
              <a:t>repertorio verbal</a:t>
            </a:r>
            <a:r>
              <a:rPr lang="es-ES" dirty="0"/>
              <a:t> compartido por el grupo, más próximo a lo que la sociolingüística denomina </a:t>
            </a:r>
            <a:r>
              <a:rPr lang="es-ES" i="1" dirty="0"/>
              <a:t>variedad lingüística</a:t>
            </a:r>
            <a:r>
              <a:rPr lang="es-ES" dirty="0"/>
              <a:t> que a lo que la lingüística teórica denomina lengua o </a:t>
            </a:r>
            <a:r>
              <a:rPr lang="es-ES" i="1" dirty="0"/>
              <a:t>sistema lingüístico.</a:t>
            </a:r>
            <a:r>
              <a:rPr lang="es-ES" dirty="0"/>
              <a:t> Por otra parte, las reglas de uso a las que se refiere la etnografía forman un conjunto homogéneo y estable que regula la comunicación en el interior del grupo.</a:t>
            </a:r>
          </a:p>
          <a:p>
            <a:endParaRPr lang="es-ES" dirty="0" smtClean="0"/>
          </a:p>
        </p:txBody>
      </p:sp>
    </p:spTree>
    <p:extLst>
      <p:ext uri="{BB962C8B-B14F-4D97-AF65-F5344CB8AC3E}">
        <p14:creationId xmlns:p14="http://schemas.microsoft.com/office/powerpoint/2010/main" val="3130642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62709"/>
            <a:ext cx="8596668" cy="5478654"/>
          </a:xfrm>
        </p:spPr>
        <p:txBody>
          <a:bodyPr>
            <a:normAutofit lnSpcReduction="10000"/>
          </a:bodyPr>
          <a:lstStyle/>
          <a:p>
            <a:r>
              <a:rPr lang="es-ES" dirty="0"/>
              <a:t>Interaccionismo simbólico: </a:t>
            </a:r>
            <a:r>
              <a:rPr lang="es-ES" dirty="0" smtClean="0"/>
              <a:t>es </a:t>
            </a:r>
            <a:r>
              <a:rPr lang="es-ES" dirty="0"/>
              <a:t>entender a las personas como seres sociales que viven en interacción con el resto, y ver en los procesos de interacción el peso relevante en la configuración del significado para el individuo y su consecuente contribución a su personalidad</a:t>
            </a:r>
            <a:r>
              <a:rPr lang="es-ES" dirty="0" smtClean="0"/>
              <a:t>.</a:t>
            </a:r>
          </a:p>
          <a:p>
            <a:r>
              <a:rPr lang="es-ES" dirty="0"/>
              <a:t>El interaccionismo simbólico es el fenómeno por el que </a:t>
            </a:r>
            <a:r>
              <a:rPr lang="es-ES" b="1" dirty="0"/>
              <a:t>se considera lo social como la forma simbólica que tienen las personas de interactuar</a:t>
            </a:r>
            <a:r>
              <a:rPr lang="es-ES" dirty="0"/>
              <a:t>. Se basa en la comprensión de la sociedad a través de la </a:t>
            </a:r>
            <a:r>
              <a:rPr lang="es-ES" dirty="0" smtClean="0"/>
              <a:t>comunicación.</a:t>
            </a:r>
          </a:p>
          <a:p>
            <a:r>
              <a:rPr lang="es-ES" dirty="0"/>
              <a:t>La dimensión simbólica hace referencia al mundo del significado. No nos relacionamos con los objetos o las personas por lo que son realmente, si no por lo que significan para nosotros.</a:t>
            </a:r>
          </a:p>
          <a:p>
            <a:pPr marL="0" indent="0">
              <a:buNone/>
            </a:pPr>
            <a:r>
              <a:rPr lang="es-MX" dirty="0" smtClean="0"/>
              <a:t>Ejemplo:</a:t>
            </a:r>
            <a:endParaRPr lang="es-ES" dirty="0"/>
          </a:p>
          <a:p>
            <a:r>
              <a:rPr lang="es-ES" dirty="0"/>
              <a:t>Cuando vemos un árbol, no vemos el árbol real, si no eso que significa para nosotros, tal vez un conjunto de células vivas, puede que un espíritu del bosque o puede que una fuente de leña, todo depende de la relación simbólica que mantenemos con el árbol. Con las personas también es fácil de ver, ya que nunca nos relacionamos con seres humanos, si no que nos relacionamos con “mujeres”, “niños”, “maestros”, “inmigrantes”, “policías”, etc…, cada categoría lleva asociado un significado que condiciona nuestra relación.</a:t>
            </a:r>
          </a:p>
        </p:txBody>
      </p:sp>
    </p:spTree>
    <p:extLst>
      <p:ext uri="{BB962C8B-B14F-4D97-AF65-F5344CB8AC3E}">
        <p14:creationId xmlns:p14="http://schemas.microsoft.com/office/powerpoint/2010/main" val="3875361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76775"/>
            <a:ext cx="8596668" cy="5464587"/>
          </a:xfrm>
        </p:spPr>
        <p:txBody>
          <a:bodyPr/>
          <a:lstStyle/>
          <a:p>
            <a:r>
              <a:rPr lang="es-ES" dirty="0"/>
              <a:t>Antropología </a:t>
            </a:r>
            <a:r>
              <a:rPr lang="es-ES" dirty="0" smtClean="0"/>
              <a:t>Cognoscitiva, la </a:t>
            </a:r>
            <a:r>
              <a:rPr lang="es-ES" dirty="0"/>
              <a:t>cultura es algo mental, a saber, todos aquellos conocimientos que se necesitan conocer para comportarse de manera adecuada y conforme a las normas de una sociedad</a:t>
            </a:r>
            <a:r>
              <a:rPr lang="es-ES" dirty="0" smtClean="0"/>
              <a:t>.</a:t>
            </a:r>
          </a:p>
          <a:p>
            <a:r>
              <a:rPr lang="es-ES" dirty="0"/>
              <a:t>Se interesa por algunas de las cuestiones clásicas para la Antropología Social y Cultural que </a:t>
            </a:r>
            <a:r>
              <a:rPr lang="es-ES" dirty="0" err="1"/>
              <a:t>serefieren</a:t>
            </a:r>
            <a:r>
              <a:rPr lang="es-ES" dirty="0"/>
              <a:t> no sólo al origen del lenguaje y de la mente, capacidades que distinguen a los </a:t>
            </a:r>
            <a:r>
              <a:rPr lang="es-ES" dirty="0" err="1"/>
              <a:t>sereshumanos</a:t>
            </a:r>
            <a:r>
              <a:rPr lang="es-ES" dirty="0"/>
              <a:t>, sino también a la enorme diversidad de lenguas manteniendo la posibilidad permanente </a:t>
            </a:r>
            <a:r>
              <a:rPr lang="es-ES" dirty="0" err="1"/>
              <a:t>decomunicación</a:t>
            </a:r>
            <a:r>
              <a:rPr lang="es-ES" dirty="0"/>
              <a:t> por medio de ellas, a las muy distintas formas de pensar y a la vez a los </a:t>
            </a:r>
            <a:r>
              <a:rPr lang="es-ES" dirty="0" err="1"/>
              <a:t>procesosposiblemente</a:t>
            </a:r>
            <a:r>
              <a:rPr lang="es-ES" dirty="0"/>
              <a:t> universales que permiten el entendimiento común, a las relaciones entre lenguaje </a:t>
            </a:r>
            <a:r>
              <a:rPr lang="es-ES" dirty="0" err="1"/>
              <a:t>ypensamiento</a:t>
            </a:r>
            <a:r>
              <a:rPr lang="es-ES" dirty="0"/>
              <a:t>, a los esquemas culturales, a las formas de ordenar el mundo y razonar, a las </a:t>
            </a:r>
            <a:r>
              <a:rPr lang="es-ES" dirty="0" err="1"/>
              <a:t>formasculturales</a:t>
            </a:r>
            <a:r>
              <a:rPr lang="es-ES" dirty="0"/>
              <a:t> que adoptan los sentimientos, a la unidad psíquica de la humanidad, etc.</a:t>
            </a:r>
            <a:endParaRPr lang="es-ES" dirty="0"/>
          </a:p>
        </p:txBody>
      </p:sp>
    </p:spTree>
    <p:extLst>
      <p:ext uri="{BB962C8B-B14F-4D97-AF65-F5344CB8AC3E}">
        <p14:creationId xmlns:p14="http://schemas.microsoft.com/office/powerpoint/2010/main" val="1953053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942535"/>
            <a:ext cx="8596668" cy="5098827"/>
          </a:xfrm>
        </p:spPr>
        <p:txBody>
          <a:bodyPr/>
          <a:lstStyle/>
          <a:p>
            <a:r>
              <a:rPr lang="es-ES" dirty="0" smtClean="0"/>
              <a:t>Psicología </a:t>
            </a:r>
            <a:r>
              <a:rPr lang="es-ES" dirty="0" err="1" smtClean="0"/>
              <a:t>ecologíca</a:t>
            </a:r>
            <a:r>
              <a:rPr lang="es-ES" dirty="0" smtClean="0"/>
              <a:t>: El </a:t>
            </a:r>
            <a:r>
              <a:rPr lang="es-ES" dirty="0"/>
              <a:t>comportamiento de las personas y el ambiente se influyen mutuamente. Bajo esta premisa, la psicología ecológica estudia los cambios de conducta de la persona analizando el proceso de desarrollo del organismo, cuerpo y mente, en su relación e interacción con el entorno y el medio ambiente, tanto físico como social. La familia, los amigos, la escuela, la alimentación, los hábitos de salud, el trabajo, la cultura, las tradiciones, las instituciones, la economía, la calidad ambiental o las relaciones sociales entre otros, son factores que estimulan e intervienen en la formación de valores, habilidades, hábitos de conducta o estados emocionales, </a:t>
            </a:r>
            <a:r>
              <a:rPr lang="es-ES" dirty="0" err="1"/>
              <a:t>etc</a:t>
            </a:r>
            <a:r>
              <a:rPr lang="es-ES" dirty="0"/>
              <a:t>, y que, en combinación con las características genéticas y constitucionales de cada uno, influyen decisivamente en nuestro desarrollo y evolución vital, en nuestro comportamiento, en quiénes somos, en cómo nos encontramos... Inciden, en nuestro estado de salud física y mental. </a:t>
            </a:r>
          </a:p>
        </p:txBody>
      </p:sp>
    </p:spTree>
    <p:extLst>
      <p:ext uri="{BB962C8B-B14F-4D97-AF65-F5344CB8AC3E}">
        <p14:creationId xmlns:p14="http://schemas.microsoft.com/office/powerpoint/2010/main" val="3306420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675249"/>
            <a:ext cx="8596668" cy="5366113"/>
          </a:xfrm>
        </p:spPr>
        <p:txBody>
          <a:bodyPr>
            <a:normAutofit fontScale="92500" lnSpcReduction="10000"/>
          </a:bodyPr>
          <a:lstStyle/>
          <a:p>
            <a:r>
              <a:rPr lang="es-ES" dirty="0"/>
              <a:t>Niveles de reconstrucción</a:t>
            </a:r>
            <a:br>
              <a:rPr lang="es-ES" dirty="0"/>
            </a:br>
            <a:r>
              <a:rPr lang="es-ES" dirty="0"/>
              <a:t>La acción social significativa</a:t>
            </a:r>
          </a:p>
          <a:p>
            <a:pPr marL="0" indent="0">
              <a:buNone/>
            </a:pPr>
            <a:r>
              <a:rPr lang="es-ES" dirty="0"/>
              <a:t>Interpretación de las acciones de los actores en los contextos sociales.</a:t>
            </a:r>
          </a:p>
          <a:p>
            <a:pPr marL="0" indent="0">
              <a:buNone/>
            </a:pPr>
            <a:r>
              <a:rPr lang="es-ES" dirty="0"/>
              <a:t>En este sentido, la acción social tiene como principal objetivo satisfacer necesidades básicas que, por distintos motivos, un grupo de la población no puede satisfacer. De esta manera, la acción social puede estar dirigida a promover la educación </a:t>
            </a:r>
            <a:endParaRPr lang="es-ES" dirty="0" smtClean="0"/>
          </a:p>
          <a:p>
            <a:r>
              <a:rPr lang="es-ES" dirty="0" smtClean="0"/>
              <a:t>Segundo </a:t>
            </a:r>
            <a:r>
              <a:rPr lang="es-ES" dirty="0"/>
              <a:t>nivel de reconstrucción</a:t>
            </a:r>
            <a:br>
              <a:rPr lang="es-ES" dirty="0"/>
            </a:br>
            <a:r>
              <a:rPr lang="es-ES" dirty="0"/>
              <a:t>Entramado </a:t>
            </a:r>
            <a:r>
              <a:rPr lang="es-ES" dirty="0" smtClean="0"/>
              <a:t>cultural</a:t>
            </a:r>
            <a:endParaRPr lang="es-MX" dirty="0" smtClean="0"/>
          </a:p>
          <a:p>
            <a:pPr marL="0" indent="0">
              <a:buNone/>
            </a:pPr>
            <a:r>
              <a:rPr lang="es-MX" dirty="0" smtClean="0"/>
              <a:t>Es relacionar y documentar la vida cotidiana, la cultura y como se relaciona con el comportamiento de la gente. Integración, ideología, identidad.</a:t>
            </a:r>
          </a:p>
          <a:p>
            <a:r>
              <a:rPr lang="es-ES" dirty="0" smtClean="0"/>
              <a:t>Tercer </a:t>
            </a:r>
            <a:r>
              <a:rPr lang="es-ES" dirty="0"/>
              <a:t>nivel de reconstrucción</a:t>
            </a:r>
            <a:br>
              <a:rPr lang="es-ES" dirty="0"/>
            </a:br>
            <a:r>
              <a:rPr lang="es-ES" dirty="0" smtClean="0"/>
              <a:t>Hegemonía, consenso e instrumentos e significación.</a:t>
            </a:r>
          </a:p>
          <a:p>
            <a:pPr marL="0" indent="0">
              <a:buNone/>
            </a:pPr>
            <a:r>
              <a:rPr lang="es-ES" dirty="0"/>
              <a:t>Se denomina hegemonía al dominio de una entidad sobre otras de igual tipo. Se puede aplicar a diversas situaciones con el mismo significado: un bloque de naciones puede tener hegemonía gracias a su mayor potencial económico, militar o político, y ejerce esa hegemonía sobre otras poblaciones, aunque estas no la deseen. </a:t>
            </a:r>
            <a:r>
              <a:rPr lang="es-ES" dirty="0" smtClean="0"/>
              <a:t>Toda acción significativa e intencional como interés o desinterés del estado nacional por ofrecer educación pública y gratuita.</a:t>
            </a:r>
            <a:endParaRPr lang="es-ES" dirty="0"/>
          </a:p>
          <a:p>
            <a:endParaRPr lang="es-MX" dirty="0" smtClean="0"/>
          </a:p>
        </p:txBody>
      </p:sp>
    </p:spTree>
    <p:extLst>
      <p:ext uri="{BB962C8B-B14F-4D97-AF65-F5344CB8AC3E}">
        <p14:creationId xmlns:p14="http://schemas.microsoft.com/office/powerpoint/2010/main" val="2824200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829995"/>
            <a:ext cx="8596668" cy="5211368"/>
          </a:xfrm>
        </p:spPr>
        <p:txBody>
          <a:bodyPr/>
          <a:lstStyle/>
          <a:p>
            <a:r>
              <a:rPr lang="es-MX" dirty="0" smtClean="0"/>
              <a:t>Protocolo de investigación, preguntas y dimensiones de análisis.</a:t>
            </a:r>
          </a:p>
          <a:p>
            <a:r>
              <a:rPr lang="es-MX" dirty="0" smtClean="0"/>
              <a:t>Delimitación del referente empírico.</a:t>
            </a:r>
          </a:p>
          <a:p>
            <a:r>
              <a:rPr lang="es-MX" dirty="0" smtClean="0"/>
              <a:t>Selección y dominio de técnicas e instrumentos </a:t>
            </a:r>
            <a:r>
              <a:rPr lang="es-MX" smtClean="0"/>
              <a:t>de investigación.</a:t>
            </a:r>
          </a:p>
          <a:p>
            <a:endParaRPr lang="es-ES" dirty="0"/>
          </a:p>
        </p:txBody>
      </p:sp>
    </p:spTree>
    <p:extLst>
      <p:ext uri="{BB962C8B-B14F-4D97-AF65-F5344CB8AC3E}">
        <p14:creationId xmlns:p14="http://schemas.microsoft.com/office/powerpoint/2010/main" val="3478646110"/>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TotalTime>
  <Words>789</Words>
  <Application>Microsoft Office PowerPoint</Application>
  <PresentationFormat>Panorámica</PresentationFormat>
  <Paragraphs>31</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Trebuchet MS</vt:lpstr>
      <vt:lpstr>Wingdings 3</vt:lpstr>
      <vt:lpstr>Faceta</vt:lpstr>
      <vt:lpstr>Conociendo nuestras escuelas</vt:lpstr>
      <vt:lpstr>Enfoque etnográfico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Conociendo nuestras escuelas</dc:title>
  <dc:creator>Secretaria</dc:creator>
  <cp:lastModifiedBy>Secretaria</cp:lastModifiedBy>
  <cp:revision>5</cp:revision>
  <dcterms:created xsi:type="dcterms:W3CDTF">2018-11-29T14:30:07Z</dcterms:created>
  <dcterms:modified xsi:type="dcterms:W3CDTF">2018-11-29T15:15:12Z</dcterms:modified>
</cp:coreProperties>
</file>