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63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09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739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7898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295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36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41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554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9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681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54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51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62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11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79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05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472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B7815-5DA2-4D5F-9F7F-28E06935089F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7B8D-6F36-4050-964A-52BA213609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2433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It’s a long story</a:t>
            </a:r>
            <a:endParaRPr lang="es-ES" sz="7200" b="1" dirty="0"/>
          </a:p>
        </p:txBody>
      </p:sp>
    </p:spTree>
    <p:extLst>
      <p:ext uri="{BB962C8B-B14F-4D97-AF65-F5344CB8AC3E}">
        <p14:creationId xmlns:p14="http://schemas.microsoft.com/office/powerpoint/2010/main" val="15743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49005"/>
            <a:ext cx="10515600" cy="843425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ast continuous vs. simple past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Use the past continuous and the simple past to tell a story</a:t>
            </a:r>
          </a:p>
          <a:p>
            <a:r>
              <a:rPr lang="en-US" sz="2800" b="1" dirty="0"/>
              <a:t>P</a:t>
            </a:r>
            <a:r>
              <a:rPr lang="en-US" sz="2800" b="1" dirty="0" smtClean="0"/>
              <a:t>ast continuous is often used with the simple past.</a:t>
            </a:r>
          </a:p>
          <a:p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800" b="1" dirty="0" smtClean="0"/>
              <a:t> was eating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when the phone </a:t>
            </a:r>
            <a:r>
              <a:rPr lang="en-US" sz="2800" b="1" dirty="0" smtClean="0"/>
              <a:t>rang.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/>
              <a:t>PAST TIME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>
              <a:buNone/>
            </a:pPr>
            <a:endParaRPr lang="es-ES" sz="2800" b="1" dirty="0"/>
          </a:p>
        </p:txBody>
      </p:sp>
      <p:cxnSp>
        <p:nvCxnSpPr>
          <p:cNvPr id="5" name="Conector recto 4"/>
          <p:cNvCxnSpPr/>
          <p:nvPr/>
        </p:nvCxnSpPr>
        <p:spPr>
          <a:xfrm flipV="1">
            <a:off x="995082" y="4581346"/>
            <a:ext cx="8377518" cy="26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995082" y="4556160"/>
            <a:ext cx="0" cy="121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2508091" y="4352319"/>
            <a:ext cx="0" cy="255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V="1">
            <a:off x="3805731" y="4374624"/>
            <a:ext cx="0" cy="255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9372600" y="4502372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2242244" y="4736947"/>
            <a:ext cx="76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8:00</a:t>
            </a:r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527398" y="4741729"/>
            <a:ext cx="76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8:15</a:t>
            </a:r>
            <a:endParaRPr lang="es-ES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583553" y="3961108"/>
            <a:ext cx="184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Earlier action</a:t>
            </a:r>
            <a:endParaRPr lang="es-ES" dirty="0"/>
          </a:p>
        </p:txBody>
      </p:sp>
      <p:sp>
        <p:nvSpPr>
          <p:cNvPr id="18" name="CuadroTexto 17"/>
          <p:cNvSpPr txBox="1"/>
          <p:nvPr/>
        </p:nvSpPr>
        <p:spPr>
          <a:xfrm>
            <a:off x="3639777" y="3923987"/>
            <a:ext cx="402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action (Interrupting the first)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059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5429" y="377371"/>
            <a:ext cx="11277599" cy="631371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We often use the past continuous first to set the scene, and then the pas simple for the separate, completed actions that happen.</a:t>
            </a:r>
          </a:p>
          <a:p>
            <a:pPr marL="0" indent="0">
              <a:buNone/>
            </a:pPr>
            <a:r>
              <a:rPr lang="en-US" sz="2400" b="1" i="1" dirty="0" smtClean="0"/>
              <a:t>Susan was looking for Graham, so she didn´t sit down. Instead, she tried calling him on her mobile phone.</a:t>
            </a:r>
          </a:p>
          <a:p>
            <a:r>
              <a:rPr lang="en-US" sz="2400" b="1" dirty="0" smtClean="0"/>
              <a:t>We often contrast an action in progress with a sudden event which interrupts it.</a:t>
            </a:r>
          </a:p>
          <a:p>
            <a:pPr marL="0" indent="0">
              <a:buNone/>
            </a:pPr>
            <a:r>
              <a:rPr lang="en-US" sz="2400" b="1" i="1" dirty="0" smtClean="0"/>
              <a:t>While Susan was trying to get onto the platform, a man grabbed her handbag.</a:t>
            </a:r>
          </a:p>
          <a:p>
            <a:pPr marL="0" indent="0">
              <a:buNone/>
            </a:pPr>
            <a:r>
              <a:rPr lang="en-US" sz="2400" b="1" i="1" dirty="0" smtClean="0"/>
              <a:t>After struggling with him, Susan pulled the bag from his hands.</a:t>
            </a:r>
            <a:endParaRPr lang="en-US" sz="2400" b="1" i="1" dirty="0"/>
          </a:p>
          <a:p>
            <a:endParaRPr lang="en-US" sz="2400" b="1" dirty="0" smtClean="0"/>
          </a:p>
          <a:p>
            <a:r>
              <a:rPr lang="en-US" sz="2400" b="1" dirty="0" smtClean="0"/>
              <a:t>When and while are often interchangeable when referring to a point or period of time.</a:t>
            </a:r>
          </a:p>
          <a:p>
            <a:pPr marL="0" indent="0">
              <a:buNone/>
            </a:pPr>
            <a:r>
              <a:rPr lang="en-US" sz="2400" b="1" dirty="0" smtClean="0"/>
              <a:t>E.g. </a:t>
            </a:r>
            <a:r>
              <a:rPr lang="en-US" sz="2400" b="1" i="1" dirty="0" smtClean="0"/>
              <a:t>When/While I was waiting in line</a:t>
            </a:r>
            <a:r>
              <a:rPr lang="en-US" sz="2400" b="1" i="1" dirty="0" smtClean="0">
                <a:solidFill>
                  <a:srgbClr val="FF0000"/>
                </a:solidFill>
              </a:rPr>
              <a:t>,</a:t>
            </a:r>
            <a:r>
              <a:rPr lang="en-US" sz="2400" b="1" i="1" dirty="0" smtClean="0"/>
              <a:t> it started to rain.</a:t>
            </a:r>
          </a:p>
          <a:p>
            <a:pPr marL="0" indent="0">
              <a:buNone/>
            </a:pPr>
            <a:r>
              <a:rPr lang="en-US" sz="2400" b="1" i="1" dirty="0" smtClean="0"/>
              <a:t>It</a:t>
            </a:r>
            <a:r>
              <a:rPr lang="en-US" sz="2400" b="1" i="1" dirty="0" smtClean="0"/>
              <a:t> started to rain when/while I was waiting in line.</a:t>
            </a:r>
            <a:endParaRPr lang="en-US" sz="2400" b="1" i="1" dirty="0"/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743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1" y="653143"/>
            <a:ext cx="10326689" cy="55952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/>
              <a:t>PAST CONTINUOUS TENSE</a:t>
            </a:r>
          </a:p>
          <a:p>
            <a:pPr marL="0" indent="0" algn="ctr">
              <a:buNone/>
            </a:pPr>
            <a:r>
              <a:rPr lang="en-US" sz="2800" b="1" dirty="0"/>
              <a:t>(Structure)</a:t>
            </a:r>
          </a:p>
          <a:p>
            <a:pPr marL="0" indent="0" algn="ctr">
              <a:buNone/>
            </a:pPr>
            <a:r>
              <a:rPr lang="en-US" sz="2800" b="1" dirty="0"/>
              <a:t>I was watching.</a:t>
            </a:r>
          </a:p>
          <a:p>
            <a:pPr marL="0" indent="0" algn="ctr">
              <a:buNone/>
            </a:pPr>
            <a:r>
              <a:rPr lang="en-US" sz="2800" b="1" dirty="0"/>
              <a:t>Subject + was/were + verb + -</a:t>
            </a:r>
            <a:r>
              <a:rPr lang="en-US" sz="2800" b="1" dirty="0" err="1" smtClean="0"/>
              <a:t>ing</a:t>
            </a:r>
            <a:endParaRPr lang="en-US" sz="2800" b="1" dirty="0"/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en-US" sz="2800" b="1" dirty="0">
              <a:solidFill>
                <a:prstClr val="white"/>
              </a:solidFill>
            </a:endParaRP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en-US" sz="2800" b="1" dirty="0" smtClean="0">
                <a:solidFill>
                  <a:prstClr val="white"/>
                </a:solidFill>
              </a:rPr>
              <a:t>It’s </a:t>
            </a:r>
            <a:r>
              <a:rPr lang="en-US" sz="2800" b="1" dirty="0">
                <a:solidFill>
                  <a:prstClr val="white"/>
                </a:solidFill>
              </a:rPr>
              <a:t>used to say someone was in the middle of doing something at a certain time</a:t>
            </a:r>
            <a:r>
              <a:rPr lang="en-US" sz="2800" b="1" dirty="0" smtClean="0">
                <a:solidFill>
                  <a:prstClr val="white"/>
                </a:solidFill>
              </a:rPr>
              <a:t>.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en-US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en-US" sz="2800" b="1" i="1" dirty="0" smtClean="0"/>
              <a:t>My family </a:t>
            </a:r>
            <a:r>
              <a:rPr lang="en-US" sz="2800" b="1" i="1" u="sng" dirty="0" smtClean="0"/>
              <a:t>was living </a:t>
            </a:r>
            <a:r>
              <a:rPr lang="en-US" sz="2800" b="1" i="1" dirty="0" smtClean="0"/>
              <a:t>in Chile this time </a:t>
            </a:r>
            <a:r>
              <a:rPr lang="en-US" sz="2800" b="1" i="1" u="sng" dirty="0" smtClean="0"/>
              <a:t>last year</a:t>
            </a:r>
            <a:r>
              <a:rPr lang="en-US" sz="2800" b="1" i="1" dirty="0" smtClean="0"/>
              <a:t>.</a:t>
            </a:r>
          </a:p>
          <a:p>
            <a:pPr marL="0" indent="0">
              <a:buNone/>
            </a:pPr>
            <a:r>
              <a:rPr lang="en-US" sz="2800" b="1" i="1" dirty="0" smtClean="0"/>
              <a:t>I was waiting for you at 8:00. Where were you?</a:t>
            </a:r>
            <a:endParaRPr lang="es-ES" sz="2800" b="1" i="1" dirty="0"/>
          </a:p>
        </p:txBody>
      </p:sp>
    </p:spTree>
    <p:extLst>
      <p:ext uri="{BB962C8B-B14F-4D97-AF65-F5344CB8AC3E}">
        <p14:creationId xmlns:p14="http://schemas.microsoft.com/office/powerpoint/2010/main" val="150227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150</TotalTime>
  <Words>245</Words>
  <Application>Microsoft Office PowerPoint</Application>
  <PresentationFormat>Panorámica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It’s a long story</vt:lpstr>
      <vt:lpstr>Past continuous vs. simple past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Elena</dc:creator>
  <cp:lastModifiedBy>Maria Elena</cp:lastModifiedBy>
  <cp:revision>13</cp:revision>
  <dcterms:created xsi:type="dcterms:W3CDTF">2019-02-22T01:23:55Z</dcterms:created>
  <dcterms:modified xsi:type="dcterms:W3CDTF">2019-02-22T03:54:18Z</dcterms:modified>
</cp:coreProperties>
</file>