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CC"/>
    <a:srgbClr val="FF9999"/>
    <a:srgbClr val="FF3399"/>
    <a:srgbClr val="FFCC66"/>
    <a:srgbClr val="CC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44" autoAdjust="0"/>
    <p:restoredTop sz="94660"/>
  </p:normalViewPr>
  <p:slideViewPr>
    <p:cSldViewPr snapToGrid="0">
      <p:cViewPr varScale="1">
        <p:scale>
          <a:sx n="72" d="100"/>
          <a:sy n="72" d="100"/>
        </p:scale>
        <p:origin x="69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9173E1-B184-40B4-984F-82032DBB75C0}" type="doc">
      <dgm:prSet loTypeId="urn:microsoft.com/office/officeart/2005/8/layout/process4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D37A8CBE-2BAF-4D0D-9EC9-130922059895}">
      <dgm:prSet phldrT="[Texto]"/>
      <dgm:spPr>
        <a:solidFill>
          <a:srgbClr val="92D050"/>
        </a:solidFill>
      </dgm:spPr>
      <dgm:t>
        <a:bodyPr/>
        <a:lstStyle/>
        <a:p>
          <a:r>
            <a:rPr lang="es-MX" dirty="0"/>
            <a:t>Aprendizaje</a:t>
          </a:r>
        </a:p>
      </dgm:t>
    </dgm:pt>
    <dgm:pt modelId="{BAFEDB7C-C701-42FE-AF9F-CD5A947F01FF}" type="parTrans" cxnId="{20F59ABF-D990-4763-B609-11A5840AC9E1}">
      <dgm:prSet/>
      <dgm:spPr/>
      <dgm:t>
        <a:bodyPr/>
        <a:lstStyle/>
        <a:p>
          <a:endParaRPr lang="es-MX"/>
        </a:p>
      </dgm:t>
    </dgm:pt>
    <dgm:pt modelId="{2A5A58E9-400E-40E8-8744-1EFEAB5BF3F1}" type="sibTrans" cxnId="{20F59ABF-D990-4763-B609-11A5840AC9E1}">
      <dgm:prSet/>
      <dgm:spPr/>
      <dgm:t>
        <a:bodyPr/>
        <a:lstStyle/>
        <a:p>
          <a:endParaRPr lang="es-MX"/>
        </a:p>
      </dgm:t>
    </dgm:pt>
    <dgm:pt modelId="{380AAE1B-D10A-4B1D-8134-FFC253EDC550}">
      <dgm:prSet phldrT="[Texto]" custT="1"/>
      <dgm:spPr/>
      <dgm:t>
        <a:bodyPr/>
        <a:lstStyle/>
        <a:p>
          <a:r>
            <a:rPr lang="es-MX" sz="1800" dirty="0"/>
            <a:t>Debe comprenderse como un proceso multidimensional de apropiación cultural, pues se trata de una experiencia que involucra el pensamiento, afectividad y la acción.</a:t>
          </a:r>
        </a:p>
      </dgm:t>
    </dgm:pt>
    <dgm:pt modelId="{6106DF32-22E0-4A15-A974-F24ADBFBCE06}" type="parTrans" cxnId="{1A3C375B-02AC-4817-BE26-0696868411CB}">
      <dgm:prSet/>
      <dgm:spPr/>
      <dgm:t>
        <a:bodyPr/>
        <a:lstStyle/>
        <a:p>
          <a:endParaRPr lang="es-MX"/>
        </a:p>
      </dgm:t>
    </dgm:pt>
    <dgm:pt modelId="{7DB23D32-070A-49C9-A8E3-5D084B0D4E33}" type="sibTrans" cxnId="{1A3C375B-02AC-4817-BE26-0696868411CB}">
      <dgm:prSet/>
      <dgm:spPr/>
      <dgm:t>
        <a:bodyPr/>
        <a:lstStyle/>
        <a:p>
          <a:endParaRPr lang="es-MX"/>
        </a:p>
      </dgm:t>
    </dgm:pt>
    <dgm:pt modelId="{6BA7E198-AA2B-4F4A-97A3-A955BAA0CF25}">
      <dgm:prSet phldrT="[Texto]" custT="1"/>
      <dgm:spPr/>
      <dgm:t>
        <a:bodyPr/>
        <a:lstStyle/>
        <a:p>
          <a:r>
            <a:rPr lang="es-MX" sz="1800" dirty="0"/>
            <a:t>Todo conocimiento, producto, del aprendizaje o de los actos de pensamiento o cognición puede definirse como situado en el sentido de que ocurre en un contexto y situación determinada.</a:t>
          </a:r>
        </a:p>
      </dgm:t>
    </dgm:pt>
    <dgm:pt modelId="{78291D22-DDCF-4448-A188-8A9F51EB0B47}" type="parTrans" cxnId="{1C23B378-DD9D-4DC7-9E94-E68EEE606C1B}">
      <dgm:prSet/>
      <dgm:spPr/>
      <dgm:t>
        <a:bodyPr/>
        <a:lstStyle/>
        <a:p>
          <a:endParaRPr lang="es-MX"/>
        </a:p>
      </dgm:t>
    </dgm:pt>
    <dgm:pt modelId="{7C26CFA9-671E-4A7D-BD02-60B96E8C50F3}" type="sibTrans" cxnId="{1C23B378-DD9D-4DC7-9E94-E68EEE606C1B}">
      <dgm:prSet/>
      <dgm:spPr/>
      <dgm:t>
        <a:bodyPr/>
        <a:lstStyle/>
        <a:p>
          <a:endParaRPr lang="es-MX"/>
        </a:p>
      </dgm:t>
    </dgm:pt>
    <dgm:pt modelId="{7EF20A4F-23CE-4CFA-BEEC-3C16B77B27AF}" type="pres">
      <dgm:prSet presAssocID="{899173E1-B184-40B4-984F-82032DBB75C0}" presName="Name0" presStyleCnt="0">
        <dgm:presLayoutVars>
          <dgm:dir/>
          <dgm:animLvl val="lvl"/>
          <dgm:resizeHandles val="exact"/>
        </dgm:presLayoutVars>
      </dgm:prSet>
      <dgm:spPr/>
    </dgm:pt>
    <dgm:pt modelId="{A844B421-4620-45EA-BCD7-F89A08779EA0}" type="pres">
      <dgm:prSet presAssocID="{D37A8CBE-2BAF-4D0D-9EC9-130922059895}" presName="boxAndChildren" presStyleCnt="0"/>
      <dgm:spPr/>
    </dgm:pt>
    <dgm:pt modelId="{7A19986B-D5BF-4265-AFE4-1665E51913B7}" type="pres">
      <dgm:prSet presAssocID="{D37A8CBE-2BAF-4D0D-9EC9-130922059895}" presName="parentTextBox" presStyleLbl="node1" presStyleIdx="0" presStyleCnt="1"/>
      <dgm:spPr/>
    </dgm:pt>
    <dgm:pt modelId="{30FA2271-BD15-4432-B2F7-0235052FF4AC}" type="pres">
      <dgm:prSet presAssocID="{D37A8CBE-2BAF-4D0D-9EC9-130922059895}" presName="entireBox" presStyleLbl="node1" presStyleIdx="0" presStyleCnt="1"/>
      <dgm:spPr/>
    </dgm:pt>
    <dgm:pt modelId="{05BE796E-ACEB-49BA-9603-C7AACA8BF369}" type="pres">
      <dgm:prSet presAssocID="{D37A8CBE-2BAF-4D0D-9EC9-130922059895}" presName="descendantBox" presStyleCnt="0"/>
      <dgm:spPr/>
    </dgm:pt>
    <dgm:pt modelId="{3BE368BE-367A-4F6B-97F6-F009A2BEFE8C}" type="pres">
      <dgm:prSet presAssocID="{380AAE1B-D10A-4B1D-8134-FFC253EDC550}" presName="childTextBox" presStyleLbl="fgAccFollowNode1" presStyleIdx="0" presStyleCnt="2">
        <dgm:presLayoutVars>
          <dgm:bulletEnabled val="1"/>
        </dgm:presLayoutVars>
      </dgm:prSet>
      <dgm:spPr/>
    </dgm:pt>
    <dgm:pt modelId="{0F6AF502-82A7-4F2F-8D1E-FF581891A7E8}" type="pres">
      <dgm:prSet presAssocID="{6BA7E198-AA2B-4F4A-97A3-A955BAA0CF25}" presName="childTextBox" presStyleLbl="fgAccFollowNode1" presStyleIdx="1" presStyleCnt="2">
        <dgm:presLayoutVars>
          <dgm:bulletEnabled val="1"/>
        </dgm:presLayoutVars>
      </dgm:prSet>
      <dgm:spPr/>
    </dgm:pt>
  </dgm:ptLst>
  <dgm:cxnLst>
    <dgm:cxn modelId="{D6E17F1E-310B-4034-B144-A7DD588D5A5D}" type="presOf" srcId="{D37A8CBE-2BAF-4D0D-9EC9-130922059895}" destId="{30FA2271-BD15-4432-B2F7-0235052FF4AC}" srcOrd="1" destOrd="0" presId="urn:microsoft.com/office/officeart/2005/8/layout/process4"/>
    <dgm:cxn modelId="{1A3C375B-02AC-4817-BE26-0696868411CB}" srcId="{D37A8CBE-2BAF-4D0D-9EC9-130922059895}" destId="{380AAE1B-D10A-4B1D-8134-FFC253EDC550}" srcOrd="0" destOrd="0" parTransId="{6106DF32-22E0-4A15-A974-F24ADBFBCE06}" sibTransId="{7DB23D32-070A-49C9-A8E3-5D084B0D4E33}"/>
    <dgm:cxn modelId="{1C23B378-DD9D-4DC7-9E94-E68EEE606C1B}" srcId="{D37A8CBE-2BAF-4D0D-9EC9-130922059895}" destId="{6BA7E198-AA2B-4F4A-97A3-A955BAA0CF25}" srcOrd="1" destOrd="0" parTransId="{78291D22-DDCF-4448-A188-8A9F51EB0B47}" sibTransId="{7C26CFA9-671E-4A7D-BD02-60B96E8C50F3}"/>
    <dgm:cxn modelId="{F43F649C-7451-4AF4-A1FB-5EF6D5B3B5A2}" type="presOf" srcId="{6BA7E198-AA2B-4F4A-97A3-A955BAA0CF25}" destId="{0F6AF502-82A7-4F2F-8D1E-FF581891A7E8}" srcOrd="0" destOrd="0" presId="urn:microsoft.com/office/officeart/2005/8/layout/process4"/>
    <dgm:cxn modelId="{FD211BB5-DEF6-4C7D-8B35-D78D095DD530}" type="presOf" srcId="{899173E1-B184-40B4-984F-82032DBB75C0}" destId="{7EF20A4F-23CE-4CFA-BEEC-3C16B77B27AF}" srcOrd="0" destOrd="0" presId="urn:microsoft.com/office/officeart/2005/8/layout/process4"/>
    <dgm:cxn modelId="{20F59ABF-D990-4763-B609-11A5840AC9E1}" srcId="{899173E1-B184-40B4-984F-82032DBB75C0}" destId="{D37A8CBE-2BAF-4D0D-9EC9-130922059895}" srcOrd="0" destOrd="0" parTransId="{BAFEDB7C-C701-42FE-AF9F-CD5A947F01FF}" sibTransId="{2A5A58E9-400E-40E8-8744-1EFEAB5BF3F1}"/>
    <dgm:cxn modelId="{F3C237EA-792D-4523-B850-2F91EF6F9EBA}" type="presOf" srcId="{D37A8CBE-2BAF-4D0D-9EC9-130922059895}" destId="{7A19986B-D5BF-4265-AFE4-1665E51913B7}" srcOrd="0" destOrd="0" presId="urn:microsoft.com/office/officeart/2005/8/layout/process4"/>
    <dgm:cxn modelId="{74FF99FE-1A5F-4658-922B-E5734FD21991}" type="presOf" srcId="{380AAE1B-D10A-4B1D-8134-FFC253EDC550}" destId="{3BE368BE-367A-4F6B-97F6-F009A2BEFE8C}" srcOrd="0" destOrd="0" presId="urn:microsoft.com/office/officeart/2005/8/layout/process4"/>
    <dgm:cxn modelId="{386ACE3E-377B-4C36-A266-5064695F65FB}" type="presParOf" srcId="{7EF20A4F-23CE-4CFA-BEEC-3C16B77B27AF}" destId="{A844B421-4620-45EA-BCD7-F89A08779EA0}" srcOrd="0" destOrd="0" presId="urn:microsoft.com/office/officeart/2005/8/layout/process4"/>
    <dgm:cxn modelId="{87C0D011-F491-4656-81B1-DC0D7BC4BE9D}" type="presParOf" srcId="{A844B421-4620-45EA-BCD7-F89A08779EA0}" destId="{7A19986B-D5BF-4265-AFE4-1665E51913B7}" srcOrd="0" destOrd="0" presId="urn:microsoft.com/office/officeart/2005/8/layout/process4"/>
    <dgm:cxn modelId="{943A7360-440B-48C7-BB58-588B5E008FCB}" type="presParOf" srcId="{A844B421-4620-45EA-BCD7-F89A08779EA0}" destId="{30FA2271-BD15-4432-B2F7-0235052FF4AC}" srcOrd="1" destOrd="0" presId="urn:microsoft.com/office/officeart/2005/8/layout/process4"/>
    <dgm:cxn modelId="{CA5DCA3B-D3A5-436E-BE66-C04D6975CF43}" type="presParOf" srcId="{A844B421-4620-45EA-BCD7-F89A08779EA0}" destId="{05BE796E-ACEB-49BA-9603-C7AACA8BF369}" srcOrd="2" destOrd="0" presId="urn:microsoft.com/office/officeart/2005/8/layout/process4"/>
    <dgm:cxn modelId="{D4DA3D22-E102-4C13-8BE7-E2E13701E278}" type="presParOf" srcId="{05BE796E-ACEB-49BA-9603-C7AACA8BF369}" destId="{3BE368BE-367A-4F6B-97F6-F009A2BEFE8C}" srcOrd="0" destOrd="0" presId="urn:microsoft.com/office/officeart/2005/8/layout/process4"/>
    <dgm:cxn modelId="{9F3B73B4-FE06-422C-B881-17CBC7135409}" type="presParOf" srcId="{05BE796E-ACEB-49BA-9603-C7AACA8BF369}" destId="{0F6AF502-82A7-4F2F-8D1E-FF581891A7E8}" srcOrd="1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E0688F-77E7-4D73-9F23-EDBE24B0A39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3D3FFF4-5C93-49CE-B830-A98F517718E9}">
      <dgm:prSet phldrT="[Texto]"/>
      <dgm:spPr>
        <a:solidFill>
          <a:srgbClr val="FF99CC"/>
        </a:solidFill>
      </dgm:spPr>
      <dgm:t>
        <a:bodyPr/>
        <a:lstStyle/>
        <a:p>
          <a:r>
            <a:rPr lang="es-MX" dirty="0">
              <a:solidFill>
                <a:srgbClr val="002060"/>
              </a:solidFill>
            </a:rPr>
            <a:t>Las instituciones educativas fracasan debido a que se reside en enseñar un conocimiento inerte, abstracto y descontextualizado de las situaciones en que se aprende y se emplea en la sociedad</a:t>
          </a:r>
        </a:p>
      </dgm:t>
    </dgm:pt>
    <dgm:pt modelId="{A9D2C79E-9BA2-4832-A96D-715000D98463}" type="parTrans" cxnId="{C1EF9FCD-41B7-4533-861F-24D1A883303D}">
      <dgm:prSet/>
      <dgm:spPr/>
      <dgm:t>
        <a:bodyPr/>
        <a:lstStyle/>
        <a:p>
          <a:endParaRPr lang="es-MX"/>
        </a:p>
      </dgm:t>
    </dgm:pt>
    <dgm:pt modelId="{CDE81EDF-5303-44A6-8786-1D198AAB0536}" type="sibTrans" cxnId="{C1EF9FCD-41B7-4533-861F-24D1A883303D}">
      <dgm:prSet/>
      <dgm:spPr/>
      <dgm:t>
        <a:bodyPr/>
        <a:lstStyle/>
        <a:p>
          <a:endParaRPr lang="es-MX"/>
        </a:p>
      </dgm:t>
    </dgm:pt>
    <dgm:pt modelId="{EE0A3A05-F362-48D2-9115-552FA6F72B94}">
      <dgm:prSet phldrT="[Texto]" custT="1"/>
      <dgm:spPr>
        <a:solidFill>
          <a:srgbClr val="FFCC99"/>
        </a:solidFill>
      </dgm:spPr>
      <dgm:t>
        <a:bodyPr/>
        <a:lstStyle/>
        <a:p>
          <a:r>
            <a:rPr lang="es-MX" sz="2000" dirty="0">
              <a:solidFill>
                <a:srgbClr val="002060"/>
              </a:solidFill>
            </a:rPr>
            <a:t>Prácticas pedagógicas deliberadas, en mecanismos de mediación y ayuda ajustada a las necesidades del alumno y del contexto, así como de estrategias que fomenten aprendizaje colaborativo o recíproco</a:t>
          </a:r>
        </a:p>
      </dgm:t>
    </dgm:pt>
    <dgm:pt modelId="{030AC71E-D91C-4CDE-AA62-A53B6F4A36AD}" type="parTrans" cxnId="{B58C64A7-9AD3-4CF1-9DF1-29F7C3A8F4CF}">
      <dgm:prSet/>
      <dgm:spPr/>
      <dgm:t>
        <a:bodyPr/>
        <a:lstStyle/>
        <a:p>
          <a:endParaRPr lang="es-MX"/>
        </a:p>
      </dgm:t>
    </dgm:pt>
    <dgm:pt modelId="{7EEF70C5-28CD-486E-BB32-0C9A396BDC70}" type="sibTrans" cxnId="{B58C64A7-9AD3-4CF1-9DF1-29F7C3A8F4CF}">
      <dgm:prSet/>
      <dgm:spPr/>
      <dgm:t>
        <a:bodyPr/>
        <a:lstStyle/>
        <a:p>
          <a:endParaRPr lang="es-MX"/>
        </a:p>
      </dgm:t>
    </dgm:pt>
    <dgm:pt modelId="{6235FDEC-28A4-436C-88D0-517B75366D75}">
      <dgm:prSet phldrT="[Texto]" custT="1"/>
      <dgm:spPr>
        <a:solidFill>
          <a:srgbClr val="CCFF99"/>
        </a:solidFill>
      </dgm:spPr>
      <dgm:t>
        <a:bodyPr/>
        <a:lstStyle/>
        <a:p>
          <a:r>
            <a:rPr lang="es-MX" sz="2000" dirty="0">
              <a:solidFill>
                <a:srgbClr val="002060"/>
              </a:solidFill>
            </a:rPr>
            <a:t>Las prácticas educativas auténticas requieren ser coherentes, significativas y propositivas, y pueden definirse tan solo como las prácticas comunes de la cultura</a:t>
          </a:r>
        </a:p>
      </dgm:t>
    </dgm:pt>
    <dgm:pt modelId="{F855B40A-8058-4D5A-A2D3-70B0C534C8CC}" type="sibTrans" cxnId="{8C364560-0EA3-48DE-9F06-AB1A7DD9BFA8}">
      <dgm:prSet/>
      <dgm:spPr/>
      <dgm:t>
        <a:bodyPr/>
        <a:lstStyle/>
        <a:p>
          <a:endParaRPr lang="es-MX"/>
        </a:p>
      </dgm:t>
    </dgm:pt>
    <dgm:pt modelId="{E6AC4DF4-A7D0-4C27-BC0D-637928959FBB}" type="parTrans" cxnId="{8C364560-0EA3-48DE-9F06-AB1A7DD9BFA8}">
      <dgm:prSet/>
      <dgm:spPr/>
      <dgm:t>
        <a:bodyPr/>
        <a:lstStyle/>
        <a:p>
          <a:endParaRPr lang="es-MX"/>
        </a:p>
      </dgm:t>
    </dgm:pt>
    <dgm:pt modelId="{40E22052-1356-46A0-B523-0A5EAADAE20A}" type="pres">
      <dgm:prSet presAssocID="{C1E0688F-77E7-4D73-9F23-EDBE24B0A392}" presName="diagram" presStyleCnt="0">
        <dgm:presLayoutVars>
          <dgm:dir/>
          <dgm:resizeHandles val="exact"/>
        </dgm:presLayoutVars>
      </dgm:prSet>
      <dgm:spPr/>
    </dgm:pt>
    <dgm:pt modelId="{3C4EBB75-E5D6-411A-AB7E-29BE0BAE562D}" type="pres">
      <dgm:prSet presAssocID="{B3D3FFF4-5C93-49CE-B830-A98F517718E9}" presName="node" presStyleLbl="node1" presStyleIdx="0" presStyleCnt="3" custLinFactNeighborX="-26" custLinFactNeighborY="-2854">
        <dgm:presLayoutVars>
          <dgm:bulletEnabled val="1"/>
        </dgm:presLayoutVars>
      </dgm:prSet>
      <dgm:spPr/>
    </dgm:pt>
    <dgm:pt modelId="{B4557700-74A1-40CB-8BD9-61FF060A6E4C}" type="pres">
      <dgm:prSet presAssocID="{CDE81EDF-5303-44A6-8786-1D198AAB0536}" presName="sibTrans" presStyleCnt="0"/>
      <dgm:spPr/>
    </dgm:pt>
    <dgm:pt modelId="{523F4F74-EB69-44D4-8272-7F5C330E8215}" type="pres">
      <dgm:prSet presAssocID="{6235FDEC-28A4-436C-88D0-517B75366D75}" presName="node" presStyleLbl="node1" presStyleIdx="1" presStyleCnt="3" custLinFactNeighborY="-4566">
        <dgm:presLayoutVars>
          <dgm:bulletEnabled val="1"/>
        </dgm:presLayoutVars>
      </dgm:prSet>
      <dgm:spPr/>
    </dgm:pt>
    <dgm:pt modelId="{5999A04B-CE03-4729-A252-FB1345DF0D0E}" type="pres">
      <dgm:prSet presAssocID="{F855B40A-8058-4D5A-A2D3-70B0C534C8CC}" presName="sibTrans" presStyleCnt="0"/>
      <dgm:spPr/>
    </dgm:pt>
    <dgm:pt modelId="{E1190EF6-C3EF-4005-B441-EE2C718E97D8}" type="pres">
      <dgm:prSet presAssocID="{EE0A3A05-F362-48D2-9115-552FA6F72B94}" presName="node" presStyleLbl="node1" presStyleIdx="2" presStyleCnt="3" custScaleX="121919" custLinFactNeighborX="-4278" custLinFactNeighborY="-2751">
        <dgm:presLayoutVars>
          <dgm:bulletEnabled val="1"/>
        </dgm:presLayoutVars>
      </dgm:prSet>
      <dgm:spPr/>
    </dgm:pt>
  </dgm:ptLst>
  <dgm:cxnLst>
    <dgm:cxn modelId="{8C364560-0EA3-48DE-9F06-AB1A7DD9BFA8}" srcId="{C1E0688F-77E7-4D73-9F23-EDBE24B0A392}" destId="{6235FDEC-28A4-436C-88D0-517B75366D75}" srcOrd="1" destOrd="0" parTransId="{E6AC4DF4-A7D0-4C27-BC0D-637928959FBB}" sibTransId="{F855B40A-8058-4D5A-A2D3-70B0C534C8CC}"/>
    <dgm:cxn modelId="{04590662-068E-4581-9823-B83BE91D54FA}" type="presOf" srcId="{C1E0688F-77E7-4D73-9F23-EDBE24B0A392}" destId="{40E22052-1356-46A0-B523-0A5EAADAE20A}" srcOrd="0" destOrd="0" presId="urn:microsoft.com/office/officeart/2005/8/layout/default"/>
    <dgm:cxn modelId="{07AC9578-D8E3-4C0E-A8D3-37E89477E27C}" type="presOf" srcId="{B3D3FFF4-5C93-49CE-B830-A98F517718E9}" destId="{3C4EBB75-E5D6-411A-AB7E-29BE0BAE562D}" srcOrd="0" destOrd="0" presId="urn:microsoft.com/office/officeart/2005/8/layout/default"/>
    <dgm:cxn modelId="{B58C64A7-9AD3-4CF1-9DF1-29F7C3A8F4CF}" srcId="{C1E0688F-77E7-4D73-9F23-EDBE24B0A392}" destId="{EE0A3A05-F362-48D2-9115-552FA6F72B94}" srcOrd="2" destOrd="0" parTransId="{030AC71E-D91C-4CDE-AA62-A53B6F4A36AD}" sibTransId="{7EEF70C5-28CD-486E-BB32-0C9A396BDC70}"/>
    <dgm:cxn modelId="{C1EF9FCD-41B7-4533-861F-24D1A883303D}" srcId="{C1E0688F-77E7-4D73-9F23-EDBE24B0A392}" destId="{B3D3FFF4-5C93-49CE-B830-A98F517718E9}" srcOrd="0" destOrd="0" parTransId="{A9D2C79E-9BA2-4832-A96D-715000D98463}" sibTransId="{CDE81EDF-5303-44A6-8786-1D198AAB0536}"/>
    <dgm:cxn modelId="{55A050DD-D769-4987-819C-5C762E131CF0}" type="presOf" srcId="{6235FDEC-28A4-436C-88D0-517B75366D75}" destId="{523F4F74-EB69-44D4-8272-7F5C330E8215}" srcOrd="0" destOrd="0" presId="urn:microsoft.com/office/officeart/2005/8/layout/default"/>
    <dgm:cxn modelId="{77A8ABE7-D8EF-4146-820C-1101FABFD46E}" type="presOf" srcId="{EE0A3A05-F362-48D2-9115-552FA6F72B94}" destId="{E1190EF6-C3EF-4005-B441-EE2C718E97D8}" srcOrd="0" destOrd="0" presId="urn:microsoft.com/office/officeart/2005/8/layout/default"/>
    <dgm:cxn modelId="{379D51B2-C522-4C85-9203-463EE15F248B}" type="presParOf" srcId="{40E22052-1356-46A0-B523-0A5EAADAE20A}" destId="{3C4EBB75-E5D6-411A-AB7E-29BE0BAE562D}" srcOrd="0" destOrd="0" presId="urn:microsoft.com/office/officeart/2005/8/layout/default"/>
    <dgm:cxn modelId="{33324A10-71D7-47B4-9593-8E43DDB7544A}" type="presParOf" srcId="{40E22052-1356-46A0-B523-0A5EAADAE20A}" destId="{B4557700-74A1-40CB-8BD9-61FF060A6E4C}" srcOrd="1" destOrd="0" presId="urn:microsoft.com/office/officeart/2005/8/layout/default"/>
    <dgm:cxn modelId="{E24986C6-B0AC-42B6-B824-8518465F7A8C}" type="presParOf" srcId="{40E22052-1356-46A0-B523-0A5EAADAE20A}" destId="{523F4F74-EB69-44D4-8272-7F5C330E8215}" srcOrd="2" destOrd="0" presId="urn:microsoft.com/office/officeart/2005/8/layout/default"/>
    <dgm:cxn modelId="{46B42450-2CD5-45AB-851A-168E30D29012}" type="presParOf" srcId="{40E22052-1356-46A0-B523-0A5EAADAE20A}" destId="{5999A04B-CE03-4729-A252-FB1345DF0D0E}" srcOrd="3" destOrd="0" presId="urn:microsoft.com/office/officeart/2005/8/layout/default"/>
    <dgm:cxn modelId="{89B92241-D0A8-4CA3-9735-0B925D2F20DA}" type="presParOf" srcId="{40E22052-1356-46A0-B523-0A5EAADAE20A}" destId="{E1190EF6-C3EF-4005-B441-EE2C718E97D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1E0688F-77E7-4D73-9F23-EDBE24B0A392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MX"/>
        </a:p>
      </dgm:t>
    </dgm:pt>
    <dgm:pt modelId="{B3D3FFF4-5C93-49CE-B830-A98F517718E9}">
      <dgm:prSet phldrT="[Texto]" custT="1"/>
      <dgm:spPr>
        <a:solidFill>
          <a:srgbClr val="FF99CC"/>
        </a:solidFill>
      </dgm:spPr>
      <dgm:t>
        <a:bodyPr/>
        <a:lstStyle/>
        <a:p>
          <a:r>
            <a:rPr lang="es-MX" sz="2000" dirty="0">
              <a:solidFill>
                <a:srgbClr val="002060"/>
              </a:solidFill>
            </a:rPr>
            <a:t>La adopción de un enfoque de enseñanza situada recupera y amplía algunos de los principios educativos del constructivismo y la teoría del aprendizaje significativo</a:t>
          </a:r>
        </a:p>
      </dgm:t>
    </dgm:pt>
    <dgm:pt modelId="{A9D2C79E-9BA2-4832-A96D-715000D98463}" type="parTrans" cxnId="{C1EF9FCD-41B7-4533-861F-24D1A883303D}">
      <dgm:prSet/>
      <dgm:spPr/>
      <dgm:t>
        <a:bodyPr/>
        <a:lstStyle/>
        <a:p>
          <a:endParaRPr lang="es-MX"/>
        </a:p>
      </dgm:t>
    </dgm:pt>
    <dgm:pt modelId="{CDE81EDF-5303-44A6-8786-1D198AAB0536}" type="sibTrans" cxnId="{C1EF9FCD-41B7-4533-861F-24D1A883303D}">
      <dgm:prSet/>
      <dgm:spPr/>
      <dgm:t>
        <a:bodyPr/>
        <a:lstStyle/>
        <a:p>
          <a:endParaRPr lang="es-MX"/>
        </a:p>
      </dgm:t>
    </dgm:pt>
    <dgm:pt modelId="{EE0A3A05-F362-48D2-9115-552FA6F72B94}">
      <dgm:prSet phldrT="[Texto]" custT="1"/>
      <dgm:spPr>
        <a:solidFill>
          <a:srgbClr val="FFCC99"/>
        </a:solidFill>
      </dgm:spPr>
      <dgm:t>
        <a:bodyPr/>
        <a:lstStyle/>
        <a:p>
          <a:r>
            <a:rPr lang="es-MX" sz="2400" dirty="0">
              <a:solidFill>
                <a:srgbClr val="002060"/>
              </a:solidFill>
            </a:rPr>
            <a:t>Es muy importante el uso funcional y pertinente del conocimiento adquirido en contextos de práctica apropiados, sintonía de dichos conocimientos con la posibilidad de afrontar problemas y situaciones relevantes en su entorno social o profesional</a:t>
          </a:r>
        </a:p>
      </dgm:t>
    </dgm:pt>
    <dgm:pt modelId="{030AC71E-D91C-4CDE-AA62-A53B6F4A36AD}" type="parTrans" cxnId="{B58C64A7-9AD3-4CF1-9DF1-29F7C3A8F4CF}">
      <dgm:prSet/>
      <dgm:spPr/>
      <dgm:t>
        <a:bodyPr/>
        <a:lstStyle/>
        <a:p>
          <a:endParaRPr lang="es-MX"/>
        </a:p>
      </dgm:t>
    </dgm:pt>
    <dgm:pt modelId="{7EEF70C5-28CD-486E-BB32-0C9A396BDC70}" type="sibTrans" cxnId="{B58C64A7-9AD3-4CF1-9DF1-29F7C3A8F4CF}">
      <dgm:prSet/>
      <dgm:spPr/>
      <dgm:t>
        <a:bodyPr/>
        <a:lstStyle/>
        <a:p>
          <a:endParaRPr lang="es-MX"/>
        </a:p>
      </dgm:t>
    </dgm:pt>
    <dgm:pt modelId="{6235FDEC-28A4-436C-88D0-517B75366D75}">
      <dgm:prSet phldrT="[Texto]" custT="1"/>
      <dgm:spPr>
        <a:solidFill>
          <a:srgbClr val="CCFF99"/>
        </a:solidFill>
      </dgm:spPr>
      <dgm:t>
        <a:bodyPr/>
        <a:lstStyle/>
        <a:p>
          <a:r>
            <a:rPr lang="es-MX" sz="2000" dirty="0">
              <a:solidFill>
                <a:srgbClr val="002060"/>
              </a:solidFill>
            </a:rPr>
            <a:t>Punto de partida de enseñanza es lo que el educando realmente sabe, puede y desea saber, la intención de que las experiencias educativas aborden mejor necesidades personales</a:t>
          </a:r>
        </a:p>
      </dgm:t>
    </dgm:pt>
    <dgm:pt modelId="{F855B40A-8058-4D5A-A2D3-70B0C534C8CC}" type="sibTrans" cxnId="{8C364560-0EA3-48DE-9F06-AB1A7DD9BFA8}">
      <dgm:prSet/>
      <dgm:spPr/>
      <dgm:t>
        <a:bodyPr/>
        <a:lstStyle/>
        <a:p>
          <a:endParaRPr lang="es-MX"/>
        </a:p>
      </dgm:t>
    </dgm:pt>
    <dgm:pt modelId="{E6AC4DF4-A7D0-4C27-BC0D-637928959FBB}" type="parTrans" cxnId="{8C364560-0EA3-48DE-9F06-AB1A7DD9BFA8}">
      <dgm:prSet/>
      <dgm:spPr/>
      <dgm:t>
        <a:bodyPr/>
        <a:lstStyle/>
        <a:p>
          <a:endParaRPr lang="es-MX"/>
        </a:p>
      </dgm:t>
    </dgm:pt>
    <dgm:pt modelId="{40E22052-1356-46A0-B523-0A5EAADAE20A}" type="pres">
      <dgm:prSet presAssocID="{C1E0688F-77E7-4D73-9F23-EDBE24B0A392}" presName="diagram" presStyleCnt="0">
        <dgm:presLayoutVars>
          <dgm:dir/>
          <dgm:resizeHandles val="exact"/>
        </dgm:presLayoutVars>
      </dgm:prSet>
      <dgm:spPr/>
    </dgm:pt>
    <dgm:pt modelId="{3C4EBB75-E5D6-411A-AB7E-29BE0BAE562D}" type="pres">
      <dgm:prSet presAssocID="{B3D3FFF4-5C93-49CE-B830-A98F517718E9}" presName="node" presStyleLbl="node1" presStyleIdx="0" presStyleCnt="3" custScaleX="108064" custScaleY="107565" custLinFactNeighborX="-26" custLinFactNeighborY="-2854">
        <dgm:presLayoutVars>
          <dgm:bulletEnabled val="1"/>
        </dgm:presLayoutVars>
      </dgm:prSet>
      <dgm:spPr/>
    </dgm:pt>
    <dgm:pt modelId="{B4557700-74A1-40CB-8BD9-61FF060A6E4C}" type="pres">
      <dgm:prSet presAssocID="{CDE81EDF-5303-44A6-8786-1D198AAB0536}" presName="sibTrans" presStyleCnt="0"/>
      <dgm:spPr/>
    </dgm:pt>
    <dgm:pt modelId="{523F4F74-EB69-44D4-8272-7F5C330E8215}" type="pres">
      <dgm:prSet presAssocID="{6235FDEC-28A4-436C-88D0-517B75366D75}" presName="node" presStyleLbl="node1" presStyleIdx="1" presStyleCnt="3" custScaleX="104169" custScaleY="127427" custLinFactNeighborY="-4566">
        <dgm:presLayoutVars>
          <dgm:bulletEnabled val="1"/>
        </dgm:presLayoutVars>
      </dgm:prSet>
      <dgm:spPr/>
    </dgm:pt>
    <dgm:pt modelId="{5999A04B-CE03-4729-A252-FB1345DF0D0E}" type="pres">
      <dgm:prSet presAssocID="{F855B40A-8058-4D5A-A2D3-70B0C534C8CC}" presName="sibTrans" presStyleCnt="0"/>
      <dgm:spPr/>
    </dgm:pt>
    <dgm:pt modelId="{E1190EF6-C3EF-4005-B441-EE2C718E97D8}" type="pres">
      <dgm:prSet presAssocID="{EE0A3A05-F362-48D2-9115-552FA6F72B94}" presName="node" presStyleLbl="node1" presStyleIdx="2" presStyleCnt="3" custScaleX="242768" custLinFactNeighborX="2094" custLinFactNeighborY="-14484">
        <dgm:presLayoutVars>
          <dgm:bulletEnabled val="1"/>
        </dgm:presLayoutVars>
      </dgm:prSet>
      <dgm:spPr/>
    </dgm:pt>
  </dgm:ptLst>
  <dgm:cxnLst>
    <dgm:cxn modelId="{8C364560-0EA3-48DE-9F06-AB1A7DD9BFA8}" srcId="{C1E0688F-77E7-4D73-9F23-EDBE24B0A392}" destId="{6235FDEC-28A4-436C-88D0-517B75366D75}" srcOrd="1" destOrd="0" parTransId="{E6AC4DF4-A7D0-4C27-BC0D-637928959FBB}" sibTransId="{F855B40A-8058-4D5A-A2D3-70B0C534C8CC}"/>
    <dgm:cxn modelId="{04590662-068E-4581-9823-B83BE91D54FA}" type="presOf" srcId="{C1E0688F-77E7-4D73-9F23-EDBE24B0A392}" destId="{40E22052-1356-46A0-B523-0A5EAADAE20A}" srcOrd="0" destOrd="0" presId="urn:microsoft.com/office/officeart/2005/8/layout/default"/>
    <dgm:cxn modelId="{07AC9578-D8E3-4C0E-A8D3-37E89477E27C}" type="presOf" srcId="{B3D3FFF4-5C93-49CE-B830-A98F517718E9}" destId="{3C4EBB75-E5D6-411A-AB7E-29BE0BAE562D}" srcOrd="0" destOrd="0" presId="urn:microsoft.com/office/officeart/2005/8/layout/default"/>
    <dgm:cxn modelId="{B58C64A7-9AD3-4CF1-9DF1-29F7C3A8F4CF}" srcId="{C1E0688F-77E7-4D73-9F23-EDBE24B0A392}" destId="{EE0A3A05-F362-48D2-9115-552FA6F72B94}" srcOrd="2" destOrd="0" parTransId="{030AC71E-D91C-4CDE-AA62-A53B6F4A36AD}" sibTransId="{7EEF70C5-28CD-486E-BB32-0C9A396BDC70}"/>
    <dgm:cxn modelId="{C1EF9FCD-41B7-4533-861F-24D1A883303D}" srcId="{C1E0688F-77E7-4D73-9F23-EDBE24B0A392}" destId="{B3D3FFF4-5C93-49CE-B830-A98F517718E9}" srcOrd="0" destOrd="0" parTransId="{A9D2C79E-9BA2-4832-A96D-715000D98463}" sibTransId="{CDE81EDF-5303-44A6-8786-1D198AAB0536}"/>
    <dgm:cxn modelId="{55A050DD-D769-4987-819C-5C762E131CF0}" type="presOf" srcId="{6235FDEC-28A4-436C-88D0-517B75366D75}" destId="{523F4F74-EB69-44D4-8272-7F5C330E8215}" srcOrd="0" destOrd="0" presId="urn:microsoft.com/office/officeart/2005/8/layout/default"/>
    <dgm:cxn modelId="{77A8ABE7-D8EF-4146-820C-1101FABFD46E}" type="presOf" srcId="{EE0A3A05-F362-48D2-9115-552FA6F72B94}" destId="{E1190EF6-C3EF-4005-B441-EE2C718E97D8}" srcOrd="0" destOrd="0" presId="urn:microsoft.com/office/officeart/2005/8/layout/default"/>
    <dgm:cxn modelId="{379D51B2-C522-4C85-9203-463EE15F248B}" type="presParOf" srcId="{40E22052-1356-46A0-B523-0A5EAADAE20A}" destId="{3C4EBB75-E5D6-411A-AB7E-29BE0BAE562D}" srcOrd="0" destOrd="0" presId="urn:microsoft.com/office/officeart/2005/8/layout/default"/>
    <dgm:cxn modelId="{33324A10-71D7-47B4-9593-8E43DDB7544A}" type="presParOf" srcId="{40E22052-1356-46A0-B523-0A5EAADAE20A}" destId="{B4557700-74A1-40CB-8BD9-61FF060A6E4C}" srcOrd="1" destOrd="0" presId="urn:microsoft.com/office/officeart/2005/8/layout/default"/>
    <dgm:cxn modelId="{E24986C6-B0AC-42B6-B824-8518465F7A8C}" type="presParOf" srcId="{40E22052-1356-46A0-B523-0A5EAADAE20A}" destId="{523F4F74-EB69-44D4-8272-7F5C330E8215}" srcOrd="2" destOrd="0" presId="urn:microsoft.com/office/officeart/2005/8/layout/default"/>
    <dgm:cxn modelId="{46B42450-2CD5-45AB-851A-168E30D29012}" type="presParOf" srcId="{40E22052-1356-46A0-B523-0A5EAADAE20A}" destId="{5999A04B-CE03-4729-A252-FB1345DF0D0E}" srcOrd="3" destOrd="0" presId="urn:microsoft.com/office/officeart/2005/8/layout/default"/>
    <dgm:cxn modelId="{89B92241-D0A8-4CA3-9735-0B925D2F20DA}" type="presParOf" srcId="{40E22052-1356-46A0-B523-0A5EAADAE20A}" destId="{E1190EF6-C3EF-4005-B441-EE2C718E97D8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0FA2271-BD15-4432-B2F7-0235052FF4AC}">
      <dsp:nvSpPr>
        <dsp:cNvPr id="0" name=""/>
        <dsp:cNvSpPr/>
      </dsp:nvSpPr>
      <dsp:spPr>
        <a:xfrm>
          <a:off x="0" y="964"/>
          <a:ext cx="10202342" cy="1973335"/>
        </a:xfrm>
        <a:prstGeom prst="rect">
          <a:avLst/>
        </a:prstGeom>
        <a:solidFill>
          <a:srgbClr val="92D050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0256" tIns="270256" rIns="270256" bIns="270256" numCol="1" spcCol="1270" anchor="ctr" anchorCtr="0">
          <a:noAutofit/>
        </a:bodyPr>
        <a:lstStyle/>
        <a:p>
          <a:pPr marL="0" lvl="0" indent="0" algn="ctr" defTabSz="1689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3800" kern="1200" dirty="0"/>
            <a:t>Aprendizaje</a:t>
          </a:r>
        </a:p>
      </dsp:txBody>
      <dsp:txXfrm>
        <a:off x="0" y="964"/>
        <a:ext cx="10202342" cy="1065600"/>
      </dsp:txXfrm>
    </dsp:sp>
    <dsp:sp modelId="{3BE368BE-367A-4F6B-97F6-F009A2BEFE8C}">
      <dsp:nvSpPr>
        <dsp:cNvPr id="0" name=""/>
        <dsp:cNvSpPr/>
      </dsp:nvSpPr>
      <dsp:spPr>
        <a:xfrm>
          <a:off x="0" y="1027098"/>
          <a:ext cx="5101171" cy="9077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Debe comprenderse como un proceso multidimensional de apropiación cultural, pues se trata de una experiencia que involucra el pensamiento, afectividad y la acción.</a:t>
          </a:r>
        </a:p>
      </dsp:txBody>
      <dsp:txXfrm>
        <a:off x="0" y="1027098"/>
        <a:ext cx="5101171" cy="907734"/>
      </dsp:txXfrm>
    </dsp:sp>
    <dsp:sp modelId="{0F6AF502-82A7-4F2F-8D1E-FF581891A7E8}">
      <dsp:nvSpPr>
        <dsp:cNvPr id="0" name=""/>
        <dsp:cNvSpPr/>
      </dsp:nvSpPr>
      <dsp:spPr>
        <a:xfrm>
          <a:off x="5101171" y="1027098"/>
          <a:ext cx="5101171" cy="907734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2225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8016" tIns="22860" rIns="128016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800" kern="1200" dirty="0"/>
            <a:t>Todo conocimiento, producto, del aprendizaje o de los actos de pensamiento o cognición puede definirse como situado en el sentido de que ocurre en un contexto y situación determinada.</a:t>
          </a:r>
        </a:p>
      </dsp:txBody>
      <dsp:txXfrm>
        <a:off x="5101171" y="1027098"/>
        <a:ext cx="5101171" cy="907734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EBB75-E5D6-411A-AB7E-29BE0BAE562D}">
      <dsp:nvSpPr>
        <dsp:cNvPr id="0" name=""/>
        <dsp:cNvSpPr/>
      </dsp:nvSpPr>
      <dsp:spPr>
        <a:xfrm>
          <a:off x="8921" y="792016"/>
          <a:ext cx="3540958" cy="2124574"/>
        </a:xfrm>
        <a:prstGeom prst="rect">
          <a:avLst/>
        </a:prstGeom>
        <a:solidFill>
          <a:srgbClr val="FF99CC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100" kern="1200" dirty="0">
              <a:solidFill>
                <a:srgbClr val="002060"/>
              </a:solidFill>
            </a:rPr>
            <a:t>Las instituciones educativas fracasan debido a que se reside en enseñar un conocimiento inerte, abstracto y descontextualizado de las situaciones en que se aprende y se emplea en la sociedad</a:t>
          </a:r>
        </a:p>
      </dsp:txBody>
      <dsp:txXfrm>
        <a:off x="8921" y="792016"/>
        <a:ext cx="3540958" cy="2124574"/>
      </dsp:txXfrm>
    </dsp:sp>
    <dsp:sp modelId="{523F4F74-EB69-44D4-8272-7F5C330E8215}">
      <dsp:nvSpPr>
        <dsp:cNvPr id="0" name=""/>
        <dsp:cNvSpPr/>
      </dsp:nvSpPr>
      <dsp:spPr>
        <a:xfrm>
          <a:off x="3904896" y="755643"/>
          <a:ext cx="3540958" cy="2124574"/>
        </a:xfrm>
        <a:prstGeom prst="rect">
          <a:avLst/>
        </a:prstGeom>
        <a:solidFill>
          <a:srgbClr val="CCFF99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rgbClr val="002060"/>
              </a:solidFill>
            </a:rPr>
            <a:t>Las prácticas educativas auténticas requieren ser coherentes, significativas y propositivas, y pueden definirse tan solo como las prácticas comunes de la cultura</a:t>
          </a:r>
        </a:p>
      </dsp:txBody>
      <dsp:txXfrm>
        <a:off x="3904896" y="755643"/>
        <a:ext cx="3540958" cy="2124574"/>
      </dsp:txXfrm>
    </dsp:sp>
    <dsp:sp modelId="{E1190EF6-C3EF-4005-B441-EE2C718E97D8}">
      <dsp:nvSpPr>
        <dsp:cNvPr id="0" name=""/>
        <dsp:cNvSpPr/>
      </dsp:nvSpPr>
      <dsp:spPr>
        <a:xfrm>
          <a:off x="7648468" y="794204"/>
          <a:ext cx="4317100" cy="2124574"/>
        </a:xfrm>
        <a:prstGeom prst="rect">
          <a:avLst/>
        </a:prstGeom>
        <a:solidFill>
          <a:srgbClr val="FFCC99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rgbClr val="002060"/>
              </a:solidFill>
            </a:rPr>
            <a:t>Prácticas pedagógicas deliberadas, en mecanismos de mediación y ayuda ajustada a las necesidades del alumno y del contexto, así como de estrategias que fomenten aprendizaje colaborativo o recíproco</a:t>
          </a:r>
        </a:p>
      </dsp:txBody>
      <dsp:txXfrm>
        <a:off x="7648468" y="794204"/>
        <a:ext cx="4317100" cy="212457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4EBB75-E5D6-411A-AB7E-29BE0BAE562D}">
      <dsp:nvSpPr>
        <dsp:cNvPr id="0" name=""/>
        <dsp:cNvSpPr/>
      </dsp:nvSpPr>
      <dsp:spPr>
        <a:xfrm>
          <a:off x="528220" y="128128"/>
          <a:ext cx="3202377" cy="1912553"/>
        </a:xfrm>
        <a:prstGeom prst="rect">
          <a:avLst/>
        </a:prstGeom>
        <a:solidFill>
          <a:srgbClr val="FF99CC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rgbClr val="002060"/>
              </a:solidFill>
            </a:rPr>
            <a:t>La adopción de un enfoque de enseñanza situada recupera y amplía algunos de los principios educativos del constructivismo y la teoría del aprendizaje significativo</a:t>
          </a:r>
        </a:p>
      </dsp:txBody>
      <dsp:txXfrm>
        <a:off x="528220" y="128128"/>
        <a:ext cx="3202377" cy="1912553"/>
      </dsp:txXfrm>
    </dsp:sp>
    <dsp:sp modelId="{523F4F74-EB69-44D4-8272-7F5C330E8215}">
      <dsp:nvSpPr>
        <dsp:cNvPr id="0" name=""/>
        <dsp:cNvSpPr/>
      </dsp:nvSpPr>
      <dsp:spPr>
        <a:xfrm>
          <a:off x="4027708" y="0"/>
          <a:ext cx="3086952" cy="2265709"/>
        </a:xfrm>
        <a:prstGeom prst="rect">
          <a:avLst/>
        </a:prstGeom>
        <a:solidFill>
          <a:srgbClr val="CCFF99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000" kern="1200" dirty="0">
              <a:solidFill>
                <a:srgbClr val="002060"/>
              </a:solidFill>
            </a:rPr>
            <a:t>Punto de partida de enseñanza es lo que el educando realmente sabe, puede y desea saber, la intención de que las experiencias educativas aborden mejor necesidades personales</a:t>
          </a:r>
        </a:p>
      </dsp:txBody>
      <dsp:txXfrm>
        <a:off x="4027708" y="0"/>
        <a:ext cx="3086952" cy="2265709"/>
      </dsp:txXfrm>
    </dsp:sp>
    <dsp:sp modelId="{E1190EF6-C3EF-4005-B441-EE2C718E97D8}">
      <dsp:nvSpPr>
        <dsp:cNvPr id="0" name=""/>
        <dsp:cNvSpPr/>
      </dsp:nvSpPr>
      <dsp:spPr>
        <a:xfrm>
          <a:off x="286776" y="2306814"/>
          <a:ext cx="7194206" cy="1778044"/>
        </a:xfrm>
        <a:prstGeom prst="rect">
          <a:avLst/>
        </a:prstGeom>
        <a:solidFill>
          <a:srgbClr val="FFCC99"/>
        </a:solidFill>
        <a:ln w="2222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2400" kern="1200" dirty="0">
              <a:solidFill>
                <a:srgbClr val="002060"/>
              </a:solidFill>
            </a:rPr>
            <a:t>Es muy importante el uso funcional y pertinente del conocimiento adquirido en contextos de práctica apropiados, sintonía de dichos conocimientos con la posibilidad de afrontar problemas y situaciones relevantes en su entorno social o profesional</a:t>
          </a:r>
        </a:p>
      </dsp:txBody>
      <dsp:txXfrm>
        <a:off x="286776" y="2306814"/>
        <a:ext cx="7194206" cy="1778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708409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57616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50216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4002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2225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95028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6395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430292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81518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543497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5405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E2D245-DA0A-44AE-8BE6-F075FD25B6AA}" type="datetimeFigureOut">
              <a:rPr lang="es-MX" smtClean="0"/>
              <a:t>29/08/2019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3F2E0F67-BCB1-4969-AE2D-C4BD929E5FE8}" type="slidenum">
              <a:rPr lang="es-MX" smtClean="0"/>
              <a:t>‹Nº›</a:t>
            </a:fld>
            <a:endParaRPr lang="es-MX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1954629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1" name="Rectangle 70">
            <a:extLst>
              <a:ext uri="{FF2B5EF4-FFF2-40B4-BE49-F238E27FC236}">
                <a16:creationId xmlns:a16="http://schemas.microsoft.com/office/drawing/2014/main" id="{26B8EAA4-E9A7-4025-829C-9B369E93FD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Gill Sans MT" panose="020B0502020104020203"/>
              <a:ea typeface="+mn-ea"/>
              <a:cs typeface="+mn-cs"/>
            </a:endParaRPr>
          </a:p>
        </p:txBody>
      </p:sp>
      <p:pic>
        <p:nvPicPr>
          <p:cNvPr id="1026" name="Picture 2" descr="Resultado de imagen para melonheadz">
            <a:extLst>
              <a:ext uri="{FF2B5EF4-FFF2-40B4-BE49-F238E27FC236}">
                <a16:creationId xmlns:a16="http://schemas.microsoft.com/office/drawing/2014/main" id="{A9C0EEE9-14D9-418B-AEBA-DA469B92A5E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184"/>
          <a:stretch/>
        </p:blipFill>
        <p:spPr bwMode="auto">
          <a:xfrm>
            <a:off x="20" y="10"/>
            <a:ext cx="12191980" cy="6857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3" name="Group 72">
            <a:extLst>
              <a:ext uri="{FF2B5EF4-FFF2-40B4-BE49-F238E27FC236}">
                <a16:creationId xmlns:a16="http://schemas.microsoft.com/office/drawing/2014/main" id="{720479CA-0FC6-4618-9AD6-4EE3BEB93A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446534" y="453643"/>
            <a:ext cx="11298933" cy="98554"/>
            <a:chOff x="446534" y="453643"/>
            <a:chExt cx="11298933" cy="98554"/>
          </a:xfrm>
        </p:grpSpPr>
        <p:sp>
          <p:nvSpPr>
            <p:cNvPr id="74" name="Rectangle 73">
              <a:extLst>
                <a:ext uri="{FF2B5EF4-FFF2-40B4-BE49-F238E27FC236}">
                  <a16:creationId xmlns:a16="http://schemas.microsoft.com/office/drawing/2014/main" id="{4ABD1825-BE06-4377-B19E-5AFD352916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46534" y="457200"/>
              <a:ext cx="3703320" cy="9499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5" name="Rectangle 74">
              <a:extLst>
                <a:ext uri="{FF2B5EF4-FFF2-40B4-BE49-F238E27FC236}">
                  <a16:creationId xmlns:a16="http://schemas.microsoft.com/office/drawing/2014/main" id="{4A32B8CE-F79D-4460-B6EA-55ECEBA0E25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042147" y="453643"/>
              <a:ext cx="3703320" cy="98554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6" name="Rectangle 75">
              <a:extLst>
                <a:ext uri="{FF2B5EF4-FFF2-40B4-BE49-F238E27FC236}">
                  <a16:creationId xmlns:a16="http://schemas.microsoft.com/office/drawing/2014/main" id="{BB5D40C4-5249-4DBD-A713-A9827E417AC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4241830" y="457200"/>
              <a:ext cx="3703320" cy="9144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78" name="Rectangle 77">
            <a:extLst>
              <a:ext uri="{FF2B5EF4-FFF2-40B4-BE49-F238E27FC236}">
                <a16:creationId xmlns:a16="http://schemas.microsoft.com/office/drawing/2014/main" id="{BB78C735-89AA-4799-9CF7-8F5AD1AFD2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8732" y="4428067"/>
            <a:ext cx="11260667" cy="1962497"/>
          </a:xfrm>
          <a:prstGeom prst="rect">
            <a:avLst/>
          </a:prstGeom>
          <a:solidFill>
            <a:schemeClr val="accent1">
              <a:alpha val="97000"/>
            </a:schemeClr>
          </a:solidFill>
          <a:ln w="6350" cmpd="sng"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89AB64C9-DFF3-4533-9435-A073863CA7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8542" y="4115523"/>
            <a:ext cx="10993549" cy="1351723"/>
          </a:xfrm>
        </p:spPr>
        <p:txBody>
          <a:bodyPr>
            <a:normAutofit/>
          </a:bodyPr>
          <a:lstStyle/>
          <a:p>
            <a:pPr algn="ctr"/>
            <a:r>
              <a:rPr lang="es-MX" sz="5400" dirty="0">
                <a:solidFill>
                  <a:schemeClr val="bg1"/>
                </a:solidFill>
              </a:rPr>
              <a:t>ENSEÑANZA SITUADA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2364AE5-0044-4671-8991-AB7683F2A4C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81194" y="5467246"/>
            <a:ext cx="10993546" cy="895244"/>
          </a:xfrm>
        </p:spPr>
        <p:txBody>
          <a:bodyPr numCol="1">
            <a:normAutofit/>
          </a:bodyPr>
          <a:lstStyle/>
          <a:p>
            <a:r>
              <a:rPr lang="es-MX" dirty="0">
                <a:solidFill>
                  <a:srgbClr val="002060"/>
                </a:solidFill>
              </a:rPr>
              <a:t>Berenice </a:t>
            </a:r>
            <a:r>
              <a:rPr lang="es-MX" dirty="0" err="1">
                <a:solidFill>
                  <a:srgbClr val="002060"/>
                </a:solidFill>
              </a:rPr>
              <a:t>ruiz</a:t>
            </a:r>
            <a:r>
              <a:rPr lang="es-MX" dirty="0">
                <a:solidFill>
                  <a:srgbClr val="002060"/>
                </a:solidFill>
              </a:rPr>
              <a:t> #16                                                                                                                         FRIDA DIAZ BARRIGA</a:t>
            </a:r>
          </a:p>
        </p:txBody>
      </p:sp>
    </p:spTree>
    <p:extLst>
      <p:ext uri="{BB962C8B-B14F-4D97-AF65-F5344CB8AC3E}">
        <p14:creationId xmlns:p14="http://schemas.microsoft.com/office/powerpoint/2010/main" val="31955214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EB07B9A-BFBB-41D8-888F-722859DC63F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701675"/>
            <a:ext cx="11029950" cy="1014413"/>
          </a:xfrm>
        </p:spPr>
        <p:txBody>
          <a:bodyPr>
            <a:normAutofit/>
          </a:bodyPr>
          <a:lstStyle/>
          <a:p>
            <a:r>
              <a:rPr lang="es-MX" sz="3200" dirty="0"/>
              <a:t>Papel del docente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60F61A5A-DD86-42FE-BE95-DEE2B4D9A1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35250595"/>
              </p:ext>
            </p:extLst>
          </p:nvPr>
        </p:nvGraphicFramePr>
        <p:xfrm>
          <a:off x="1181275" y="701675"/>
          <a:ext cx="10202342" cy="197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Diagrama 5">
            <a:extLst>
              <a:ext uri="{FF2B5EF4-FFF2-40B4-BE49-F238E27FC236}">
                <a16:creationId xmlns:a16="http://schemas.microsoft.com/office/drawing/2014/main" id="{5A8578EC-DBD9-4215-95F1-74502C75401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92188287"/>
              </p:ext>
            </p:extLst>
          </p:nvPr>
        </p:nvGraphicFramePr>
        <p:xfrm>
          <a:off x="157871" y="2676939"/>
          <a:ext cx="12126894" cy="38298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268803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0D82C121-2D0A-4C72-9160-148B4CA91B7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79401348"/>
              </p:ext>
            </p:extLst>
          </p:nvPr>
        </p:nvGraphicFramePr>
        <p:xfrm>
          <a:off x="-11385" y="549555"/>
          <a:ext cx="7643652" cy="434468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054" name="Picture 6" descr="Resultado de imagen para melonheadz">
            <a:extLst>
              <a:ext uri="{FF2B5EF4-FFF2-40B4-BE49-F238E27FC236}">
                <a16:creationId xmlns:a16="http://schemas.microsoft.com/office/drawing/2014/main" id="{EEC846B9-46B2-4841-8E4F-DC666CF25AB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64626" y="158846"/>
            <a:ext cx="2628687" cy="5539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ángulo 8">
            <a:extLst>
              <a:ext uri="{FF2B5EF4-FFF2-40B4-BE49-F238E27FC236}">
                <a16:creationId xmlns:a16="http://schemas.microsoft.com/office/drawing/2014/main" id="{EEA9EC51-442D-4394-BC01-44B8147B094D}"/>
              </a:ext>
            </a:extLst>
          </p:cNvPr>
          <p:cNvSpPr/>
          <p:nvPr/>
        </p:nvSpPr>
        <p:spPr>
          <a:xfrm>
            <a:off x="172278" y="4750360"/>
            <a:ext cx="3547088" cy="1910611"/>
          </a:xfrm>
          <a:prstGeom prst="rect">
            <a:avLst/>
          </a:prstGeom>
          <a:solidFill>
            <a:srgbClr val="CC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Los teóricos de la cognición situada operan: participación en comunidades de práctica auténtica, destaca colaboración, pertenencia y posibilidad de cambio y aprendizaje continuos.</a:t>
            </a:r>
          </a:p>
        </p:txBody>
      </p:sp>
      <p:sp>
        <p:nvSpPr>
          <p:cNvPr id="10" name="Rectángulo 9">
            <a:extLst>
              <a:ext uri="{FF2B5EF4-FFF2-40B4-BE49-F238E27FC236}">
                <a16:creationId xmlns:a16="http://schemas.microsoft.com/office/drawing/2014/main" id="{6E6C1C6E-9239-4107-BD7E-2C8429546CDB}"/>
              </a:ext>
            </a:extLst>
          </p:cNvPr>
          <p:cNvSpPr/>
          <p:nvPr/>
        </p:nvSpPr>
        <p:spPr>
          <a:xfrm>
            <a:off x="3827531" y="4914641"/>
            <a:ext cx="4457947" cy="1704659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Creación de ambientes de aprendizaje que propicien la participación de los actores en actividades de valor innegable para los individuos y sus grupos o comunidades</a:t>
            </a:r>
          </a:p>
        </p:txBody>
      </p:sp>
      <p:cxnSp>
        <p:nvCxnSpPr>
          <p:cNvPr id="11" name="Conector recto de flecha 10">
            <a:extLst>
              <a:ext uri="{FF2B5EF4-FFF2-40B4-BE49-F238E27FC236}">
                <a16:creationId xmlns:a16="http://schemas.microsoft.com/office/drawing/2014/main" id="{19A12FF2-7CB6-44BD-8FCE-1647D9FE311B}"/>
              </a:ext>
            </a:extLst>
          </p:cNvPr>
          <p:cNvCxnSpPr>
            <a:cxnSpLocks/>
          </p:cNvCxnSpPr>
          <p:nvPr/>
        </p:nvCxnSpPr>
        <p:spPr>
          <a:xfrm flipV="1">
            <a:off x="8231396" y="5892393"/>
            <a:ext cx="1024452" cy="693983"/>
          </a:xfrm>
          <a:prstGeom prst="straightConnector1">
            <a:avLst/>
          </a:prstGeom>
          <a:ln w="76200">
            <a:solidFill>
              <a:srgbClr val="92D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ángulo 14">
            <a:extLst>
              <a:ext uri="{FF2B5EF4-FFF2-40B4-BE49-F238E27FC236}">
                <a16:creationId xmlns:a16="http://schemas.microsoft.com/office/drawing/2014/main" id="{92DB5CD1-0456-4226-A0EA-A7D3DCF96EFB}"/>
              </a:ext>
            </a:extLst>
          </p:cNvPr>
          <p:cNvSpPr/>
          <p:nvPr/>
        </p:nvSpPr>
        <p:spPr>
          <a:xfrm>
            <a:off x="9201765" y="1573051"/>
            <a:ext cx="2700591" cy="4344685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Se espera que un ambiente se caracterice por si flexibilidad, en términos de su apertura a roles e identidades por parte de los actores, lo que contribuye a la apreciación de múltiples perspectivas</a:t>
            </a:r>
          </a:p>
        </p:txBody>
      </p:sp>
    </p:spTree>
    <p:extLst>
      <p:ext uri="{BB962C8B-B14F-4D97-AF65-F5344CB8AC3E}">
        <p14:creationId xmlns:p14="http://schemas.microsoft.com/office/powerpoint/2010/main" val="31496287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1">
            <a:extLst>
              <a:ext uri="{FF2B5EF4-FFF2-40B4-BE49-F238E27FC236}">
                <a16:creationId xmlns:a16="http://schemas.microsoft.com/office/drawing/2014/main" id="{59A0756D-BF22-4B4B-89E1-3ED8366C29BF}"/>
              </a:ext>
            </a:extLst>
          </p:cNvPr>
          <p:cNvSpPr/>
          <p:nvPr/>
        </p:nvSpPr>
        <p:spPr>
          <a:xfrm>
            <a:off x="6096000" y="740706"/>
            <a:ext cx="2160105" cy="4864986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dirty="0">
                <a:solidFill>
                  <a:schemeClr val="tx1"/>
                </a:solidFill>
              </a:rPr>
              <a:t>Wilson y Meyers (2000) lo central en el aprendizaje es la adquisición de algo, competencia, habilidad o capacidad, y que, en función de lo exitoso de dicha adquisición, se juzga o valora al aprendiz</a:t>
            </a:r>
          </a:p>
        </p:txBody>
      </p:sp>
      <p:sp>
        <p:nvSpPr>
          <p:cNvPr id="3" name="Rectángulo 2">
            <a:extLst>
              <a:ext uri="{FF2B5EF4-FFF2-40B4-BE49-F238E27FC236}">
                <a16:creationId xmlns:a16="http://schemas.microsoft.com/office/drawing/2014/main" id="{DB855C30-692C-4E77-9BD5-0A3047810AEA}"/>
              </a:ext>
            </a:extLst>
          </p:cNvPr>
          <p:cNvSpPr/>
          <p:nvPr/>
        </p:nvSpPr>
        <p:spPr>
          <a:xfrm>
            <a:off x="8377243" y="740706"/>
            <a:ext cx="3527529" cy="4864986"/>
          </a:xfrm>
          <a:prstGeom prst="rect">
            <a:avLst/>
          </a:prstGeom>
          <a:solidFill>
            <a:srgbClr val="FF999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dirty="0">
                <a:solidFill>
                  <a:schemeClr val="tx1"/>
                </a:solidFill>
              </a:rPr>
              <a:t>El rol del docente requiere un acercamiento y comprensión desde el interior de la comunidad de aprendices, así como el empleo de la reflexión y observación, una metodología de diseño participativo y la posibilidad continua de rediseñar las prácticas educativas con los actores mismos.</a:t>
            </a:r>
          </a:p>
        </p:txBody>
      </p:sp>
      <p:grpSp>
        <p:nvGrpSpPr>
          <p:cNvPr id="4" name="Grupo 3">
            <a:extLst>
              <a:ext uri="{FF2B5EF4-FFF2-40B4-BE49-F238E27FC236}">
                <a16:creationId xmlns:a16="http://schemas.microsoft.com/office/drawing/2014/main" id="{83213581-30A0-4D05-84CA-AC9DD18996F3}"/>
              </a:ext>
            </a:extLst>
          </p:cNvPr>
          <p:cNvGrpSpPr/>
          <p:nvPr/>
        </p:nvGrpSpPr>
        <p:grpSpPr>
          <a:xfrm>
            <a:off x="287228" y="674469"/>
            <a:ext cx="5687634" cy="4997461"/>
            <a:chOff x="-52097" y="2306814"/>
            <a:chExt cx="6353556" cy="1778044"/>
          </a:xfrm>
        </p:grpSpPr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64F3B337-1CF0-4021-BCB5-C96ACE2E266E}"/>
                </a:ext>
              </a:extLst>
            </p:cNvPr>
            <p:cNvSpPr/>
            <p:nvPr/>
          </p:nvSpPr>
          <p:spPr>
            <a:xfrm>
              <a:off x="-52097" y="2306814"/>
              <a:ext cx="6353556" cy="1778044"/>
            </a:xfrm>
            <a:prstGeom prst="rect">
              <a:avLst/>
            </a:prstGeom>
            <a:solidFill>
              <a:srgbClr val="FFCC99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6" name="CuadroTexto 5">
              <a:extLst>
                <a:ext uri="{FF2B5EF4-FFF2-40B4-BE49-F238E27FC236}">
                  <a16:creationId xmlns:a16="http://schemas.microsoft.com/office/drawing/2014/main" id="{BFB55110-8C0D-42CA-8146-98828A281772}"/>
                </a:ext>
              </a:extLst>
            </p:cNvPr>
            <p:cNvSpPr txBox="1"/>
            <p:nvPr/>
          </p:nvSpPr>
          <p:spPr>
            <a:xfrm>
              <a:off x="-52097" y="2589095"/>
              <a:ext cx="6147915" cy="111457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91440" tIns="91440" rIns="91440" bIns="91440" numCol="1" spcCol="1270" anchor="ctr" anchorCtr="0">
              <a:noAutofit/>
            </a:bodyPr>
            <a:lstStyle/>
            <a:p>
              <a:pPr marL="0" lvl="0" indent="0" algn="ctr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s-MX" sz="2400" kern="1200" dirty="0">
                  <a:solidFill>
                    <a:schemeClr val="tx1"/>
                  </a:solidFill>
                </a:rPr>
                <a:t>John Dewey, engloba en </a:t>
              </a:r>
              <a:r>
                <a:rPr lang="es-MX" sz="2400" kern="1200" dirty="0" err="1">
                  <a:solidFill>
                    <a:schemeClr val="tx1"/>
                  </a:solidFill>
                </a:rPr>
                <a:t>eñ</a:t>
              </a:r>
              <a:r>
                <a:rPr lang="es-MX" sz="2400" kern="1200" dirty="0">
                  <a:solidFill>
                    <a:schemeClr val="tx1"/>
                  </a:solidFill>
                </a:rPr>
                <a:t> rubro de aprendizaje experiencial aquellas experiencias relevantes de aprendizaje directo en escenarios reales que permiten al alumno enfrentarse a fenómenos de la vida real, aplicar y transferir significativamente el conocimiento, desarrollar habilidades y construir un sentido de competencia profesional, manejar situaciones sociales y contribuir a su comunidad, vincular el pensamiento con la acción y reflexionar acerca de valores y cuestiones éticas.</a:t>
              </a:r>
            </a:p>
          </p:txBody>
        </p:sp>
      </p:grpSp>
      <p:sp>
        <p:nvSpPr>
          <p:cNvPr id="7" name="Rectángulo 6">
            <a:extLst>
              <a:ext uri="{FF2B5EF4-FFF2-40B4-BE49-F238E27FC236}">
                <a16:creationId xmlns:a16="http://schemas.microsoft.com/office/drawing/2014/main" id="{D8D14B69-7CD4-4EA7-8482-8BA1BE239D53}"/>
              </a:ext>
            </a:extLst>
          </p:cNvPr>
          <p:cNvSpPr/>
          <p:nvPr/>
        </p:nvSpPr>
        <p:spPr>
          <a:xfrm>
            <a:off x="0" y="5919380"/>
            <a:ext cx="12192000" cy="576492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 sz="2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1487225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o">
  <a:themeElements>
    <a:clrScheme name="Intermedio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Dividendo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o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C21699FF-00E4-43C8-BBCC-D7E5536C371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492</Words>
  <Application>Microsoft Office PowerPoint</Application>
  <PresentationFormat>Panorámica</PresentationFormat>
  <Paragraphs>18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Gill Sans MT</vt:lpstr>
      <vt:lpstr>Wingdings 2</vt:lpstr>
      <vt:lpstr>Dividendo</vt:lpstr>
      <vt:lpstr>ENSEÑANZA SITUADA</vt:lpstr>
      <vt:lpstr>Papel del docente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ENSEÑANZA SITUADA</dc:title>
  <dc:creator>HP</dc:creator>
  <cp:lastModifiedBy>HP</cp:lastModifiedBy>
  <cp:revision>4</cp:revision>
  <dcterms:created xsi:type="dcterms:W3CDTF">2019-08-29T21:04:51Z</dcterms:created>
  <dcterms:modified xsi:type="dcterms:W3CDTF">2019-08-29T21:40:01Z</dcterms:modified>
</cp:coreProperties>
</file>