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60" r:id="rId3"/>
    <p:sldId id="261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E16538-DD81-4999-AF16-97F1595D0C06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EEEA017-875B-461E-B87E-6C4E2A31C7B3}">
      <dgm:prSet phldrT="[Texto]"/>
      <dgm:spPr/>
      <dgm:t>
        <a:bodyPr/>
        <a:lstStyle/>
        <a:p>
          <a:r>
            <a:rPr lang="es-MX" dirty="0" smtClean="0">
              <a:latin typeface="Franklin Gothic Book" pitchFamily="34" charset="0"/>
            </a:rPr>
            <a:t>Baquero (2002)</a:t>
          </a:r>
          <a:endParaRPr lang="es-MX" dirty="0">
            <a:latin typeface="Franklin Gothic Book" pitchFamily="34" charset="0"/>
          </a:endParaRPr>
        </a:p>
      </dgm:t>
    </dgm:pt>
    <dgm:pt modelId="{A49EE40B-B909-46B8-A2A3-6836B1CA93B8}" type="parTrans" cxnId="{4ED83016-E6F7-4292-BEEC-5BD489F8A7D0}">
      <dgm:prSet/>
      <dgm:spPr/>
      <dgm:t>
        <a:bodyPr/>
        <a:lstStyle/>
        <a:p>
          <a:endParaRPr lang="es-MX"/>
        </a:p>
      </dgm:t>
    </dgm:pt>
    <dgm:pt modelId="{81861643-712F-4C70-81B9-0B23E2020BEF}" type="sibTrans" cxnId="{4ED83016-E6F7-4292-BEEC-5BD489F8A7D0}">
      <dgm:prSet/>
      <dgm:spPr/>
      <dgm:t>
        <a:bodyPr/>
        <a:lstStyle/>
        <a:p>
          <a:endParaRPr lang="es-MX"/>
        </a:p>
      </dgm:t>
    </dgm:pt>
    <dgm:pt modelId="{315EB8EB-6682-4514-962A-4DD1F37FF90A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ES" sz="1800" dirty="0" smtClean="0">
              <a:latin typeface="Franklin Gothic Book" pitchFamily="34" charset="0"/>
              <a:ea typeface="Ebrima" pitchFamily="2" charset="0"/>
              <a:cs typeface="Ebrima" pitchFamily="2" charset="0"/>
            </a:rPr>
            <a:t>Desde la perspectiva situada el aprendizaje debe comprenderse como un proceso multidimensional de apropiación cultural, pues se trata de una experiencia que involucra el pensamiento, la afectividad y la acción.</a:t>
          </a:r>
          <a:endParaRPr lang="es-MX" sz="1800" dirty="0">
            <a:latin typeface="Franklin Gothic Book" pitchFamily="34" charset="0"/>
            <a:ea typeface="Ebrima" pitchFamily="2" charset="0"/>
            <a:cs typeface="Ebrima" pitchFamily="2" charset="0"/>
          </a:endParaRPr>
        </a:p>
      </dgm:t>
    </dgm:pt>
    <dgm:pt modelId="{8E027338-4A55-420D-AD58-426298B1DAA6}" type="parTrans" cxnId="{271FC1BD-F768-45B7-9949-1F7F2FA0F25C}">
      <dgm:prSet/>
      <dgm:spPr/>
      <dgm:t>
        <a:bodyPr/>
        <a:lstStyle/>
        <a:p>
          <a:endParaRPr lang="es-MX"/>
        </a:p>
      </dgm:t>
    </dgm:pt>
    <dgm:pt modelId="{AFB0BF56-5D2B-42C7-9D63-6E52A58C206D}" type="sibTrans" cxnId="{271FC1BD-F768-45B7-9949-1F7F2FA0F25C}">
      <dgm:prSet/>
      <dgm:spPr/>
      <dgm:t>
        <a:bodyPr/>
        <a:lstStyle/>
        <a:p>
          <a:endParaRPr lang="es-MX"/>
        </a:p>
      </dgm:t>
    </dgm:pt>
    <dgm:pt modelId="{27BA7626-7D58-4179-9CAD-054EC4205881}">
      <dgm:prSet phldrT="[Texto]"/>
      <dgm:spPr/>
      <dgm:t>
        <a:bodyPr/>
        <a:lstStyle/>
        <a:p>
          <a:r>
            <a:rPr lang="es-ES" dirty="0" smtClean="0">
              <a:latin typeface="Franklin Gothic Book" pitchFamily="34" charset="0"/>
            </a:rPr>
            <a:t>Jean Lave (1991)</a:t>
          </a:r>
          <a:endParaRPr lang="es-MX" dirty="0">
            <a:latin typeface="Franklin Gothic Book" pitchFamily="34" charset="0"/>
          </a:endParaRPr>
        </a:p>
      </dgm:t>
    </dgm:pt>
    <dgm:pt modelId="{77E46439-CD8C-4334-91F4-3EABD64B88B4}" type="parTrans" cxnId="{E3255918-90C2-4BE2-8449-3BA86A6BA45C}">
      <dgm:prSet/>
      <dgm:spPr/>
      <dgm:t>
        <a:bodyPr/>
        <a:lstStyle/>
        <a:p>
          <a:endParaRPr lang="es-MX"/>
        </a:p>
      </dgm:t>
    </dgm:pt>
    <dgm:pt modelId="{13300421-85EF-425A-B5D9-224D65FE6724}" type="sibTrans" cxnId="{E3255918-90C2-4BE2-8449-3BA86A6BA45C}">
      <dgm:prSet/>
      <dgm:spPr/>
      <dgm:t>
        <a:bodyPr/>
        <a:lstStyle/>
        <a:p>
          <a:endParaRPr lang="es-MX"/>
        </a:p>
      </dgm:t>
    </dgm:pt>
    <dgm:pt modelId="{ACF9739D-64AB-4938-83A8-0BE20A3B38DA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ES" sz="1800" dirty="0" smtClean="0">
              <a:latin typeface="Franklin Gothic Book" pitchFamily="34" charset="0"/>
              <a:ea typeface="Ebrima" pitchFamily="2" charset="0"/>
              <a:cs typeface="Ebrima" pitchFamily="2" charset="0"/>
            </a:rPr>
            <a:t>Todo conocimiento, producto del aprendizaje o de los actos de pensamiento o cognición puede definirse como situado en el sentido de que ocurre en un contexto y situación determinada, yes resultado de la actividad de la persona que aprende en interacción con otras personas en el marco de las prácticas sociales que promueve una comunidad determinada. </a:t>
          </a:r>
          <a:endParaRPr lang="es-MX" sz="1800" dirty="0">
            <a:latin typeface="Franklin Gothic Book" pitchFamily="34" charset="0"/>
          </a:endParaRPr>
        </a:p>
      </dgm:t>
    </dgm:pt>
    <dgm:pt modelId="{4E9816FB-DBD9-439C-B430-301FCA4058F4}" type="parTrans" cxnId="{5276D0B4-E7F4-41FC-96FA-7E8AAB0E9C6D}">
      <dgm:prSet/>
      <dgm:spPr/>
      <dgm:t>
        <a:bodyPr/>
        <a:lstStyle/>
        <a:p>
          <a:endParaRPr lang="es-MX"/>
        </a:p>
      </dgm:t>
    </dgm:pt>
    <dgm:pt modelId="{A4709E9E-CBAC-4CCF-A7BA-5ADFF5F018B2}" type="sibTrans" cxnId="{5276D0B4-E7F4-41FC-96FA-7E8AAB0E9C6D}">
      <dgm:prSet/>
      <dgm:spPr/>
      <dgm:t>
        <a:bodyPr/>
        <a:lstStyle/>
        <a:p>
          <a:endParaRPr lang="es-MX"/>
        </a:p>
      </dgm:t>
    </dgm:pt>
    <dgm:pt modelId="{D15649FF-DA4A-486B-A190-B128C9934B29}">
      <dgm:prSet phldrT="[Texto]"/>
      <dgm:spPr/>
      <dgm:t>
        <a:bodyPr/>
        <a:lstStyle/>
        <a:p>
          <a:r>
            <a:rPr lang="es-MX" dirty="0" smtClean="0">
              <a:latin typeface="Franklin Gothic Book" pitchFamily="34" charset="0"/>
            </a:rPr>
            <a:t>Brown, Collins &amp; </a:t>
          </a:r>
          <a:r>
            <a:rPr lang="es-MX" dirty="0" err="1" smtClean="0">
              <a:latin typeface="Franklin Gothic Book" pitchFamily="34" charset="0"/>
            </a:rPr>
            <a:t>Duquid</a:t>
          </a:r>
          <a:r>
            <a:rPr lang="es-MX" dirty="0" smtClean="0">
              <a:latin typeface="Franklin Gothic Book" pitchFamily="34" charset="0"/>
            </a:rPr>
            <a:t> (1989) </a:t>
          </a:r>
          <a:endParaRPr lang="es-MX" dirty="0">
            <a:latin typeface="Franklin Gothic Book" pitchFamily="34" charset="0"/>
          </a:endParaRPr>
        </a:p>
      </dgm:t>
    </dgm:pt>
    <dgm:pt modelId="{AD300607-C169-47E6-B7D0-D4A9CB4A805A}" type="parTrans" cxnId="{AD4508BB-C260-4433-99EC-4E3C41670BB0}">
      <dgm:prSet/>
      <dgm:spPr/>
      <dgm:t>
        <a:bodyPr/>
        <a:lstStyle/>
        <a:p>
          <a:endParaRPr lang="es-MX"/>
        </a:p>
      </dgm:t>
    </dgm:pt>
    <dgm:pt modelId="{84E91E64-A25A-4593-ACAA-C90D3C4E14A2}" type="sibTrans" cxnId="{AD4508BB-C260-4433-99EC-4E3C41670BB0}">
      <dgm:prSet/>
      <dgm:spPr/>
      <dgm:t>
        <a:bodyPr/>
        <a:lstStyle/>
        <a:p>
          <a:endParaRPr lang="es-MX"/>
        </a:p>
      </dgm:t>
    </dgm:pt>
    <dgm:pt modelId="{F1F486D5-A53D-4542-9B84-5AB32FD141F2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ES" sz="1800" dirty="0" smtClean="0">
              <a:latin typeface="Franklin Gothic Book" pitchFamily="34" charset="0"/>
            </a:rPr>
            <a:t>Postulan que una enseñanza situada es la centrada en prácticas educativas auténticas, en contraposición a las sucedáneas, artificiales o carentes de significado. </a:t>
          </a:r>
          <a:endParaRPr lang="es-MX" sz="1800" dirty="0">
            <a:latin typeface="Franklin Gothic Book" pitchFamily="34" charset="0"/>
          </a:endParaRPr>
        </a:p>
      </dgm:t>
    </dgm:pt>
    <dgm:pt modelId="{2A55F010-E25D-4478-BC99-5F24ABE613C2}" type="parTrans" cxnId="{9C8581BB-EBB3-418D-9ED1-5F1DD26A2705}">
      <dgm:prSet/>
      <dgm:spPr/>
      <dgm:t>
        <a:bodyPr/>
        <a:lstStyle/>
        <a:p>
          <a:endParaRPr lang="es-MX"/>
        </a:p>
      </dgm:t>
    </dgm:pt>
    <dgm:pt modelId="{55813A8A-993A-457F-BA34-63C3B50B3CEA}" type="sibTrans" cxnId="{9C8581BB-EBB3-418D-9ED1-5F1DD26A2705}">
      <dgm:prSet/>
      <dgm:spPr/>
      <dgm:t>
        <a:bodyPr/>
        <a:lstStyle/>
        <a:p>
          <a:endParaRPr lang="es-MX"/>
        </a:p>
      </dgm:t>
    </dgm:pt>
    <dgm:pt modelId="{D8E71059-A319-4BE3-846A-10BE937FBA68}" type="pres">
      <dgm:prSet presAssocID="{D1E16538-DD81-4999-AF16-97F1595D0C06}" presName="linear" presStyleCnt="0">
        <dgm:presLayoutVars>
          <dgm:animLvl val="lvl"/>
          <dgm:resizeHandles val="exact"/>
        </dgm:presLayoutVars>
      </dgm:prSet>
      <dgm:spPr/>
    </dgm:pt>
    <dgm:pt modelId="{EA8B13D6-209E-4F18-B335-F6F2E1731918}" type="pres">
      <dgm:prSet presAssocID="{5EEEA017-875B-461E-B87E-6C4E2A31C7B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3F06AAF-F7A5-437D-9AD2-D337F622131D}" type="pres">
      <dgm:prSet presAssocID="{5EEEA017-875B-461E-B87E-6C4E2A31C7B3}" presName="childText" presStyleLbl="revTx" presStyleIdx="0" presStyleCnt="3">
        <dgm:presLayoutVars>
          <dgm:bulletEnabled val="1"/>
        </dgm:presLayoutVars>
      </dgm:prSet>
      <dgm:spPr/>
    </dgm:pt>
    <dgm:pt modelId="{05496CD6-1191-42FA-A9BB-6545ECFC8E23}" type="pres">
      <dgm:prSet presAssocID="{27BA7626-7D58-4179-9CAD-054EC420588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9E74F8-44E0-46D8-8274-592C2F89298C}" type="pres">
      <dgm:prSet presAssocID="{27BA7626-7D58-4179-9CAD-054EC4205881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ABAB685-432E-4460-B7F3-7D52273BE950}" type="pres">
      <dgm:prSet presAssocID="{D15649FF-DA4A-486B-A190-B128C9934B2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0891770-9835-4F5E-8102-B2FE60506A2E}" type="pres">
      <dgm:prSet presAssocID="{D15649FF-DA4A-486B-A190-B128C9934B2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71FC1BD-F768-45B7-9949-1F7F2FA0F25C}" srcId="{5EEEA017-875B-461E-B87E-6C4E2A31C7B3}" destId="{315EB8EB-6682-4514-962A-4DD1F37FF90A}" srcOrd="0" destOrd="0" parTransId="{8E027338-4A55-420D-AD58-426298B1DAA6}" sibTransId="{AFB0BF56-5D2B-42C7-9D63-6E52A58C206D}"/>
    <dgm:cxn modelId="{A21CD6C8-4849-45D9-9B76-87DC7E32F179}" type="presOf" srcId="{315EB8EB-6682-4514-962A-4DD1F37FF90A}" destId="{C3F06AAF-F7A5-437D-9AD2-D337F622131D}" srcOrd="0" destOrd="0" presId="urn:microsoft.com/office/officeart/2005/8/layout/vList2"/>
    <dgm:cxn modelId="{8C461825-13E8-464C-9911-69DE3E4FB898}" type="presOf" srcId="{D15649FF-DA4A-486B-A190-B128C9934B29}" destId="{FABAB685-432E-4460-B7F3-7D52273BE950}" srcOrd="0" destOrd="0" presId="urn:microsoft.com/office/officeart/2005/8/layout/vList2"/>
    <dgm:cxn modelId="{DE1BBB90-C240-4A8B-B8CE-8DD5314623D5}" type="presOf" srcId="{D1E16538-DD81-4999-AF16-97F1595D0C06}" destId="{D8E71059-A319-4BE3-846A-10BE937FBA68}" srcOrd="0" destOrd="0" presId="urn:microsoft.com/office/officeart/2005/8/layout/vList2"/>
    <dgm:cxn modelId="{4368A623-177A-4963-8414-F6396E7F888C}" type="presOf" srcId="{ACF9739D-64AB-4938-83A8-0BE20A3B38DA}" destId="{069E74F8-44E0-46D8-8274-592C2F89298C}" srcOrd="0" destOrd="0" presId="urn:microsoft.com/office/officeart/2005/8/layout/vList2"/>
    <dgm:cxn modelId="{E3255918-90C2-4BE2-8449-3BA86A6BA45C}" srcId="{D1E16538-DD81-4999-AF16-97F1595D0C06}" destId="{27BA7626-7D58-4179-9CAD-054EC4205881}" srcOrd="1" destOrd="0" parTransId="{77E46439-CD8C-4334-91F4-3EABD64B88B4}" sibTransId="{13300421-85EF-425A-B5D9-224D65FE6724}"/>
    <dgm:cxn modelId="{4ED83016-E6F7-4292-BEEC-5BD489F8A7D0}" srcId="{D1E16538-DD81-4999-AF16-97F1595D0C06}" destId="{5EEEA017-875B-461E-B87E-6C4E2A31C7B3}" srcOrd="0" destOrd="0" parTransId="{A49EE40B-B909-46B8-A2A3-6836B1CA93B8}" sibTransId="{81861643-712F-4C70-81B9-0B23E2020BEF}"/>
    <dgm:cxn modelId="{0F1EF90D-9648-4E0D-B980-2C2EB86F8A6D}" type="presOf" srcId="{F1F486D5-A53D-4542-9B84-5AB32FD141F2}" destId="{A0891770-9835-4F5E-8102-B2FE60506A2E}" srcOrd="0" destOrd="0" presId="urn:microsoft.com/office/officeart/2005/8/layout/vList2"/>
    <dgm:cxn modelId="{9C8581BB-EBB3-418D-9ED1-5F1DD26A2705}" srcId="{D15649FF-DA4A-486B-A190-B128C9934B29}" destId="{F1F486D5-A53D-4542-9B84-5AB32FD141F2}" srcOrd="0" destOrd="0" parTransId="{2A55F010-E25D-4478-BC99-5F24ABE613C2}" sibTransId="{55813A8A-993A-457F-BA34-63C3B50B3CEA}"/>
    <dgm:cxn modelId="{8362EF95-D2BC-431E-9174-1B9EFAFE9F50}" type="presOf" srcId="{5EEEA017-875B-461E-B87E-6C4E2A31C7B3}" destId="{EA8B13D6-209E-4F18-B335-F6F2E1731918}" srcOrd="0" destOrd="0" presId="urn:microsoft.com/office/officeart/2005/8/layout/vList2"/>
    <dgm:cxn modelId="{5276D0B4-E7F4-41FC-96FA-7E8AAB0E9C6D}" srcId="{27BA7626-7D58-4179-9CAD-054EC4205881}" destId="{ACF9739D-64AB-4938-83A8-0BE20A3B38DA}" srcOrd="0" destOrd="0" parTransId="{4E9816FB-DBD9-439C-B430-301FCA4058F4}" sibTransId="{A4709E9E-CBAC-4CCF-A7BA-5ADFF5F018B2}"/>
    <dgm:cxn modelId="{E6D8A896-9495-41C5-B56F-5BB3FC0B99B7}" type="presOf" srcId="{27BA7626-7D58-4179-9CAD-054EC4205881}" destId="{05496CD6-1191-42FA-A9BB-6545ECFC8E23}" srcOrd="0" destOrd="0" presId="urn:microsoft.com/office/officeart/2005/8/layout/vList2"/>
    <dgm:cxn modelId="{AD4508BB-C260-4433-99EC-4E3C41670BB0}" srcId="{D1E16538-DD81-4999-AF16-97F1595D0C06}" destId="{D15649FF-DA4A-486B-A190-B128C9934B29}" srcOrd="2" destOrd="0" parTransId="{AD300607-C169-47E6-B7D0-D4A9CB4A805A}" sibTransId="{84E91E64-A25A-4593-ACAA-C90D3C4E14A2}"/>
    <dgm:cxn modelId="{599BBADD-7789-4825-A49E-782C3F1EB5F6}" type="presParOf" srcId="{D8E71059-A319-4BE3-846A-10BE937FBA68}" destId="{EA8B13D6-209E-4F18-B335-F6F2E1731918}" srcOrd="0" destOrd="0" presId="urn:microsoft.com/office/officeart/2005/8/layout/vList2"/>
    <dgm:cxn modelId="{F57889A4-AA43-4B7B-9141-7EE367A9B863}" type="presParOf" srcId="{D8E71059-A319-4BE3-846A-10BE937FBA68}" destId="{C3F06AAF-F7A5-437D-9AD2-D337F622131D}" srcOrd="1" destOrd="0" presId="urn:microsoft.com/office/officeart/2005/8/layout/vList2"/>
    <dgm:cxn modelId="{76A10BDA-35C4-4165-B4AA-9EC30D98AF9E}" type="presParOf" srcId="{D8E71059-A319-4BE3-846A-10BE937FBA68}" destId="{05496CD6-1191-42FA-A9BB-6545ECFC8E23}" srcOrd="2" destOrd="0" presId="urn:microsoft.com/office/officeart/2005/8/layout/vList2"/>
    <dgm:cxn modelId="{E670BC8D-58F4-4371-8A53-FF7E614A0341}" type="presParOf" srcId="{D8E71059-A319-4BE3-846A-10BE937FBA68}" destId="{069E74F8-44E0-46D8-8274-592C2F89298C}" srcOrd="3" destOrd="0" presId="urn:microsoft.com/office/officeart/2005/8/layout/vList2"/>
    <dgm:cxn modelId="{050BA7EE-AA88-4B92-BEF2-781100A6DA22}" type="presParOf" srcId="{D8E71059-A319-4BE3-846A-10BE937FBA68}" destId="{FABAB685-432E-4460-B7F3-7D52273BE950}" srcOrd="4" destOrd="0" presId="urn:microsoft.com/office/officeart/2005/8/layout/vList2"/>
    <dgm:cxn modelId="{263EC7CF-A0B0-4F80-A8FA-B3E4BC2BB15D}" type="presParOf" srcId="{D8E71059-A319-4BE3-846A-10BE937FBA68}" destId="{A0891770-9835-4F5E-8102-B2FE60506A2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D0F0E4-9AC7-471A-9655-06FE7A9448E8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BB6337B8-07EB-4308-9F1B-98296D437D28}">
      <dgm:prSet phldrT="[Texto]" custT="1"/>
      <dgm:spPr/>
      <dgm:t>
        <a:bodyPr/>
        <a:lstStyle/>
        <a:p>
          <a:pPr algn="l"/>
          <a:r>
            <a:rPr lang="es-MX" sz="1800" dirty="0" smtClean="0">
              <a:latin typeface="Franklin Gothic Book" pitchFamily="34" charset="0"/>
            </a:rPr>
            <a:t>El punto de partida de la enseñanza seguirá siendo lo que el educando realmente sabe, puede hacer y desea saber.</a:t>
          </a:r>
          <a:endParaRPr lang="es-MX" sz="1800" dirty="0">
            <a:latin typeface="Franklin Gothic Book" pitchFamily="34" charset="0"/>
          </a:endParaRPr>
        </a:p>
      </dgm:t>
    </dgm:pt>
    <dgm:pt modelId="{55150732-6DDE-4AFF-A81A-FC6FD6268547}" type="parTrans" cxnId="{6AEC297C-D33A-4313-97BB-78BCF4C041F5}">
      <dgm:prSet/>
      <dgm:spPr/>
      <dgm:t>
        <a:bodyPr/>
        <a:lstStyle/>
        <a:p>
          <a:endParaRPr lang="es-MX"/>
        </a:p>
      </dgm:t>
    </dgm:pt>
    <dgm:pt modelId="{1737A64F-4D4E-43D5-A40E-211BEDA1A6E6}" type="sibTrans" cxnId="{6AEC297C-D33A-4313-97BB-78BCF4C041F5}">
      <dgm:prSet/>
      <dgm:spPr/>
      <dgm:t>
        <a:bodyPr/>
        <a:lstStyle/>
        <a:p>
          <a:endParaRPr lang="es-MX"/>
        </a:p>
      </dgm:t>
    </dgm:pt>
    <dgm:pt modelId="{0832854F-3485-448C-8F80-59B72C8D2C4C}">
      <dgm:prSet phldrT="[Texto]" custT="1"/>
      <dgm:spPr/>
      <dgm:t>
        <a:bodyPr/>
        <a:lstStyle/>
        <a:p>
          <a:r>
            <a:rPr lang="es-MX" sz="1800" dirty="0" smtClean="0">
              <a:latin typeface="Franklin Gothic Book" pitchFamily="34" charset="0"/>
            </a:rPr>
            <a:t>La participación en comunidades de practica autentica, donde se destaca la colaboración, la pertenencia y la posibilidad abierta de cambio y aprendizaje continuos.</a:t>
          </a:r>
          <a:endParaRPr lang="es-MX" sz="1800" dirty="0">
            <a:latin typeface="Franklin Gothic Book" pitchFamily="34" charset="0"/>
          </a:endParaRPr>
        </a:p>
      </dgm:t>
    </dgm:pt>
    <dgm:pt modelId="{F5D4C39D-FE5A-441B-A2A4-3054222388FF}" type="parTrans" cxnId="{4BDA6372-B1D7-48AE-84B4-A9DED0BBF80A}">
      <dgm:prSet/>
      <dgm:spPr/>
      <dgm:t>
        <a:bodyPr/>
        <a:lstStyle/>
        <a:p>
          <a:endParaRPr lang="es-MX"/>
        </a:p>
      </dgm:t>
    </dgm:pt>
    <dgm:pt modelId="{3C3C51DC-43D1-4DA2-8BFF-7C055A427DAC}" type="sibTrans" cxnId="{4BDA6372-B1D7-48AE-84B4-A9DED0BBF80A}">
      <dgm:prSet/>
      <dgm:spPr/>
      <dgm:t>
        <a:bodyPr/>
        <a:lstStyle/>
        <a:p>
          <a:endParaRPr lang="es-MX"/>
        </a:p>
      </dgm:t>
    </dgm:pt>
    <dgm:pt modelId="{ADEC677F-BB20-4198-9025-A3E66F465B04}">
      <dgm:prSet phldrT="[Texto]" custT="1"/>
      <dgm:spPr/>
      <dgm:t>
        <a:bodyPr/>
        <a:lstStyle/>
        <a:p>
          <a:pPr algn="l"/>
          <a:r>
            <a:rPr lang="es-MX" sz="1800" dirty="0" smtClean="0">
              <a:latin typeface="Franklin Gothic Book" pitchFamily="34" charset="0"/>
            </a:rPr>
            <a:t>Creación de ambientes de aprendizaje que propicien la participación de los actores en actividades de valor innegable para los individuos y grupos o comunidades de pertenencia.</a:t>
          </a:r>
          <a:endParaRPr lang="es-MX" sz="1800" dirty="0">
            <a:latin typeface="Franklin Gothic Book" pitchFamily="34" charset="0"/>
          </a:endParaRPr>
        </a:p>
      </dgm:t>
    </dgm:pt>
    <dgm:pt modelId="{CC3C438C-CA44-44CA-8318-B3824EA5FDE6}" type="parTrans" cxnId="{5B389B15-EFBE-43E3-8EDA-09D8AC0CF98C}">
      <dgm:prSet/>
      <dgm:spPr/>
      <dgm:t>
        <a:bodyPr/>
        <a:lstStyle/>
        <a:p>
          <a:endParaRPr lang="es-MX"/>
        </a:p>
      </dgm:t>
    </dgm:pt>
    <dgm:pt modelId="{0B5DCACC-1BAC-4C4E-BD81-ED2A9F10874E}" type="sibTrans" cxnId="{5B389B15-EFBE-43E3-8EDA-09D8AC0CF98C}">
      <dgm:prSet/>
      <dgm:spPr/>
      <dgm:t>
        <a:bodyPr/>
        <a:lstStyle/>
        <a:p>
          <a:endParaRPr lang="es-MX"/>
        </a:p>
      </dgm:t>
    </dgm:pt>
    <dgm:pt modelId="{CCDBA9E4-CDAF-4B9B-AD11-B5F369FA0866}" type="pres">
      <dgm:prSet presAssocID="{AED0F0E4-9AC7-471A-9655-06FE7A9448E8}" presName="linear" presStyleCnt="0">
        <dgm:presLayoutVars>
          <dgm:animLvl val="lvl"/>
          <dgm:resizeHandles val="exact"/>
        </dgm:presLayoutVars>
      </dgm:prSet>
      <dgm:spPr/>
    </dgm:pt>
    <dgm:pt modelId="{7AEA7374-2788-4A1A-8D25-5C857E2C50F1}" type="pres">
      <dgm:prSet presAssocID="{BB6337B8-07EB-4308-9F1B-98296D437D2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8F1E026-6B2A-444C-9529-E6881D2FE9B7}" type="pres">
      <dgm:prSet presAssocID="{1737A64F-4D4E-43D5-A40E-211BEDA1A6E6}" presName="spacer" presStyleCnt="0"/>
      <dgm:spPr/>
    </dgm:pt>
    <dgm:pt modelId="{C45607C1-33AE-4E2E-9546-448C9FA9368F}" type="pres">
      <dgm:prSet presAssocID="{0832854F-3485-448C-8F80-59B72C8D2C4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BB88F78-DCBB-4A74-87F7-2685F30A66FE}" type="pres">
      <dgm:prSet presAssocID="{3C3C51DC-43D1-4DA2-8BFF-7C055A427DAC}" presName="spacer" presStyleCnt="0"/>
      <dgm:spPr/>
    </dgm:pt>
    <dgm:pt modelId="{4F843E78-3347-431A-BF25-7C5659412784}" type="pres">
      <dgm:prSet presAssocID="{ADEC677F-BB20-4198-9025-A3E66F465B0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B389B15-EFBE-43E3-8EDA-09D8AC0CF98C}" srcId="{AED0F0E4-9AC7-471A-9655-06FE7A9448E8}" destId="{ADEC677F-BB20-4198-9025-A3E66F465B04}" srcOrd="2" destOrd="0" parTransId="{CC3C438C-CA44-44CA-8318-B3824EA5FDE6}" sibTransId="{0B5DCACC-1BAC-4C4E-BD81-ED2A9F10874E}"/>
    <dgm:cxn modelId="{88C81AE9-0D9E-42CF-811E-1017B6C9D161}" type="presOf" srcId="{ADEC677F-BB20-4198-9025-A3E66F465B04}" destId="{4F843E78-3347-431A-BF25-7C5659412784}" srcOrd="0" destOrd="0" presId="urn:microsoft.com/office/officeart/2005/8/layout/vList2"/>
    <dgm:cxn modelId="{0CB9FC7A-78C9-4486-ADF8-1302EA34485B}" type="presOf" srcId="{0832854F-3485-448C-8F80-59B72C8D2C4C}" destId="{C45607C1-33AE-4E2E-9546-448C9FA9368F}" srcOrd="0" destOrd="0" presId="urn:microsoft.com/office/officeart/2005/8/layout/vList2"/>
    <dgm:cxn modelId="{4BDA6372-B1D7-48AE-84B4-A9DED0BBF80A}" srcId="{AED0F0E4-9AC7-471A-9655-06FE7A9448E8}" destId="{0832854F-3485-448C-8F80-59B72C8D2C4C}" srcOrd="1" destOrd="0" parTransId="{F5D4C39D-FE5A-441B-A2A4-3054222388FF}" sibTransId="{3C3C51DC-43D1-4DA2-8BFF-7C055A427DAC}"/>
    <dgm:cxn modelId="{55589B4C-6DB3-4E0F-B3E8-EDC5C36AF03C}" type="presOf" srcId="{AED0F0E4-9AC7-471A-9655-06FE7A9448E8}" destId="{CCDBA9E4-CDAF-4B9B-AD11-B5F369FA0866}" srcOrd="0" destOrd="0" presId="urn:microsoft.com/office/officeart/2005/8/layout/vList2"/>
    <dgm:cxn modelId="{6AEC297C-D33A-4313-97BB-78BCF4C041F5}" srcId="{AED0F0E4-9AC7-471A-9655-06FE7A9448E8}" destId="{BB6337B8-07EB-4308-9F1B-98296D437D28}" srcOrd="0" destOrd="0" parTransId="{55150732-6DDE-4AFF-A81A-FC6FD6268547}" sibTransId="{1737A64F-4D4E-43D5-A40E-211BEDA1A6E6}"/>
    <dgm:cxn modelId="{579D5D34-C71F-462C-B83F-040E503B38C2}" type="presOf" srcId="{BB6337B8-07EB-4308-9F1B-98296D437D28}" destId="{7AEA7374-2788-4A1A-8D25-5C857E2C50F1}" srcOrd="0" destOrd="0" presId="urn:microsoft.com/office/officeart/2005/8/layout/vList2"/>
    <dgm:cxn modelId="{76B89F59-A4B3-4ADD-B8E1-4536FFC116E4}" type="presParOf" srcId="{CCDBA9E4-CDAF-4B9B-AD11-B5F369FA0866}" destId="{7AEA7374-2788-4A1A-8D25-5C857E2C50F1}" srcOrd="0" destOrd="0" presId="urn:microsoft.com/office/officeart/2005/8/layout/vList2"/>
    <dgm:cxn modelId="{CCC3F79F-5EFA-40E8-9363-8172AF0548B3}" type="presParOf" srcId="{CCDBA9E4-CDAF-4B9B-AD11-B5F369FA0866}" destId="{98F1E026-6B2A-444C-9529-E6881D2FE9B7}" srcOrd="1" destOrd="0" presId="urn:microsoft.com/office/officeart/2005/8/layout/vList2"/>
    <dgm:cxn modelId="{EC54D827-38F4-4A60-A96F-363A5926CDC4}" type="presParOf" srcId="{CCDBA9E4-CDAF-4B9B-AD11-B5F369FA0866}" destId="{C45607C1-33AE-4E2E-9546-448C9FA9368F}" srcOrd="2" destOrd="0" presId="urn:microsoft.com/office/officeart/2005/8/layout/vList2"/>
    <dgm:cxn modelId="{87ED5CC5-D6D6-4C6D-9256-D7E0E88FEA2F}" type="presParOf" srcId="{CCDBA9E4-CDAF-4B9B-AD11-B5F369FA0866}" destId="{BBB88F78-DCBB-4A74-87F7-2685F30A66FE}" srcOrd="3" destOrd="0" presId="urn:microsoft.com/office/officeart/2005/8/layout/vList2"/>
    <dgm:cxn modelId="{779CAD16-EB00-4D0E-A48F-FB04D1A1A9C0}" type="presParOf" srcId="{CCDBA9E4-CDAF-4B9B-AD11-B5F369FA0866}" destId="{4F843E78-3347-431A-BF25-7C565941278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B13D6-209E-4F18-B335-F6F2E1731918}">
      <dsp:nvSpPr>
        <dsp:cNvPr id="0" name=""/>
        <dsp:cNvSpPr/>
      </dsp:nvSpPr>
      <dsp:spPr>
        <a:xfrm>
          <a:off x="0" y="31667"/>
          <a:ext cx="8003232" cy="61600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>
              <a:latin typeface="Franklin Gothic Book" pitchFamily="34" charset="0"/>
            </a:rPr>
            <a:t>Baquero (2002)</a:t>
          </a:r>
          <a:endParaRPr lang="es-MX" sz="2700" kern="1200" dirty="0">
            <a:latin typeface="Franklin Gothic Book" pitchFamily="34" charset="0"/>
          </a:endParaRPr>
        </a:p>
      </dsp:txBody>
      <dsp:txXfrm>
        <a:off x="30071" y="61738"/>
        <a:ext cx="7943090" cy="555862"/>
      </dsp:txXfrm>
    </dsp:sp>
    <dsp:sp modelId="{C3F06AAF-F7A5-437D-9AD2-D337F622131D}">
      <dsp:nvSpPr>
        <dsp:cNvPr id="0" name=""/>
        <dsp:cNvSpPr/>
      </dsp:nvSpPr>
      <dsp:spPr>
        <a:xfrm>
          <a:off x="0" y="647672"/>
          <a:ext cx="8003232" cy="824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0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>
              <a:latin typeface="Franklin Gothic Book" pitchFamily="34" charset="0"/>
              <a:ea typeface="Ebrima" pitchFamily="2" charset="0"/>
              <a:cs typeface="Ebrima" pitchFamily="2" charset="0"/>
            </a:rPr>
            <a:t>Desde la perspectiva situada el aprendizaje debe comprenderse como un proceso multidimensional de apropiación cultural, pues se trata de una experiencia que involucra el pensamiento, la afectividad y la acción.</a:t>
          </a:r>
          <a:endParaRPr lang="es-MX" sz="1800" kern="1200" dirty="0">
            <a:latin typeface="Franklin Gothic Book" pitchFamily="34" charset="0"/>
            <a:ea typeface="Ebrima" pitchFamily="2" charset="0"/>
            <a:cs typeface="Ebrima" pitchFamily="2" charset="0"/>
          </a:endParaRPr>
        </a:p>
      </dsp:txBody>
      <dsp:txXfrm>
        <a:off x="0" y="647672"/>
        <a:ext cx="8003232" cy="824377"/>
      </dsp:txXfrm>
    </dsp:sp>
    <dsp:sp modelId="{05496CD6-1191-42FA-A9BB-6545ECFC8E23}">
      <dsp:nvSpPr>
        <dsp:cNvPr id="0" name=""/>
        <dsp:cNvSpPr/>
      </dsp:nvSpPr>
      <dsp:spPr>
        <a:xfrm>
          <a:off x="0" y="1472050"/>
          <a:ext cx="8003232" cy="6160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>
              <a:latin typeface="Franklin Gothic Book" pitchFamily="34" charset="0"/>
            </a:rPr>
            <a:t>Jean Lave (1991)</a:t>
          </a:r>
          <a:endParaRPr lang="es-MX" sz="2700" kern="1200" dirty="0">
            <a:latin typeface="Franklin Gothic Book" pitchFamily="34" charset="0"/>
          </a:endParaRPr>
        </a:p>
      </dsp:txBody>
      <dsp:txXfrm>
        <a:off x="30071" y="1502121"/>
        <a:ext cx="7943090" cy="555862"/>
      </dsp:txXfrm>
    </dsp:sp>
    <dsp:sp modelId="{069E74F8-44E0-46D8-8274-592C2F89298C}">
      <dsp:nvSpPr>
        <dsp:cNvPr id="0" name=""/>
        <dsp:cNvSpPr/>
      </dsp:nvSpPr>
      <dsp:spPr>
        <a:xfrm>
          <a:off x="0" y="2088055"/>
          <a:ext cx="8003232" cy="1369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0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>
              <a:latin typeface="Franklin Gothic Book" pitchFamily="34" charset="0"/>
              <a:ea typeface="Ebrima" pitchFamily="2" charset="0"/>
              <a:cs typeface="Ebrima" pitchFamily="2" charset="0"/>
            </a:rPr>
            <a:t>Todo conocimiento, producto del aprendizaje o de los actos de pensamiento o cognición puede definirse como situado en el sentido de que ocurre en un contexto y situación determinada, yes resultado de la actividad de la persona que aprende en interacción con otras personas en el marco de las prácticas sociales que promueve una comunidad determinada. </a:t>
          </a:r>
          <a:endParaRPr lang="es-MX" sz="1800" kern="1200" dirty="0">
            <a:latin typeface="Franklin Gothic Book" pitchFamily="34" charset="0"/>
          </a:endParaRPr>
        </a:p>
      </dsp:txBody>
      <dsp:txXfrm>
        <a:off x="0" y="2088055"/>
        <a:ext cx="8003232" cy="1369305"/>
      </dsp:txXfrm>
    </dsp:sp>
    <dsp:sp modelId="{FABAB685-432E-4460-B7F3-7D52273BE950}">
      <dsp:nvSpPr>
        <dsp:cNvPr id="0" name=""/>
        <dsp:cNvSpPr/>
      </dsp:nvSpPr>
      <dsp:spPr>
        <a:xfrm>
          <a:off x="0" y="3457360"/>
          <a:ext cx="8003232" cy="61600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>
              <a:latin typeface="Franklin Gothic Book" pitchFamily="34" charset="0"/>
            </a:rPr>
            <a:t>Brown, Collins &amp; </a:t>
          </a:r>
          <a:r>
            <a:rPr lang="es-MX" sz="2700" kern="1200" dirty="0" err="1" smtClean="0">
              <a:latin typeface="Franklin Gothic Book" pitchFamily="34" charset="0"/>
            </a:rPr>
            <a:t>Duquid</a:t>
          </a:r>
          <a:r>
            <a:rPr lang="es-MX" sz="2700" kern="1200" dirty="0" smtClean="0">
              <a:latin typeface="Franklin Gothic Book" pitchFamily="34" charset="0"/>
            </a:rPr>
            <a:t> (1989) </a:t>
          </a:r>
          <a:endParaRPr lang="es-MX" sz="2700" kern="1200" dirty="0">
            <a:latin typeface="Franklin Gothic Book" pitchFamily="34" charset="0"/>
          </a:endParaRPr>
        </a:p>
      </dsp:txBody>
      <dsp:txXfrm>
        <a:off x="30071" y="3487431"/>
        <a:ext cx="7943090" cy="555862"/>
      </dsp:txXfrm>
    </dsp:sp>
    <dsp:sp modelId="{A0891770-9835-4F5E-8102-B2FE60506A2E}">
      <dsp:nvSpPr>
        <dsp:cNvPr id="0" name=""/>
        <dsp:cNvSpPr/>
      </dsp:nvSpPr>
      <dsp:spPr>
        <a:xfrm>
          <a:off x="0" y="4073365"/>
          <a:ext cx="8003232" cy="8243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10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1800" kern="1200" dirty="0" smtClean="0">
              <a:latin typeface="Franklin Gothic Book" pitchFamily="34" charset="0"/>
            </a:rPr>
            <a:t>Postulan que una enseñanza situada es la centrada en prácticas educativas auténticas, en contraposición a las sucedáneas, artificiales o carentes de significado. </a:t>
          </a:r>
          <a:endParaRPr lang="es-MX" sz="1800" kern="1200" dirty="0">
            <a:latin typeface="Franklin Gothic Book" pitchFamily="34" charset="0"/>
          </a:endParaRPr>
        </a:p>
      </dsp:txBody>
      <dsp:txXfrm>
        <a:off x="0" y="4073365"/>
        <a:ext cx="8003232" cy="8243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EA7374-2788-4A1A-8D25-5C857E2C50F1}">
      <dsp:nvSpPr>
        <dsp:cNvPr id="0" name=""/>
        <dsp:cNvSpPr/>
      </dsp:nvSpPr>
      <dsp:spPr>
        <a:xfrm>
          <a:off x="0" y="768124"/>
          <a:ext cx="6768752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Franklin Gothic Book" pitchFamily="34" charset="0"/>
            </a:rPr>
            <a:t>El punto de partida de la enseñanza seguirá siendo lo que el educando realmente sabe, puede hacer y desea saber.</a:t>
          </a:r>
          <a:endParaRPr lang="es-MX" sz="1800" kern="1200" dirty="0">
            <a:latin typeface="Franklin Gothic Book" pitchFamily="34" charset="0"/>
          </a:endParaRPr>
        </a:p>
      </dsp:txBody>
      <dsp:txXfrm>
        <a:off x="59399" y="827523"/>
        <a:ext cx="6649954" cy="1098002"/>
      </dsp:txXfrm>
    </dsp:sp>
    <dsp:sp modelId="{C45607C1-33AE-4E2E-9546-448C9FA9368F}">
      <dsp:nvSpPr>
        <dsp:cNvPr id="0" name=""/>
        <dsp:cNvSpPr/>
      </dsp:nvSpPr>
      <dsp:spPr>
        <a:xfrm>
          <a:off x="0" y="2172124"/>
          <a:ext cx="6768752" cy="1216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Franklin Gothic Book" pitchFamily="34" charset="0"/>
            </a:rPr>
            <a:t>La participación en comunidades de practica autentica, donde se destaca la colaboración, la pertenencia y la posibilidad abierta de cambio y aprendizaje continuos.</a:t>
          </a:r>
          <a:endParaRPr lang="es-MX" sz="1800" kern="1200" dirty="0">
            <a:latin typeface="Franklin Gothic Book" pitchFamily="34" charset="0"/>
          </a:endParaRPr>
        </a:p>
      </dsp:txBody>
      <dsp:txXfrm>
        <a:off x="59399" y="2231523"/>
        <a:ext cx="6649954" cy="1098002"/>
      </dsp:txXfrm>
    </dsp:sp>
    <dsp:sp modelId="{4F843E78-3347-431A-BF25-7C5659412784}">
      <dsp:nvSpPr>
        <dsp:cNvPr id="0" name=""/>
        <dsp:cNvSpPr/>
      </dsp:nvSpPr>
      <dsp:spPr>
        <a:xfrm>
          <a:off x="0" y="3576124"/>
          <a:ext cx="6768752" cy="1216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Franklin Gothic Book" pitchFamily="34" charset="0"/>
            </a:rPr>
            <a:t>Creación de ambientes de aprendizaje que propicien la participación de los actores en actividades de valor innegable para los individuos y grupos o comunidades de pertenencia.</a:t>
          </a:r>
          <a:endParaRPr lang="es-MX" sz="1800" kern="1200" dirty="0">
            <a:latin typeface="Franklin Gothic Book" pitchFamily="34" charset="0"/>
          </a:endParaRPr>
        </a:p>
      </dsp:txBody>
      <dsp:txXfrm>
        <a:off x="59399" y="3635523"/>
        <a:ext cx="6649954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554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907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664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72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538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9178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737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861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76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41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61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7F4A-577A-43FE-9A9B-675B96128C13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D5B62-435A-41CB-BCAC-55AAEA11A7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93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35696" y="1700808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es-MX" sz="6600" b="1" dirty="0" smtClean="0">
                <a:latin typeface="Century Schoolbook" pitchFamily="18" charset="0"/>
              </a:rPr>
              <a:t>Enseñanza Situada </a:t>
            </a:r>
            <a:endParaRPr lang="es-MX" sz="6600" b="1" dirty="0">
              <a:latin typeface="Century Schoolbook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699792" y="4149080"/>
            <a:ext cx="6008712" cy="766936"/>
          </a:xfrm>
        </p:spPr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bg1">
                    <a:lumMod val="50000"/>
                  </a:schemeClr>
                </a:solidFill>
                <a:latin typeface="Franklin Gothic Book" pitchFamily="34" charset="0"/>
              </a:rPr>
              <a:t>Frida Díaz Barriga </a:t>
            </a:r>
            <a:endParaRPr lang="es-MX" sz="3600" b="1" dirty="0">
              <a:solidFill>
                <a:schemeClr val="bg1">
                  <a:lumMod val="50000"/>
                </a:schemeClr>
              </a:solidFill>
              <a:latin typeface="Franklin Gothic Book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15" b="96748" l="9820" r="8998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620688"/>
            <a:ext cx="4752975" cy="585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3706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250749"/>
              </p:ext>
            </p:extLst>
          </p:nvPr>
        </p:nvGraphicFramePr>
        <p:xfrm>
          <a:off x="467544" y="1484784"/>
          <a:ext cx="8003232" cy="49294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MX" sz="2800" dirty="0" smtClean="0">
                <a:latin typeface="Arial Narrow" pitchFamily="34" charset="0"/>
              </a:rPr>
              <a:t>CAPÍTULO 1 </a:t>
            </a:r>
            <a:r>
              <a:rPr lang="es-ES" sz="2800" dirty="0">
                <a:latin typeface="Arial Narrow" pitchFamily="34" charset="0"/>
              </a:rPr>
              <a:t>PRINCIPIOS EDUCATIVOS DE LAS PERSPECTIVAS EXPERIENCIAL, REFLEXIVA y SITUADA</a:t>
            </a:r>
            <a:endParaRPr lang="es-MX" sz="28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9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052092"/>
              </p:ext>
            </p:extLst>
          </p:nvPr>
        </p:nvGraphicFramePr>
        <p:xfrm>
          <a:off x="395536" y="548680"/>
          <a:ext cx="6768752" cy="5561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Resultado de imagen para melonheadz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3501008"/>
            <a:ext cx="205172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475656" y="476672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smtClean="0">
                <a:latin typeface="Arial Narrow" pitchFamily="34" charset="0"/>
              </a:rPr>
              <a:t>Enseñanza Situada </a:t>
            </a:r>
            <a:endParaRPr lang="es-MX" sz="40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766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323528" y="836713"/>
            <a:ext cx="4038600" cy="43924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s-ES" dirty="0" err="1" smtClean="0">
                <a:latin typeface="Franklin Gothic Book" pitchFamily="34" charset="0"/>
              </a:rPr>
              <a:t>Hendricks</a:t>
            </a:r>
            <a:r>
              <a:rPr lang="es-ES" dirty="0" smtClean="0">
                <a:latin typeface="Franklin Gothic Book" pitchFamily="34" charset="0"/>
              </a:rPr>
              <a:t> (2001) propone que, desde una visión situada, los educando s deben aprender al participar en el mismo tipo de actividades que enfrentan los expertos en diferentes campos del conocimiento, con la salvedad de que éstas deben ajustarse pedagógicamente a sus grados iniciales de competencia.</a:t>
            </a:r>
          </a:p>
          <a:p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572000" y="764704"/>
            <a:ext cx="4038600" cy="21168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es-ES" dirty="0" smtClean="0">
                <a:latin typeface="Franklin Gothic Book" pitchFamily="34" charset="0"/>
              </a:rPr>
              <a:t>Las prácticas educativas auténticas potencian el aprendizaje significativo, mientras que las sucedáneas lo obstaculizan. </a:t>
            </a:r>
            <a:endParaRPr lang="es-MX" dirty="0" smtClean="0">
              <a:latin typeface="Franklin Gothic Boo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572000" y="3212976"/>
            <a:ext cx="3960440" cy="34732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 smtClean="0">
                <a:latin typeface="Franklin Gothic Book" pitchFamily="34" charset="0"/>
              </a:rPr>
              <a:t>E</a:t>
            </a:r>
            <a:r>
              <a:rPr lang="es-ES" dirty="0" smtClean="0">
                <a:latin typeface="Franklin Gothic Book" pitchFamily="34" charset="0"/>
              </a:rPr>
              <a:t>nfoques </a:t>
            </a:r>
            <a:r>
              <a:rPr lang="es-ES" dirty="0" err="1" smtClean="0">
                <a:latin typeface="Franklin Gothic Book" pitchFamily="34" charset="0"/>
              </a:rPr>
              <a:t>instruccionales</a:t>
            </a:r>
            <a:r>
              <a:rPr lang="es-ES" dirty="0" smtClean="0">
                <a:latin typeface="Franklin Gothic Book" pitchFamily="34" charset="0"/>
              </a:rPr>
              <a:t> que varían precisamente en su relevancia cultural y en la actividad social que propician, y así posibilitan o no aprendizajes significativos mediante la realización de prácticas educativas, que pueden ser auténticas o sucedáneas, en los términos que ya describimos.</a:t>
            </a:r>
            <a:endParaRPr lang="es-MX" dirty="0" smtClean="0">
              <a:latin typeface="Franklin Gothic Book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12529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2800" dirty="0" smtClean="0">
                <a:latin typeface="Arial Narrow" pitchFamily="34" charset="0"/>
              </a:rPr>
              <a:t>Lo que caracteriza a los seis enfoques </a:t>
            </a:r>
            <a:r>
              <a:rPr lang="es-ES" sz="2800" dirty="0" err="1" smtClean="0">
                <a:latin typeface="Arial Narrow" pitchFamily="34" charset="0"/>
              </a:rPr>
              <a:t>instruccionales</a:t>
            </a:r>
            <a:r>
              <a:rPr lang="es-ES" sz="2800" dirty="0" smtClean="0">
                <a:latin typeface="Arial Narrow" pitchFamily="34" charset="0"/>
              </a:rPr>
              <a:t> es lo siguiente:</a:t>
            </a:r>
            <a:endParaRPr lang="es-MX" sz="2800" dirty="0">
              <a:latin typeface="Arial Narrow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2000" b="1" dirty="0" smtClean="0">
                <a:latin typeface="Franklin Gothic Book" pitchFamily="34" charset="0"/>
              </a:rPr>
              <a:t>Instrucción descontextualizada</a:t>
            </a:r>
            <a:r>
              <a:rPr lang="es-ES" sz="2000" dirty="0" smtClean="0">
                <a:latin typeface="Franklin Gothic Book" pitchFamily="34" charset="0"/>
              </a:rPr>
              <a:t>. Instrucción centrada en el profesor, quien básicamente transmite las reglas y fórmulas para el cálculo estadístico</a:t>
            </a:r>
            <a:r>
              <a:rPr lang="es-MX" sz="2000" dirty="0" smtClean="0">
                <a:latin typeface="Franklin Gothic Book" pitchFamily="34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000" b="1" dirty="0" smtClean="0">
                <a:latin typeface="Franklin Gothic Book" pitchFamily="34" charset="0"/>
              </a:rPr>
              <a:t>Análisis colaborativo de datos inventados</a:t>
            </a:r>
            <a:r>
              <a:rPr lang="es-ES" sz="2000" dirty="0" smtClean="0">
                <a:latin typeface="Franklin Gothic Book" pitchFamily="34" charset="0"/>
              </a:rPr>
              <a:t>. Se asume que es mejor que el alumno haga algo, en vez de sólo ser receptor.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000" b="1" dirty="0" smtClean="0">
                <a:latin typeface="Franklin Gothic Book" pitchFamily="34" charset="0"/>
              </a:rPr>
              <a:t>Instrucción basada en lecturas con ejemplos relevantes</a:t>
            </a:r>
            <a:r>
              <a:rPr lang="es-ES" sz="2000" dirty="0" smtClean="0">
                <a:latin typeface="Franklin Gothic Book" pitchFamily="34" charset="0"/>
              </a:rPr>
              <a:t>. Adapta el estilo de lectura de textos estadísticos con la provisión de contenidos relevantes y significativos que los estudiantes pueden relacionar personalmente con los conceptos y procedimientos estadísticos más importantes.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2000" b="1" dirty="0" smtClean="0">
                <a:latin typeface="Franklin Gothic Book" pitchFamily="34" charset="0"/>
              </a:rPr>
              <a:t>Análisis colaborativo de datos relevantes.</a:t>
            </a:r>
            <a:r>
              <a:rPr lang="es-ES" sz="2000" dirty="0" smtClean="0">
                <a:latin typeface="Franklin Gothic Book" pitchFamily="34" charset="0"/>
              </a:rPr>
              <a:t> Es un modelo </a:t>
            </a:r>
            <a:r>
              <a:rPr lang="es-ES" sz="2000" dirty="0" err="1" smtClean="0">
                <a:latin typeface="Franklin Gothic Book" pitchFamily="34" charset="0"/>
              </a:rPr>
              <a:t>instruccional</a:t>
            </a:r>
            <a:r>
              <a:rPr lang="es-ES" sz="2000" dirty="0" smtClean="0">
                <a:latin typeface="Franklin Gothic Book" pitchFamily="34" charset="0"/>
              </a:rPr>
              <a:t> centrado en el estudiante y en el análisis de situaciones-problema de la vida real cercanas a sus intereses y campo de conocimiento que busca inducir el razonamiento estadístico mediante la discusión crítica.</a:t>
            </a:r>
          </a:p>
        </p:txBody>
      </p:sp>
    </p:spTree>
    <p:extLst>
      <p:ext uri="{BB962C8B-B14F-4D97-AF65-F5344CB8AC3E}">
        <p14:creationId xmlns:p14="http://schemas.microsoft.com/office/powerpoint/2010/main" val="1113899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692696"/>
            <a:ext cx="8424936" cy="576064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s-ES" sz="2000" b="1" dirty="0" smtClean="0">
                <a:latin typeface="Franklin Gothic Book" pitchFamily="34" charset="0"/>
              </a:rPr>
              <a:t>Simulaciones situadas. </a:t>
            </a:r>
            <a:r>
              <a:rPr lang="es-ES" sz="2000" dirty="0" smtClean="0">
                <a:latin typeface="Franklin Gothic Book" pitchFamily="34" charset="0"/>
              </a:rPr>
              <a:t>Los alumnos participan colaborativamente en la resolución de problemas simulados o casos tomados de la vida real (p. ej., investigación clínica y psicológica, encuestas de opinión, experimentación social, veracidad de la publicidad, etc.) con la intención de que desarrollen el tipo de razonamiento y los modelos mentales de ideas y </a:t>
            </a:r>
            <a:r>
              <a:rPr lang="es-ES" sz="2000" dirty="0" smtClean="0"/>
              <a:t>conceptos estadísticos más importantes en el caso de la carrera de psicología.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s-ES" sz="2000" b="1" dirty="0" smtClean="0">
                <a:latin typeface="Franklin Gothic Book" pitchFamily="34" charset="0"/>
              </a:rPr>
              <a:t>Aprendizaje in situ. </a:t>
            </a:r>
            <a:r>
              <a:rPr lang="es-ES" sz="2000" dirty="0" smtClean="0">
                <a:latin typeface="Franklin Gothic Book" pitchFamily="34" charset="0"/>
              </a:rPr>
              <a:t>Se basa en el modelo contemporáneo de cognición situada que toma la forma de un aprendizaje cognitivo, donde se pretende desarrollar habilidades y conocimientos propios de la profesión, así como la participación en la solución de problemas sociales o de la comunidad de pertenencia. Destaca la utilidad o funcionalidad de lo aprendido y el aprendizaje en escenarios reales. En este caso los alumnos afrontan de manera holista o sistémica un problema de investigación o intervención psicológica real, y como parte del mismo plantean el modelo estadístico más apropiado y viable para la instrumentación e interpretación de información pertinente en esa situación concreta.</a:t>
            </a:r>
          </a:p>
          <a:p>
            <a:pPr marL="457200" indent="-457200">
              <a:buFont typeface="+mj-lt"/>
              <a:buAutoNum type="arabicPeriod" startAt="5"/>
            </a:pPr>
            <a:endParaRPr lang="es-ES" sz="2000" dirty="0" smtClean="0">
              <a:latin typeface="Franklin Gothic Book" pitchFamily="34" charset="0"/>
            </a:endParaRPr>
          </a:p>
          <a:p>
            <a:pPr marL="0" indent="0">
              <a:buNone/>
            </a:pPr>
            <a:r>
              <a:rPr lang="es-ES" sz="2100" dirty="0" smtClean="0">
                <a:latin typeface="Franklin Gothic Book" pitchFamily="34" charset="0"/>
              </a:rPr>
              <a:t>Lo que aquí es importante, desde la perspectiva del profesor, del especialista o del diseñador educativo, es el empleo estratégico y responsable de diversos apoyos a los procesos de construcción de conocimientos e identidades. (Díaz Barriga y Hernández, 2002)</a:t>
            </a:r>
          </a:p>
          <a:p>
            <a:pPr marL="514350" indent="-514350">
              <a:buFont typeface="+mj-lt"/>
              <a:buAutoNum type="arabicPeriod"/>
            </a:pPr>
            <a:endParaRPr lang="es-MX" sz="2000" dirty="0"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5410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711</Words>
  <Application>Microsoft Office PowerPoint</Application>
  <PresentationFormat>Presentación en pantalla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Enseñanza Situada </vt:lpstr>
      <vt:lpstr>CAPÍTULO 1 PRINCIPIOS EDUCATIVOS DE LAS PERSPECTIVAS EXPERIENCIAL, REFLEXIVA y SITUADA</vt:lpstr>
      <vt:lpstr>Presentación de PowerPoint</vt:lpstr>
      <vt:lpstr>Presentación de PowerPoint</vt:lpstr>
      <vt:lpstr>Lo que caracteriza a los seis enfoques instruccionales es lo siguiente: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Enseñanza Situada</dc:title>
  <dc:creator>Luffi</dc:creator>
  <cp:lastModifiedBy>Luffi</cp:lastModifiedBy>
  <cp:revision>9</cp:revision>
  <dcterms:created xsi:type="dcterms:W3CDTF">2019-08-29T20:57:02Z</dcterms:created>
  <dcterms:modified xsi:type="dcterms:W3CDTF">2019-08-29T22:42:24Z</dcterms:modified>
</cp:coreProperties>
</file>