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0908-6AE0-480F-8E84-EA1E4D62E984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D3CF-7483-4263-9EC8-5B044DB27F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075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0908-6AE0-480F-8E84-EA1E4D62E984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D3CF-7483-4263-9EC8-5B044DB27F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392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0908-6AE0-480F-8E84-EA1E4D62E984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D3CF-7483-4263-9EC8-5B044DB27F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259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0908-6AE0-480F-8E84-EA1E4D62E984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D3CF-7483-4263-9EC8-5B044DB27F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40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0908-6AE0-480F-8E84-EA1E4D62E984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D3CF-7483-4263-9EC8-5B044DB27F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7269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0908-6AE0-480F-8E84-EA1E4D62E984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D3CF-7483-4263-9EC8-5B044DB27F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127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0908-6AE0-480F-8E84-EA1E4D62E984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D3CF-7483-4263-9EC8-5B044DB27F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505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0908-6AE0-480F-8E84-EA1E4D62E984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D3CF-7483-4263-9EC8-5B044DB27F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646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0908-6AE0-480F-8E84-EA1E4D62E984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D3CF-7483-4263-9EC8-5B044DB27F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796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0908-6AE0-480F-8E84-EA1E4D62E984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D3CF-7483-4263-9EC8-5B044DB27F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06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10908-6AE0-480F-8E84-EA1E4D62E984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D3CF-7483-4263-9EC8-5B044DB27F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246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10908-6AE0-480F-8E84-EA1E4D62E984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4D3CF-7483-4263-9EC8-5B044DB27F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6715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es-MX" sz="3100" dirty="0" smtClean="0"/>
              <a:t>LA ENSEÑANZA SITUADA CENTRADA EN PRÁCTICAS EDUCATIVAS AUTÉNTICAS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980728"/>
            <a:ext cx="7776864" cy="17526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MX" sz="6400" dirty="0" smtClean="0">
                <a:solidFill>
                  <a:schemeClr val="tx1"/>
                </a:solidFill>
              </a:rPr>
              <a:t>-La cognición situada asume diferentes formas, principal y directamente vinculadas con conceptos como "aprendizaje situado", "comunidades de práctica" y "participación periférica legítima", que aparecen en las obras de Jean Lave y </a:t>
            </a:r>
            <a:r>
              <a:rPr lang="es-MX" sz="6400" dirty="0" err="1" smtClean="0">
                <a:solidFill>
                  <a:schemeClr val="tx1"/>
                </a:solidFill>
              </a:rPr>
              <a:t>Ettiene</a:t>
            </a:r>
            <a:r>
              <a:rPr lang="es-MX" sz="6400" dirty="0" smtClean="0">
                <a:solidFill>
                  <a:schemeClr val="tx1"/>
                </a:solidFill>
              </a:rPr>
              <a:t> </a:t>
            </a:r>
            <a:r>
              <a:rPr lang="es-MX" sz="6400" dirty="0" err="1" smtClean="0">
                <a:solidFill>
                  <a:schemeClr val="tx1"/>
                </a:solidFill>
              </a:rPr>
              <a:t>Wegner</a:t>
            </a:r>
            <a:endParaRPr lang="es-MX" sz="6400" dirty="0" smtClean="0">
              <a:solidFill>
                <a:schemeClr val="tx1"/>
              </a:solidFill>
            </a:endParaRPr>
          </a:p>
          <a:p>
            <a:pPr algn="just"/>
            <a:r>
              <a:rPr lang="es-MX" sz="6400" dirty="0" smtClean="0">
                <a:solidFill>
                  <a:schemeClr val="tx1"/>
                </a:solidFill>
              </a:rPr>
              <a:t>-El conocimiento es situado, porque es parte y producto de la actividad, el contexto y la cultura en que se desarrolla y utiliza.</a:t>
            </a:r>
          </a:p>
          <a:p>
            <a:pPr algn="just"/>
            <a:r>
              <a:rPr lang="es-MX" sz="6400" dirty="0" smtClean="0">
                <a:solidFill>
                  <a:schemeClr val="tx1"/>
                </a:solidFill>
              </a:rPr>
              <a:t>-De acuerdo con Baquero (2002), desde la perspectiva situada (situacional o </a:t>
            </a:r>
            <a:r>
              <a:rPr lang="es-MX" sz="6400" dirty="0" err="1" smtClean="0">
                <a:solidFill>
                  <a:schemeClr val="tx1"/>
                </a:solidFill>
              </a:rPr>
              <a:t>contextualista</a:t>
            </a:r>
            <a:r>
              <a:rPr lang="es-MX" sz="6400" dirty="0" smtClean="0">
                <a:solidFill>
                  <a:schemeClr val="tx1"/>
                </a:solidFill>
              </a:rPr>
              <a:t>, como le llama este autor), el aprendizaje debe comprenderse como un proceso multidimensional de apropiación cultural, pues se trata de una experiencia que involucra el pensamiento, la afectividad y la acción.</a:t>
            </a:r>
          </a:p>
          <a:p>
            <a:pPr algn="just"/>
            <a:r>
              <a:rPr lang="es-MX" sz="6400" dirty="0" smtClean="0">
                <a:solidFill>
                  <a:schemeClr val="tx1"/>
                </a:solidFill>
              </a:rPr>
              <a:t>-Brown, Collins y </a:t>
            </a:r>
            <a:r>
              <a:rPr lang="es-MX" sz="6400" dirty="0" err="1" smtClean="0">
                <a:solidFill>
                  <a:schemeClr val="tx1"/>
                </a:solidFill>
              </a:rPr>
              <a:t>Duguid</a:t>
            </a:r>
            <a:r>
              <a:rPr lang="es-MX" sz="6400" dirty="0" smtClean="0">
                <a:solidFill>
                  <a:schemeClr val="tx1"/>
                </a:solidFill>
              </a:rPr>
              <a:t> (1989, p. 34) postulan que una enseñanza situada es la centrada en prácticas educativas auténticas, en contraposición a las sucedáneas, artificiales o carente s de significado</a:t>
            </a:r>
          </a:p>
          <a:p>
            <a:pPr algn="just"/>
            <a:r>
              <a:rPr lang="es-MX" sz="6400" dirty="0" smtClean="0">
                <a:solidFill>
                  <a:schemeClr val="tx1"/>
                </a:solidFill>
              </a:rPr>
              <a:t>-Una situación educativa, para efectos de su análisis e intervención instruccional, requiere concebirse como un sistema de actividad, donde los componentes por ponderar incluyen, de acuerdo con </a:t>
            </a:r>
            <a:r>
              <a:rPr lang="es-MX" sz="6400" dirty="0" err="1" smtClean="0">
                <a:solidFill>
                  <a:schemeClr val="tx1"/>
                </a:solidFill>
              </a:rPr>
              <a:t>Engestrom</a:t>
            </a:r>
            <a:r>
              <a:rPr lang="es-MX" sz="6400" dirty="0" smtClean="0">
                <a:solidFill>
                  <a:schemeClr val="tx1"/>
                </a:solidFill>
              </a:rPr>
              <a:t> (en Baquero,</a:t>
            </a:r>
          </a:p>
          <a:p>
            <a:pPr algn="just"/>
            <a:r>
              <a:rPr lang="es-MX" sz="6400" dirty="0" smtClean="0">
                <a:solidFill>
                  <a:schemeClr val="tx1"/>
                </a:solidFill>
              </a:rPr>
              <a:t>2002):</a:t>
            </a:r>
          </a:p>
          <a:p>
            <a:pPr algn="just"/>
            <a:r>
              <a:rPr lang="es-MX" sz="6400" dirty="0" smtClean="0">
                <a:solidFill>
                  <a:schemeClr val="tx1"/>
                </a:solidFill>
              </a:rPr>
              <a:t>o El sujeto que aprende.</a:t>
            </a:r>
          </a:p>
          <a:p>
            <a:pPr algn="just"/>
            <a:r>
              <a:rPr lang="es-MX" sz="6400" dirty="0" smtClean="0">
                <a:solidFill>
                  <a:schemeClr val="tx1"/>
                </a:solidFill>
              </a:rPr>
              <a:t>O Los instrumentos que se utilizan en la actividad, sobre todo los de tipo semiótico.</a:t>
            </a:r>
          </a:p>
          <a:p>
            <a:pPr algn="just"/>
            <a:r>
              <a:rPr lang="es-MX" sz="6400" dirty="0" smtClean="0">
                <a:solidFill>
                  <a:schemeClr val="tx1"/>
                </a:solidFill>
              </a:rPr>
              <a:t>O El objeto por apropiarse u objetivo que regula la actividad (saberes y contenidos).</a:t>
            </a:r>
          </a:p>
          <a:p>
            <a:pPr algn="just"/>
            <a:r>
              <a:rPr lang="es-MX" sz="6400" dirty="0" smtClean="0">
                <a:solidFill>
                  <a:schemeClr val="tx1"/>
                </a:solidFill>
              </a:rPr>
              <a:t>O Una comunidad de referencia donde se insertan la actividad y el sujeto.</a:t>
            </a:r>
          </a:p>
          <a:p>
            <a:pPr algn="just"/>
            <a:r>
              <a:rPr lang="es-MX" sz="6400" dirty="0" smtClean="0">
                <a:solidFill>
                  <a:schemeClr val="tx1"/>
                </a:solidFill>
              </a:rPr>
              <a:t>O Normas o reglas de comportamiento que regulan las relaciones sociales de esa</a:t>
            </a:r>
          </a:p>
          <a:p>
            <a:pPr algn="just"/>
            <a:r>
              <a:rPr lang="es-MX" sz="6400" dirty="0" smtClean="0">
                <a:solidFill>
                  <a:schemeClr val="tx1"/>
                </a:solidFill>
              </a:rPr>
              <a:t>comunidad.</a:t>
            </a:r>
          </a:p>
          <a:p>
            <a:pPr algn="just"/>
            <a:r>
              <a:rPr lang="es-MX" sz="6400" dirty="0" smtClean="0">
                <a:solidFill>
                  <a:schemeClr val="tx1"/>
                </a:solidFill>
              </a:rPr>
              <a:t>O Reglas que regulan la división de tareas en la misma actividad.</a:t>
            </a:r>
          </a:p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6729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-88851"/>
            <a:ext cx="91440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1600" dirty="0" smtClean="0"/>
              <a:t>-La noción de práctica auténtica se vincula al aprendizaje significativo. Las prácticas educativas auténticas potencian el aprendizaje significativo, mientras que las sucedáneas lo obstaculizan. </a:t>
            </a:r>
          </a:p>
          <a:p>
            <a:pPr marL="0" indent="0" algn="just">
              <a:buNone/>
            </a:pPr>
            <a:r>
              <a:rPr lang="es-MX" sz="1600" dirty="0" smtClean="0"/>
              <a:t>-Lo que caracteriza a los seis enfoques instruccionales es lo siguiente:</a:t>
            </a:r>
          </a:p>
          <a:p>
            <a:pPr marL="0" indent="0" algn="just">
              <a:buNone/>
            </a:pPr>
            <a:r>
              <a:rPr lang="es-MX" sz="1600" dirty="0" smtClean="0"/>
              <a:t>1.Instrucción descontextualizada Instrucción centrada en el profesor, quien básicamente transmite las reglas y fórmulas para el cálculo estadístico. Los ejemplos que emplea son irrelevantes culturalmente y los alumnos manifiestan una pasividad social (receptividad) que se asocia a este enfoque tradicional, donde se suelen proporcionar lecturas abstractas y descontextualizadas (el manual de fórmulas y procedimientos estadísticos) y ejercicios rutinarios.</a:t>
            </a:r>
          </a:p>
          <a:p>
            <a:pPr marL="0" indent="0" algn="just">
              <a:buNone/>
            </a:pPr>
            <a:r>
              <a:rPr lang="es-MX" sz="1600" dirty="0" smtClean="0"/>
              <a:t> 2. Análisis colaborativo de datos inventados Se asume que es mejor que el alumno haga algo, en vez de sólo ser receptor. Se realizan ejercicios colaborativos donde se aplican fórmulas o se trabaja con paquetes estadísticos computarizados sobre datos hipotéticos, se analizan preguntas de investigación o se decide sobre la pertinencia de pruebas estadísticas. </a:t>
            </a:r>
          </a:p>
          <a:p>
            <a:pPr marL="0" indent="0" algn="just">
              <a:buNone/>
            </a:pPr>
            <a:r>
              <a:rPr lang="es-MX" sz="1600" dirty="0" smtClean="0"/>
              <a:t>3. Instrucción basada en lecturas con ejemplos ;</a:t>
            </a:r>
            <a:r>
              <a:rPr lang="es-MX" sz="1600" dirty="0" err="1" smtClean="0"/>
              <a:t>elevantes</a:t>
            </a:r>
            <a:r>
              <a:rPr lang="es-MX" sz="1600" dirty="0" smtClean="0"/>
              <a:t> Adapta el estilo de lectura de textos estadísticos con la provisión de contenidos relevantes y significativos que los estudiantes pueden relacionar personalmente con los conceptos y procedimientos estadísticos más importantes.</a:t>
            </a:r>
          </a:p>
          <a:p>
            <a:pPr marL="0" indent="0" algn="just">
              <a:buNone/>
            </a:pPr>
            <a:r>
              <a:rPr lang="es-MX" sz="1600" dirty="0" smtClean="0"/>
              <a:t> 4. Análisis colaborativo de datos relevantes Es un modelo instruccional centrado en el estudiante y en el análisis de situaciones-problema de la vida real cercanas a sus intereses y campo de conocimiento que busca inducir el razonamiento estadístico mediante la discusión crítica. </a:t>
            </a:r>
          </a:p>
          <a:p>
            <a:pPr marL="0" indent="0" algn="just">
              <a:buNone/>
            </a:pPr>
            <a:r>
              <a:rPr lang="es-MX" sz="1600" dirty="0" smtClean="0"/>
              <a:t>5. Simulaciones situadas Los alumnos participan colaborativamente en la resolución de problemas simulados o casos tomados de la vida real (p. ej., investigación clínica y psicológica, encuestas de opinión, experimentación social, veracidad de la publicidad, etc.) con la intención de que desarrollen el tipo de razonamiento y los modelos mentales de ideas y conceptos estadísticos más importantes en el caso de la carrera de psicología</a:t>
            </a:r>
          </a:p>
          <a:p>
            <a:pPr marL="0" indent="0" algn="just">
              <a:buNone/>
            </a:pPr>
            <a:r>
              <a:rPr lang="es-MX" sz="1600" dirty="0" smtClean="0"/>
              <a:t>6. Aprendizaje in situ Se basa en el modelo contemporáneo de cognición situada que toma la forma de un aprendizaje cognitivo (</a:t>
            </a:r>
            <a:r>
              <a:rPr lang="es-MX" sz="1600" dirty="0" err="1" smtClean="0"/>
              <a:t>apprenticeship</a:t>
            </a:r>
            <a:r>
              <a:rPr lang="es-MX" sz="1600" dirty="0" smtClean="0"/>
              <a:t> </a:t>
            </a:r>
            <a:r>
              <a:rPr lang="es-MX" sz="1600" dirty="0" err="1" smtClean="0"/>
              <a:t>model</a:t>
            </a:r>
            <a:r>
              <a:rPr lang="es-MX" sz="1600" dirty="0" smtClean="0"/>
              <a:t>), donde se pretende desarrollar habilidades y conocimientos propios de la profesión, así como la participación en la solución de problemas sociales o de la comunidad de pertenencia. Destaca la utilidad o funcionalidad de lo aprendido y el aprendizaje en escenarios reales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036061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682</Words>
  <Application>Microsoft Office PowerPoint</Application>
  <PresentationFormat>Presentación en pantalla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LA ENSEÑANZA SITUADA CENTRADA EN PRÁCTICAS EDUCATIVAS AUTÉNTICAS 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ENSEÑANZA SITUADA CENTRADA EN PRÁCTICAS EDUCATIVAS AUTÉNTICAS </dc:title>
  <dc:creator>Teffy</dc:creator>
  <cp:lastModifiedBy>Teffy</cp:lastModifiedBy>
  <cp:revision>1</cp:revision>
  <dcterms:created xsi:type="dcterms:W3CDTF">2019-08-30T03:55:30Z</dcterms:created>
  <dcterms:modified xsi:type="dcterms:W3CDTF">2019-08-30T04:01:41Z</dcterms:modified>
</cp:coreProperties>
</file>