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30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210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1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87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30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99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938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269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939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5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54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5B3EB-FB47-49E7-94B0-8980E9EC6618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AC0B0A8-8E6E-44E1-8095-E01D406C3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415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738025"/>
            <a:ext cx="9144000" cy="420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r>
              <a:rPr lang="es-MX" sz="2000" b="1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Curso: </a:t>
            </a:r>
            <a:r>
              <a:rPr lang="es-MX" sz="2000" dirty="0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Optativo</a:t>
            </a:r>
            <a:endParaRPr lang="es-MX" sz="2000" b="1" dirty="0" smtClean="0">
              <a:solidFill>
                <a:prstClr val="black"/>
              </a:solidFill>
              <a:latin typeface="Century Gothic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r>
              <a:rPr lang="es-MX" sz="2000" b="1" dirty="0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Quinto </a:t>
            </a:r>
            <a:r>
              <a:rPr lang="es-MX" sz="2000" b="1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semestre, Sección </a:t>
            </a:r>
            <a:r>
              <a:rPr lang="es-MX" sz="2000" dirty="0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B</a:t>
            </a:r>
            <a:r>
              <a:rPr lang="es-MX" sz="2000" b="1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.</a:t>
            </a:r>
            <a:endParaRPr lang="es-MX" sz="1100" dirty="0">
              <a:solidFill>
                <a:prstClr val="black"/>
              </a:solidFill>
              <a:latin typeface="Century Gothic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r>
              <a:rPr lang="es-MX" sz="2000" b="1" dirty="0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Maestra:</a:t>
            </a:r>
            <a:r>
              <a:rPr lang="es-MX" sz="2000" dirty="0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 Eduarda Maldonado </a:t>
            </a:r>
            <a:r>
              <a:rPr lang="es-MX" sz="2000" dirty="0" err="1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Martinez</a:t>
            </a:r>
            <a:endParaRPr lang="es-MX" sz="2000" dirty="0" smtClean="0">
              <a:solidFill>
                <a:prstClr val="black"/>
              </a:solidFill>
              <a:latin typeface="Century Gothic" pitchFamily="34" charset="0"/>
              <a:ea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endParaRPr lang="es-MX" sz="1100" dirty="0" smtClean="0">
              <a:solidFill>
                <a:prstClr val="black"/>
              </a:solidFill>
              <a:latin typeface="Century Gothic" pitchFamily="34" charset="0"/>
              <a:ea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r>
              <a:rPr lang="es-MX" sz="2000" b="1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UNIDAD DE APRENDIZAJE I. </a:t>
            </a:r>
            <a:r>
              <a:rPr lang="es-MX" sz="2000" dirty="0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Arial" pitchFamily="34" charset="0"/>
              </a:rPr>
              <a:t>Características del contexto estatal y regional.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endParaRPr lang="es-MX" dirty="0">
              <a:solidFill>
                <a:prstClr val="black"/>
              </a:solidFill>
              <a:latin typeface="Century Gothic" pitchFamily="34" charset="0"/>
              <a:ea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r>
              <a:rPr lang="es-MX" sz="2000" b="1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Calibri" pitchFamily="34" charset="0"/>
              </a:rPr>
              <a:t>COMPETENCIA:</a:t>
            </a:r>
            <a:endParaRPr lang="es-MX" sz="1050" dirty="0">
              <a:solidFill>
                <a:prstClr val="black"/>
              </a:solidFill>
              <a:latin typeface="Century Gothic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r>
              <a:rPr lang="es-MX" sz="2000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Analiza la problemática educativa con base en su conocimiento del contexto estatal y de los </a:t>
            </a:r>
            <a:r>
              <a:rPr lang="es-MX" sz="2000" dirty="0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 indicadores </a:t>
            </a:r>
            <a:r>
              <a:rPr lang="es-MX" sz="2000" dirty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educativos para tomar decisiones que orienten su desempeño docente. </a:t>
            </a:r>
            <a:endParaRPr lang="es-ES_tradnl" sz="2000" dirty="0">
              <a:solidFill>
                <a:prstClr val="black"/>
              </a:solidFill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r>
              <a:rPr lang="es-ES_tradnl" b="1" dirty="0" smtClean="0">
                <a:solidFill>
                  <a:prstClr val="black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lang="es-MX" sz="1100" dirty="0">
              <a:solidFill>
                <a:prstClr val="black"/>
              </a:solidFill>
              <a:latin typeface="Century Gothic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r>
              <a:rPr lang="es-MX" sz="2000" b="1" dirty="0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Nombre de la Alumna</a:t>
            </a:r>
            <a:r>
              <a:rPr lang="es-MX" sz="1200" b="1" dirty="0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:  </a:t>
            </a:r>
            <a:r>
              <a:rPr lang="es-MX" sz="2000" dirty="0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Fátima </a:t>
            </a:r>
            <a:r>
              <a:rPr lang="es-MX" sz="2000" dirty="0" err="1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Araminda</a:t>
            </a:r>
            <a:r>
              <a:rPr lang="es-MX" sz="2000" dirty="0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García Samaniego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47700" algn="l"/>
                <a:tab pos="2971800" algn="ctr"/>
              </a:tabLst>
            </a:pPr>
            <a:r>
              <a:rPr lang="es-MX" sz="2000" b="1" dirty="0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No. de lista:</a:t>
            </a:r>
            <a:r>
              <a:rPr lang="es-MX" sz="1200" b="1" dirty="0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s-MX" sz="2000" dirty="0" smtClean="0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#7</a:t>
            </a:r>
            <a:endParaRPr lang="es-MX" sz="4800" dirty="0">
              <a:solidFill>
                <a:prstClr val="black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52" y="182960"/>
            <a:ext cx="7231063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069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619723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Berlin Sans FB" pitchFamily="34" charset="0"/>
              </a:rPr>
              <a:t>LA ENSEÑANZA SITUADA CENTRADA</a:t>
            </a:r>
            <a:br>
              <a:rPr lang="es-MX" dirty="0" smtClean="0">
                <a:latin typeface="Berlin Sans FB" pitchFamily="34" charset="0"/>
              </a:rPr>
            </a:br>
            <a:r>
              <a:rPr lang="es-MX" dirty="0" smtClean="0">
                <a:latin typeface="Berlin Sans FB" pitchFamily="34" charset="0"/>
              </a:rPr>
              <a:t>EN PRÁCTICAS EDUCATIVAS AUTÉNTICAS</a:t>
            </a:r>
            <a:endParaRPr lang="es-MX" dirty="0">
              <a:latin typeface="Berlin Sans FB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4581128"/>
            <a:ext cx="5618515" cy="977621"/>
          </a:xfrm>
        </p:spPr>
        <p:txBody>
          <a:bodyPr>
            <a:noAutofit/>
          </a:bodyPr>
          <a:lstStyle/>
          <a:p>
            <a:pPr algn="ctr"/>
            <a:r>
              <a:rPr lang="es-MX" sz="3200" dirty="0" smtClean="0">
                <a:latin typeface="Berlin Sans FB" pitchFamily="34" charset="0"/>
              </a:rPr>
              <a:t>Fátima </a:t>
            </a:r>
            <a:r>
              <a:rPr lang="es-MX" sz="3200" dirty="0" err="1" smtClean="0">
                <a:latin typeface="Berlin Sans FB" pitchFamily="34" charset="0"/>
              </a:rPr>
              <a:t>Araminda</a:t>
            </a:r>
            <a:r>
              <a:rPr lang="es-MX" sz="3200" dirty="0" smtClean="0">
                <a:latin typeface="Berlin Sans FB" pitchFamily="34" charset="0"/>
              </a:rPr>
              <a:t> García Samaniego</a:t>
            </a:r>
            <a:endParaRPr lang="es-MX" sz="32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578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4000" dirty="0" smtClean="0">
                <a:latin typeface="Berlin Sans FB" pitchFamily="34" charset="0"/>
              </a:rPr>
              <a:t>El paradigma de la cognición situada representa una de las tendencias actuales más representativas y promisorias de la teoría sociocultural y de la actividad</a:t>
            </a:r>
          </a:p>
          <a:p>
            <a:pPr marL="0" indent="0">
              <a:buNone/>
            </a:pPr>
            <a:endParaRPr lang="es-MX" sz="4000" dirty="0">
              <a:latin typeface="Berlin Sans FB" pitchFamily="34" charset="0"/>
            </a:endParaRPr>
          </a:p>
          <a:p>
            <a:pPr marL="0" indent="0" algn="r">
              <a:buNone/>
            </a:pPr>
            <a:r>
              <a:rPr lang="es-MX" sz="4000" dirty="0" err="1" smtClean="0">
                <a:latin typeface="Berlin Sans FB" pitchFamily="34" charset="0"/>
              </a:rPr>
              <a:t>Daniels</a:t>
            </a:r>
            <a:endParaRPr lang="es-MX" sz="4000" dirty="0" smtClean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32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erlin Sans FB Demi" pitchFamily="34" charset="0"/>
              </a:rPr>
              <a:t>Cognición situada</a:t>
            </a:r>
            <a:endParaRPr lang="es-MX" dirty="0">
              <a:latin typeface="Berlin Sans FB Dem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Berlin Sans FB" pitchFamily="34" charset="0"/>
              </a:rPr>
              <a:t>L</a:t>
            </a:r>
            <a:r>
              <a:rPr lang="es-MX" dirty="0" smtClean="0">
                <a:latin typeface="Berlin Sans FB" pitchFamily="34" charset="0"/>
              </a:rPr>
              <a:t>a cognición situada es la alternativa opuesta a la teoría computacional del procesamiento de información, hay distintos intereses en los investigadores de este campo, desde una orientación sociocultural y antropológica, pasando por las perspectivas ecológica y</a:t>
            </a:r>
          </a:p>
          <a:p>
            <a:pPr marL="0" indent="0">
              <a:buNone/>
            </a:pPr>
            <a:r>
              <a:rPr lang="es-MX" dirty="0" smtClean="0">
                <a:latin typeface="Berlin Sans FB" pitchFamily="34" charset="0"/>
              </a:rPr>
              <a:t>semiótica, hasta el estudio de los procesos de cognición en diferentes planos sociales.</a:t>
            </a:r>
            <a:endParaRPr lang="es-MX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58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erlin Sans FB Demi" pitchFamily="34" charset="0"/>
              </a:rPr>
              <a:t>Conocimiento y aprendizaje</a:t>
            </a:r>
            <a:endParaRPr lang="es-MX" dirty="0">
              <a:latin typeface="Berlin Sans FB Dem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>
                <a:latin typeface="Berlin Sans FB" pitchFamily="34" charset="0"/>
              </a:rPr>
              <a:t>El </a:t>
            </a:r>
            <a:r>
              <a:rPr lang="es-MX" b="1" dirty="0" smtClean="0">
                <a:latin typeface="Berlin Sans FB" pitchFamily="34" charset="0"/>
              </a:rPr>
              <a:t>conocimiento</a:t>
            </a:r>
            <a:r>
              <a:rPr lang="es-MX" dirty="0" smtClean="0">
                <a:latin typeface="Berlin Sans FB" pitchFamily="34" charset="0"/>
              </a:rPr>
              <a:t> es situado, porque es parte y producto de la actividad, el contexto y la cultura en que se desarrolla y utiliza.</a:t>
            </a:r>
          </a:p>
          <a:p>
            <a:pPr marL="0" indent="0">
              <a:buNone/>
            </a:pPr>
            <a:r>
              <a:rPr lang="es-MX" dirty="0" smtClean="0">
                <a:latin typeface="Berlin Sans FB" pitchFamily="34" charset="0"/>
              </a:rPr>
              <a:t>El </a:t>
            </a:r>
            <a:r>
              <a:rPr lang="es-MX" b="1" dirty="0" smtClean="0">
                <a:latin typeface="Berlin Sans FB" pitchFamily="34" charset="0"/>
              </a:rPr>
              <a:t>aprendizaje</a:t>
            </a:r>
            <a:r>
              <a:rPr lang="es-MX" dirty="0" smtClean="0">
                <a:latin typeface="Berlin Sans FB" pitchFamily="34" charset="0"/>
              </a:rPr>
              <a:t> debe comprenderse como un proceso multidimensional de apropiación cultural, pues se trata de una experiencia que involucra el pensamiento, la afectividad y la acción</a:t>
            </a:r>
            <a:endParaRPr lang="es-MX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3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>
                <a:latin typeface="Berlin Sans FB" pitchFamily="34" charset="0"/>
              </a:rPr>
              <a:t>La propensión y capacidades de los estudiantes para razonar estadísticamente en escenarios auténticos (de la vida real y profesional) puede mejorarse considerablemente por medio de dos dimensiones:</a:t>
            </a:r>
          </a:p>
          <a:p>
            <a:pPr marL="0" indent="0">
              <a:buNone/>
            </a:pPr>
            <a:endParaRPr lang="es-MX" dirty="0" smtClean="0">
              <a:latin typeface="Berlin Sans FB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Berlin Sans FB" pitchFamily="34" charset="0"/>
              </a:rPr>
              <a:t>Dimensión: </a:t>
            </a:r>
            <a:r>
              <a:rPr lang="es-MX" dirty="0" smtClean="0">
                <a:solidFill>
                  <a:srgbClr val="FF0000"/>
                </a:solidFill>
                <a:latin typeface="Berlin Sans FB" pitchFamily="34" charset="0"/>
              </a:rPr>
              <a:t>Relevancia cultural. </a:t>
            </a:r>
            <a:r>
              <a:rPr lang="es-MX" dirty="0" smtClean="0">
                <a:latin typeface="Berlin Sans FB" pitchFamily="34" charset="0"/>
              </a:rPr>
              <a:t>Una instrucción que emplee ejemplos, ilustraciones, analogías, discusiones y demostraciones que sean relevantes a las</a:t>
            </a:r>
          </a:p>
          <a:p>
            <a:pPr marL="0" indent="0">
              <a:buNone/>
            </a:pPr>
            <a:r>
              <a:rPr lang="es-MX" dirty="0" smtClean="0">
                <a:latin typeface="Berlin Sans FB" pitchFamily="34" charset="0"/>
              </a:rPr>
              <a:t>culturas a las que los estudiantes pertenecen o esperan pertenecer.</a:t>
            </a:r>
          </a:p>
          <a:p>
            <a:pPr marL="0" indent="0">
              <a:buNone/>
            </a:pPr>
            <a:r>
              <a:rPr lang="es-MX" b="1" dirty="0" smtClean="0">
                <a:latin typeface="Berlin Sans FB" pitchFamily="34" charset="0"/>
              </a:rPr>
              <a:t>Dimensión: </a:t>
            </a:r>
            <a:r>
              <a:rPr lang="es-MX" dirty="0" smtClean="0">
                <a:solidFill>
                  <a:srgbClr val="FF0000"/>
                </a:solidFill>
                <a:latin typeface="Berlin Sans FB" pitchFamily="34" charset="0"/>
              </a:rPr>
              <a:t>Actividad social. </a:t>
            </a:r>
            <a:r>
              <a:rPr lang="es-MX" dirty="0" smtClean="0">
                <a:latin typeface="Berlin Sans FB" pitchFamily="34" charset="0"/>
              </a:rPr>
              <a:t>Una participación </a:t>
            </a:r>
            <a:r>
              <a:rPr lang="es-MX" dirty="0" err="1" smtClean="0">
                <a:latin typeface="Berlin Sans FB" pitchFamily="34" charset="0"/>
              </a:rPr>
              <a:t>tutoreada</a:t>
            </a:r>
            <a:r>
              <a:rPr lang="es-MX" dirty="0" smtClean="0">
                <a:latin typeface="Berlin Sans FB" pitchFamily="34" charset="0"/>
              </a:rPr>
              <a:t> en un contexto social y colaborativo de solución de problemas, con ayuda de mediadores </a:t>
            </a:r>
            <a:r>
              <a:rPr lang="es-MX" dirty="0" smtClean="0">
                <a:latin typeface="Berlin Sans FB" pitchFamily="34" charset="0"/>
              </a:rPr>
              <a:t>como la </a:t>
            </a:r>
            <a:r>
              <a:rPr lang="es-MX" dirty="0" smtClean="0">
                <a:latin typeface="Berlin Sans FB" pitchFamily="34" charset="0"/>
              </a:rPr>
              <a:t>discusión en clase, el debate, el juego de roles y el descubrimiento guiado</a:t>
            </a:r>
            <a:endParaRPr lang="es-MX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162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926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sz="2800" dirty="0" smtClean="0">
                <a:latin typeface="Berlin Sans FB Demi" pitchFamily="34" charset="0"/>
              </a:rPr>
              <a:t>Lo que caracteriza a los seis enfoques instruccionales es lo siguiente:</a:t>
            </a:r>
          </a:p>
          <a:p>
            <a:pPr marL="514350" indent="-514350">
              <a:buAutoNum type="arabicPeriod"/>
            </a:pPr>
            <a:r>
              <a:rPr lang="es-MX" sz="2600" b="1" dirty="0" smtClean="0">
                <a:latin typeface="Berlin Sans FB" pitchFamily="34" charset="0"/>
              </a:rPr>
              <a:t>Instrucción descontextualizada: </a:t>
            </a:r>
            <a:r>
              <a:rPr lang="es-MX" sz="3000" dirty="0" smtClean="0">
                <a:latin typeface="Berlin Sans FB" pitchFamily="34" charset="0"/>
              </a:rPr>
              <a:t>Instrucción centrada en el profesor, quien 1xbásicamente transmite las reglas y fórmulas para el cálculo estadístico</a:t>
            </a:r>
          </a:p>
          <a:p>
            <a:pPr marL="514350" indent="-514350">
              <a:buAutoNum type="arabicPeriod"/>
            </a:pPr>
            <a:r>
              <a:rPr lang="es-MX" sz="2600" b="1" dirty="0" smtClean="0">
                <a:latin typeface="Berlin Sans FB" pitchFamily="34" charset="0"/>
              </a:rPr>
              <a:t>Análisis colaborativo de datos inventados: </a:t>
            </a:r>
            <a:r>
              <a:rPr lang="es-MX" sz="3000" dirty="0" smtClean="0">
                <a:latin typeface="Berlin Sans FB" pitchFamily="34" charset="0"/>
              </a:rPr>
              <a:t>Se asume que es mejor que el alumno haga algo, en vez de sólo ser receptor</a:t>
            </a:r>
          </a:p>
          <a:p>
            <a:pPr marL="514350" indent="-514350">
              <a:buAutoNum type="arabicPeriod"/>
            </a:pPr>
            <a:r>
              <a:rPr lang="es-MX" sz="2600" b="1" dirty="0" smtClean="0">
                <a:latin typeface="Berlin Sans FB" pitchFamily="34" charset="0"/>
              </a:rPr>
              <a:t>Instrucción basada en lecturas con ejemplos relevantes: </a:t>
            </a:r>
            <a:r>
              <a:rPr lang="es-MX" sz="3000" dirty="0" smtClean="0">
                <a:latin typeface="Berlin Sans FB" pitchFamily="34" charset="0"/>
              </a:rPr>
              <a:t>Adapta el estilo de lectura de textos estadísticos con la provisión de contenidos relevantes y significativos que los estudiantes pueden relacionar personalmente con los conceptos y procedimientos estadísticos más importantes.</a:t>
            </a:r>
            <a:endParaRPr lang="es-MX" sz="30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826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sz="2700" dirty="0" smtClean="0">
                <a:latin typeface="Berlin Sans FB" pitchFamily="34" charset="0"/>
              </a:rPr>
              <a:t>4. </a:t>
            </a:r>
            <a:r>
              <a:rPr lang="es-MX" sz="2400" b="1" dirty="0" smtClean="0">
                <a:latin typeface="Berlin Sans FB" pitchFamily="34" charset="0"/>
              </a:rPr>
              <a:t>Análisis colaborativo de datos relevantes: </a:t>
            </a:r>
            <a:r>
              <a:rPr lang="es-MX" sz="2700" dirty="0" smtClean="0">
                <a:latin typeface="Berlin Sans FB" pitchFamily="34" charset="0"/>
              </a:rPr>
              <a:t>Es un modelo </a:t>
            </a:r>
            <a:r>
              <a:rPr lang="es-MX" sz="2700" dirty="0" err="1" smtClean="0">
                <a:latin typeface="Berlin Sans FB" pitchFamily="34" charset="0"/>
              </a:rPr>
              <a:t>instruccional</a:t>
            </a:r>
            <a:r>
              <a:rPr lang="es-MX" sz="2700" dirty="0" smtClean="0">
                <a:latin typeface="Berlin Sans FB" pitchFamily="34" charset="0"/>
              </a:rPr>
              <a:t> centrado en el estudiante y en el análisis de situaciones-problema de la vida real cercanas a sus intereses y campo de conocimiento que busca inducir el razonamiento estadístico mediante la discusión crítica.</a:t>
            </a:r>
          </a:p>
          <a:p>
            <a:pPr marL="0" indent="0">
              <a:buNone/>
            </a:pPr>
            <a:r>
              <a:rPr lang="es-MX" sz="2700" dirty="0" smtClean="0">
                <a:latin typeface="Berlin Sans FB" pitchFamily="34" charset="0"/>
              </a:rPr>
              <a:t>5. </a:t>
            </a:r>
            <a:r>
              <a:rPr lang="es-MX" sz="2400" b="1" dirty="0" smtClean="0">
                <a:latin typeface="Berlin Sans FB" pitchFamily="34" charset="0"/>
              </a:rPr>
              <a:t>Simulaciones situadas: </a:t>
            </a:r>
            <a:r>
              <a:rPr lang="es-MX" sz="2700" dirty="0" smtClean="0">
                <a:latin typeface="Berlin Sans FB" pitchFamily="34" charset="0"/>
              </a:rPr>
              <a:t>Los alumnos participan colaborativamente en la resolución de problemas simulados o casos tomados de la vida real.</a:t>
            </a:r>
          </a:p>
          <a:p>
            <a:pPr marL="0" indent="0">
              <a:buNone/>
            </a:pPr>
            <a:r>
              <a:rPr lang="es-MX" sz="2900" dirty="0" smtClean="0">
                <a:latin typeface="Berlin Sans FB" pitchFamily="34" charset="0"/>
              </a:rPr>
              <a:t>6. </a:t>
            </a:r>
            <a:r>
              <a:rPr lang="es-MX" sz="2600" b="1" dirty="0" smtClean="0">
                <a:latin typeface="Berlin Sans FB" pitchFamily="34" charset="0"/>
              </a:rPr>
              <a:t>Aprendizaje in situ: </a:t>
            </a:r>
            <a:r>
              <a:rPr lang="es-MX" sz="2900" dirty="0" smtClean="0">
                <a:latin typeface="Berlin Sans FB" pitchFamily="34" charset="0"/>
              </a:rPr>
              <a:t>Se basa en el modelo contemporáneo de cognición situada que toma la forma de un aprendizaje cognitivo,</a:t>
            </a:r>
            <a:r>
              <a:rPr lang="es-MX" sz="2900" dirty="0">
                <a:latin typeface="Berlin Sans FB" pitchFamily="34" charset="0"/>
              </a:rPr>
              <a:t> </a:t>
            </a:r>
            <a:r>
              <a:rPr lang="es-MX" sz="2900" dirty="0" smtClean="0">
                <a:latin typeface="Berlin Sans FB" pitchFamily="34" charset="0"/>
              </a:rPr>
              <a:t>donde se pretende desarrollar habilidades y conocimientos propios de la profesión, así como la participación en la solución de problemas sociales o de la</a:t>
            </a:r>
          </a:p>
          <a:p>
            <a:pPr marL="0" indent="0">
              <a:buNone/>
            </a:pPr>
            <a:r>
              <a:rPr lang="es-MX" sz="2900" dirty="0" smtClean="0">
                <a:latin typeface="Berlin Sans FB" pitchFamily="34" charset="0"/>
              </a:rPr>
              <a:t>comunidad de pertenencia</a:t>
            </a:r>
            <a:endParaRPr lang="es-MX" sz="29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32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80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u="sng" dirty="0" smtClean="0">
                <a:latin typeface="Berlin Sans FB" pitchFamily="34" charset="0"/>
              </a:rPr>
              <a:t>En un trabajo previo (Díaz Barriga, 2003b) vinculamos las siguientes estrategias de enseñanza-aprendizaje con las perspectivas situada y experiencial:</a:t>
            </a:r>
          </a:p>
          <a:p>
            <a:r>
              <a:rPr lang="es-MX" dirty="0" smtClean="0">
                <a:latin typeface="Berlin Sans FB" pitchFamily="34" charset="0"/>
              </a:rPr>
              <a:t>Método de proyectos.</a:t>
            </a:r>
          </a:p>
          <a:p>
            <a:r>
              <a:rPr lang="es-MX" dirty="0" smtClean="0">
                <a:latin typeface="Berlin Sans FB" pitchFamily="34" charset="0"/>
              </a:rPr>
              <a:t>Aprendizaje centrado en la solución de problemas reales y en el análisis de casos.</a:t>
            </a:r>
          </a:p>
          <a:p>
            <a:r>
              <a:rPr lang="es-MX" dirty="0" smtClean="0">
                <a:latin typeface="Berlin Sans FB" pitchFamily="34" charset="0"/>
              </a:rPr>
              <a:t>Prácticas situadas o aprendizaje in situ en escenarios reales .</a:t>
            </a:r>
          </a:p>
          <a:p>
            <a:r>
              <a:rPr lang="es-MX" dirty="0" smtClean="0">
                <a:latin typeface="Berlin Sans FB" pitchFamily="34" charset="0"/>
              </a:rPr>
              <a:t>Aprendizaje basado en el servicio en la comunidad (</a:t>
            </a:r>
            <a:r>
              <a:rPr lang="es-MX" dirty="0" err="1" smtClean="0">
                <a:latin typeface="Berlin Sans FB" pitchFamily="34" charset="0"/>
              </a:rPr>
              <a:t>service</a:t>
            </a:r>
            <a:r>
              <a:rPr lang="es-MX" dirty="0" smtClean="0">
                <a:latin typeface="Berlin Sans FB" pitchFamily="34" charset="0"/>
              </a:rPr>
              <a:t> </a:t>
            </a:r>
            <a:r>
              <a:rPr lang="es-MX" dirty="0" err="1" smtClean="0">
                <a:latin typeface="Berlin Sans FB" pitchFamily="34" charset="0"/>
              </a:rPr>
              <a:t>learning</a:t>
            </a:r>
            <a:r>
              <a:rPr lang="es-MX" dirty="0" smtClean="0">
                <a:latin typeface="Berlin Sans FB" pitchFamily="34" charset="0"/>
              </a:rPr>
              <a:t>).</a:t>
            </a:r>
          </a:p>
          <a:p>
            <a:r>
              <a:rPr lang="es-MX" dirty="0" smtClean="0">
                <a:latin typeface="Berlin Sans FB" pitchFamily="34" charset="0"/>
              </a:rPr>
              <a:t>Trabajo en equipos cooperativos.</a:t>
            </a:r>
          </a:p>
          <a:p>
            <a:r>
              <a:rPr lang="es-MX" dirty="0" smtClean="0">
                <a:latin typeface="Berlin Sans FB" pitchFamily="34" charset="0"/>
              </a:rPr>
              <a:t>Ejercicios, demostraciones y simulaciones situadas.</a:t>
            </a:r>
          </a:p>
          <a:p>
            <a:r>
              <a:rPr lang="es-MX" dirty="0" smtClean="0">
                <a:latin typeface="Berlin Sans FB" pitchFamily="34" charset="0"/>
              </a:rPr>
              <a:t>Aprendizaje mediado por las nuevas tecnologías de la información y comunicación (NTIC) cuando éstas constituyan verdaderas herramientas cognitivas.</a:t>
            </a:r>
            <a:endParaRPr lang="es-MX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8449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2881</TotalTime>
  <Words>632</Words>
  <Application>Microsoft Office PowerPoint</Application>
  <PresentationFormat>Presentación en pantalla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Berlin Sans FB</vt:lpstr>
      <vt:lpstr>Berlin Sans FB Demi</vt:lpstr>
      <vt:lpstr>Calibri</vt:lpstr>
      <vt:lpstr>Century Gothic</vt:lpstr>
      <vt:lpstr>Gill Sans MT</vt:lpstr>
      <vt:lpstr>Times New Roman</vt:lpstr>
      <vt:lpstr>Gallery</vt:lpstr>
      <vt:lpstr>Presentación de PowerPoint</vt:lpstr>
      <vt:lpstr>LA ENSEÑANZA SITUADA CENTRADA EN PRÁCTICAS EDUCATIVAS AUTÉNTICAS</vt:lpstr>
      <vt:lpstr>Presentación de PowerPoint</vt:lpstr>
      <vt:lpstr>Cognición situada</vt:lpstr>
      <vt:lpstr>Conocimiento y aprendizaje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Fatima</dc:creator>
  <cp:lastModifiedBy>Larissa</cp:lastModifiedBy>
  <cp:revision>8</cp:revision>
  <dcterms:created xsi:type="dcterms:W3CDTF">2019-08-27T23:31:36Z</dcterms:created>
  <dcterms:modified xsi:type="dcterms:W3CDTF">2019-08-29T23:34:00Z</dcterms:modified>
</cp:coreProperties>
</file>