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2" r:id="rId3"/>
    <p:sldId id="256" r:id="rId4"/>
    <p:sldId id="257" r:id="rId5"/>
    <p:sldId id="264" r:id="rId6"/>
    <p:sldId id="258" r:id="rId7"/>
    <p:sldId id="259" r:id="rId8"/>
    <p:sldId id="263" r:id="rId9"/>
    <p:sldId id="260" r:id="rId10"/>
    <p:sldId id="261" r:id="rId11"/>
    <p:sldId id="265" r:id="rId12"/>
    <p:sldId id="266" r:id="rId13"/>
    <p:sldId id="269" r:id="rId14"/>
    <p:sldId id="267"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63782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71084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264475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399487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5C08A8E-EC51-4AFF-9B8F-093BD86D9102}" type="datetimeFigureOut">
              <a:rPr lang="es-MX" smtClean="0"/>
              <a:t>04/09/2019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1909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5C08A8E-EC51-4AFF-9B8F-093BD86D9102}" type="datetimeFigureOut">
              <a:rPr lang="es-MX" smtClean="0"/>
              <a:t>04/09/2019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405039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5C08A8E-EC51-4AFF-9B8F-093BD86D9102}" type="datetimeFigureOut">
              <a:rPr lang="es-MX" smtClean="0"/>
              <a:t>04/09/2019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8310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5C08A8E-EC51-4AFF-9B8F-093BD86D9102}" type="datetimeFigureOut">
              <a:rPr lang="es-MX" smtClean="0"/>
              <a:t>04/09/2019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284579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C08A8E-EC51-4AFF-9B8F-093BD86D9102}" type="datetimeFigureOut">
              <a:rPr lang="es-MX" smtClean="0"/>
              <a:t>04/09/2019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62332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C08A8E-EC51-4AFF-9B8F-093BD86D9102}" type="datetimeFigureOut">
              <a:rPr lang="es-MX" smtClean="0"/>
              <a:t>04/09/2019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0866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C08A8E-EC51-4AFF-9B8F-093BD86D9102}" type="datetimeFigureOut">
              <a:rPr lang="es-MX" smtClean="0"/>
              <a:t>04/09/2019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2FE1B92-6732-4A8A-AE4F-6733CE4D5263}" type="slidenum">
              <a:rPr lang="es-MX" smtClean="0"/>
              <a:t>‹Nº›</a:t>
            </a:fld>
            <a:endParaRPr lang="es-MX"/>
          </a:p>
        </p:txBody>
      </p:sp>
    </p:spTree>
    <p:extLst>
      <p:ext uri="{BB962C8B-B14F-4D97-AF65-F5344CB8AC3E}">
        <p14:creationId xmlns:p14="http://schemas.microsoft.com/office/powerpoint/2010/main" val="173933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08A8E-EC51-4AFF-9B8F-093BD86D9102}" type="datetimeFigureOut">
              <a:rPr lang="es-MX" smtClean="0"/>
              <a:t>04/09/2019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E1B92-6732-4A8A-AE4F-6733CE4D5263}" type="slidenum">
              <a:rPr lang="es-MX" smtClean="0"/>
              <a:t>‹Nº›</a:t>
            </a:fld>
            <a:endParaRPr lang="es-MX"/>
          </a:p>
        </p:txBody>
      </p:sp>
    </p:spTree>
    <p:extLst>
      <p:ext uri="{BB962C8B-B14F-4D97-AF65-F5344CB8AC3E}">
        <p14:creationId xmlns:p14="http://schemas.microsoft.com/office/powerpoint/2010/main" val="3423313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png" /><Relationship Id="rId1" Type="http://schemas.openxmlformats.org/officeDocument/2006/relationships/slideLayout" Target="../slideLayouts/slideLayout7.xml" /><Relationship Id="rId4" Type="http://schemas.openxmlformats.org/officeDocument/2006/relationships/image" Target="../media/image21.png" /></Relationships>
</file>

<file path=ppt/slides/_rels/slide14.xml.rels><?xml version="1.0" encoding="UTF-8" standalone="yes"?>
<Relationships xmlns="http://schemas.openxmlformats.org/package/2006/relationships"><Relationship Id="rId8" Type="http://schemas.openxmlformats.org/officeDocument/2006/relationships/hyperlink" Target="https://actividadesinfantil.com/archives/7559/" TargetMode="External" /><Relationship Id="rId3" Type="http://schemas.openxmlformats.org/officeDocument/2006/relationships/hyperlink" Target="https://www.pinterest.com.mx/search/pins/?q=preescolar&amp;rs=typed&amp;term_meta%5b%5d=preescolar|typed" TargetMode="External" /><Relationship Id="rId7" Type="http://schemas.openxmlformats.org/officeDocument/2006/relationships/hyperlink" Target="https://www.pinterest.com.mx/pin/650418371166792127/feedback/?invite_code=173c60e7ae4947198149dab809eec5ec&amp;sender_id=642255734267996237" TargetMode="External" /><Relationship Id="rId2" Type="http://schemas.openxmlformats.org/officeDocument/2006/relationships/hyperlink" Target="https://www.pinterest.com.mx/search/pins/?q=relacionar%20los%20sentidos&amp;rs=typed&amp;term_meta%5b%5d=relacionar|typed&amp;term_meta%5b%5d=los|typed&amp;term_meta%5b%5d=sentidos|typed" TargetMode="External" /><Relationship Id="rId1" Type="http://schemas.openxmlformats.org/officeDocument/2006/relationships/slideLayout" Target="../slideLayouts/slideLayout7.xml" /><Relationship Id="rId6" Type="http://schemas.openxmlformats.org/officeDocument/2006/relationships/hyperlink" Target="https://www.magisterio.com.co/articulo/actividades-para-favorecer-el-dialogo-en-la-primera-infancia" TargetMode="External" /><Relationship Id="rId5" Type="http://schemas.openxmlformats.org/officeDocument/2006/relationships/hyperlink" Target="https://www.pinterest.com.mx/pin/374502525243138173/?nic=1" TargetMode="External" /><Relationship Id="rId4" Type="http://schemas.openxmlformats.org/officeDocument/2006/relationships/hyperlink" Target="https://www.pinterest.com.mx/search/pins/?q=twister%20de%20objetos&amp;rs=typed&amp;term_meta%5b%5d=twister|typed&amp;term_meta%5b%5d=de|typed&amp;term_meta%5b%5d=objetos|typed" TargetMode="Externa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jpg" /><Relationship Id="rId1" Type="http://schemas.openxmlformats.org/officeDocument/2006/relationships/slideLayout" Target="../slideLayouts/slideLayout7.xml" /><Relationship Id="rId4" Type="http://schemas.openxmlformats.org/officeDocument/2006/relationships/image" Target="../media/image5.jpg" /></Relationships>
</file>

<file path=ppt/slides/_rels/slide4.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image" Target="../media/image6.jpg" /><Relationship Id="rId1" Type="http://schemas.openxmlformats.org/officeDocument/2006/relationships/slideLayout" Target="../slideLayouts/slideLayout7.xml" /><Relationship Id="rId4" Type="http://schemas.openxmlformats.org/officeDocument/2006/relationships/image" Target="../media/image8.jp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1.xml" /><Relationship Id="rId4" Type="http://schemas.openxmlformats.org/officeDocument/2006/relationships/image" Target="../media/image11.png" /></Relationships>
</file>

<file path=ppt/slides/_rels/slide7.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7.xml" /><Relationship Id="rId4" Type="http://schemas.openxmlformats.org/officeDocument/2006/relationships/image" Target="../media/image16.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ackgroundRemoval t="690" b="100000" l="9744" r="99487"/>
                    </a14:imgEffect>
                  </a14:imgLayer>
                </a14:imgProps>
              </a:ext>
            </a:extLst>
          </a:blip>
          <a:stretch>
            <a:fillRect/>
          </a:stretch>
        </p:blipFill>
        <p:spPr>
          <a:xfrm>
            <a:off x="-445698" y="182880"/>
            <a:ext cx="3670214" cy="2729133"/>
          </a:xfrm>
          <a:prstGeom prst="rect">
            <a:avLst/>
          </a:prstGeom>
        </p:spPr>
      </p:pic>
      <p:sp>
        <p:nvSpPr>
          <p:cNvPr id="3" name="CuadroTexto 2"/>
          <p:cNvSpPr txBox="1"/>
          <p:nvPr/>
        </p:nvSpPr>
        <p:spPr>
          <a:xfrm>
            <a:off x="2447778" y="351692"/>
            <a:ext cx="8398411" cy="6494085"/>
          </a:xfrm>
          <a:prstGeom prst="rect">
            <a:avLst/>
          </a:prstGeom>
          <a:noFill/>
        </p:spPr>
        <p:txBody>
          <a:bodyPr wrap="square" rtlCol="0">
            <a:spAutoFit/>
          </a:bodyPr>
          <a:lstStyle/>
          <a:p>
            <a:pPr algn="ctr"/>
            <a:r>
              <a:rPr lang="es-MX" sz="3200" dirty="0"/>
              <a:t>ESCUELA NORMAL DE EDUCACION PREESCOLAR</a:t>
            </a:r>
          </a:p>
          <a:p>
            <a:pPr algn="ctr"/>
            <a:endParaRPr lang="es-MX" sz="3200" dirty="0"/>
          </a:p>
          <a:p>
            <a:pPr algn="ctr"/>
            <a:r>
              <a:rPr lang="es-MX" sz="3200" dirty="0"/>
              <a:t> CURSO:LENGUAJE Y COMUNICACIÓN</a:t>
            </a:r>
          </a:p>
          <a:p>
            <a:pPr algn="ctr"/>
            <a:endParaRPr lang="es-MX" sz="3200" dirty="0"/>
          </a:p>
          <a:p>
            <a:pPr algn="ctr"/>
            <a:r>
              <a:rPr lang="es-MX" sz="3200" dirty="0"/>
              <a:t>MTRA:YARA ALEJANDRA HERNANDEZ FIGUEROA</a:t>
            </a:r>
          </a:p>
          <a:p>
            <a:pPr algn="ctr"/>
            <a:endParaRPr lang="es-MX" sz="3200" dirty="0"/>
          </a:p>
          <a:p>
            <a:pPr algn="ctr"/>
            <a:r>
              <a:rPr lang="es-MX" sz="3200" dirty="0"/>
              <a:t>1°B</a:t>
            </a:r>
          </a:p>
          <a:p>
            <a:pPr algn="ctr"/>
            <a:r>
              <a:rPr lang="es-MX" sz="3200" dirty="0"/>
              <a:t>MARIANA GARCÍA REYNA</a:t>
            </a:r>
          </a:p>
          <a:p>
            <a:pPr algn="ctr"/>
            <a:r>
              <a:rPr lang="es-MX" sz="3200" dirty="0"/>
              <a:t>CLAUDIA MATA RODRIGUEZ</a:t>
            </a:r>
          </a:p>
          <a:p>
            <a:pPr algn="ctr"/>
            <a:r>
              <a:rPr lang="es-MX" sz="3200" dirty="0"/>
              <a:t>YESICA GUADALUPE LOPEZ RAMIREZ </a:t>
            </a:r>
          </a:p>
          <a:p>
            <a:pPr algn="ctr"/>
            <a:r>
              <a:rPr lang="es-MX" sz="3200" dirty="0"/>
              <a:t>CIELO</a:t>
            </a:r>
            <a:r>
              <a:rPr lang="es-US" sz="3200" dirty="0"/>
              <a:t> GUADALUPE REYES MARTÍNEZ</a:t>
            </a:r>
          </a:p>
          <a:p>
            <a:pPr algn="ctr"/>
            <a:r>
              <a:rPr lang="es-US" sz="3200" dirty="0"/>
              <a:t>JAZMIN AZUCENA DE LA CRUZ SANCHEZ</a:t>
            </a:r>
          </a:p>
          <a:p>
            <a:pPr algn="ctr"/>
            <a:r>
              <a:rPr lang="es-US" sz="3200" dirty="0"/>
              <a:t>NAYELY LIZBETH RAMOS LARA  </a:t>
            </a:r>
          </a:p>
        </p:txBody>
      </p:sp>
    </p:spTree>
    <p:extLst>
      <p:ext uri="{BB962C8B-B14F-4D97-AF65-F5344CB8AC3E}">
        <p14:creationId xmlns:p14="http://schemas.microsoft.com/office/powerpoint/2010/main" val="16955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3691" y="657159"/>
            <a:ext cx="5969726" cy="19389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RELACIONAR LOS SENTIDOS</a:t>
            </a:r>
          </a:p>
          <a:p>
            <a:pPr algn="ctr"/>
            <a:endParaRPr lang="es-MX" sz="2400" i="1" dirty="0"/>
          </a:p>
          <a:p>
            <a:pPr algn="ctr"/>
            <a:r>
              <a:rPr lang="es-MX" sz="2400" i="1" dirty="0"/>
              <a:t>Los niños deberán relacionar los 5 sentidos con todo aquello que de alguna manera las provoque un mal </a:t>
            </a:r>
          </a:p>
        </p:txBody>
      </p:sp>
      <p:sp>
        <p:nvSpPr>
          <p:cNvPr id="3" name="CuadroTexto 2"/>
          <p:cNvSpPr txBox="1"/>
          <p:nvPr/>
        </p:nvSpPr>
        <p:spPr>
          <a:xfrm>
            <a:off x="6113417" y="657159"/>
            <a:ext cx="5969726"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CRUCIGRAMA </a:t>
            </a:r>
          </a:p>
          <a:p>
            <a:pPr algn="ctr"/>
            <a:endParaRPr lang="es-MX" sz="2400" i="1" dirty="0"/>
          </a:p>
          <a:p>
            <a:pPr algn="ctr"/>
            <a:r>
              <a:rPr lang="es-MX" sz="2400" i="1" dirty="0"/>
              <a:t>Escoger crucigramas con figuras de animales, frutas, o tareas cotidianas, de 5 o 6 palabras. Se dará una explicación o una descripción del objeto  que se desea encontrar.</a:t>
            </a:r>
          </a:p>
        </p:txBody>
      </p:sp>
      <p:pic>
        <p:nvPicPr>
          <p:cNvPr id="4" name="Imagen 3"/>
          <p:cNvPicPr>
            <a:picLocks noChangeAspect="1"/>
          </p:cNvPicPr>
          <p:nvPr/>
        </p:nvPicPr>
        <p:blipFill rotWithShape="1">
          <a:blip r:embed="rId2"/>
          <a:srcRect t="13083" r="3798" b="36416"/>
          <a:stretch/>
        </p:blipFill>
        <p:spPr>
          <a:xfrm>
            <a:off x="1423850" y="3157419"/>
            <a:ext cx="3055416" cy="2851495"/>
          </a:xfrm>
          <a:prstGeom prst="rect">
            <a:avLst/>
          </a:prstGeom>
        </p:spPr>
      </p:pic>
      <p:pic>
        <p:nvPicPr>
          <p:cNvPr id="6" name="Imagen 5"/>
          <p:cNvPicPr>
            <a:picLocks noChangeAspect="1"/>
          </p:cNvPicPr>
          <p:nvPr/>
        </p:nvPicPr>
        <p:blipFill rotWithShape="1">
          <a:blip r:embed="rId3"/>
          <a:srcRect l="52983" t="41637" r="4930" b="2948"/>
          <a:stretch/>
        </p:blipFill>
        <p:spPr>
          <a:xfrm>
            <a:off x="7132320" y="3409406"/>
            <a:ext cx="4153989" cy="3135086"/>
          </a:xfrm>
          <a:prstGeom prst="rect">
            <a:avLst/>
          </a:prstGeom>
        </p:spPr>
      </p:pic>
    </p:spTree>
    <p:extLst>
      <p:ext uri="{BB962C8B-B14F-4D97-AF65-F5344CB8AC3E}">
        <p14:creationId xmlns:p14="http://schemas.microsoft.com/office/powerpoint/2010/main" val="71948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1009" y="337625"/>
            <a:ext cx="9959926" cy="6247864"/>
          </a:xfrm>
          <a:prstGeom prst="rect">
            <a:avLst/>
          </a:prstGeom>
          <a:noFill/>
        </p:spPr>
        <p:txBody>
          <a:bodyPr wrap="square" rtlCol="0">
            <a:spAutoFit/>
          </a:bodyPr>
          <a:lstStyle/>
          <a:p>
            <a:pPr algn="ctr"/>
            <a:r>
              <a:rPr lang="es-MX" sz="10000" dirty="0">
                <a:latin typeface="Comic Sans MS" panose="030F0702030302020204" pitchFamily="66" charset="0"/>
              </a:rPr>
              <a:t>ADECUAR DIALOGOS FORMALES E INFORMALES</a:t>
            </a:r>
          </a:p>
        </p:txBody>
      </p:sp>
    </p:spTree>
    <p:extLst>
      <p:ext uri="{BB962C8B-B14F-4D97-AF65-F5344CB8AC3E}">
        <p14:creationId xmlns:p14="http://schemas.microsoft.com/office/powerpoint/2010/main" val="227776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6609" y="225083"/>
            <a:ext cx="5964702" cy="7263527"/>
          </a:xfrm>
          <a:prstGeom prst="rect">
            <a:avLst/>
          </a:prstGeom>
          <a:noFill/>
        </p:spPr>
        <p:txBody>
          <a:bodyPr wrap="square" rtlCol="0">
            <a:spAutoFit/>
          </a:bodyPr>
          <a:lstStyle/>
          <a:p>
            <a:pPr algn="ctr" fontAlgn="base"/>
            <a:r>
              <a:rPr lang="es-MX" sz="2800" i="1" dirty="0"/>
              <a:t>A veces, podemos pensar que para apoyar la evolución del lenguaje de un niño debemos hablar mucho, y no necesariamente debe ser así</a:t>
            </a:r>
            <a:r>
              <a:rPr lang="es-MX" sz="2800" b="1" i="1" dirty="0"/>
              <a:t>. Las pausas y los silencios</a:t>
            </a:r>
            <a:r>
              <a:rPr lang="es-MX" sz="2800" i="1" dirty="0"/>
              <a:t> son muy importantes. Es conveniente respetarlos. Si un niño habla poco, nosotros no podemos llenar todos los silencios con nuestras palabras. Tendremos también que hablar mesuradamente, manteniendo un equilibrio comunicativo; pero eso sí, de forma muy consciente, aprovechando muy bien cada uno de nuestros turnos de diálogo.</a:t>
            </a:r>
          </a:p>
          <a:p>
            <a:pPr algn="ctr" fontAlgn="base"/>
            <a:r>
              <a:rPr lang="es-MX" sz="2800" i="1" dirty="0"/>
              <a:t> </a:t>
            </a:r>
          </a:p>
          <a:p>
            <a:endParaRPr lang="es-MX" dirty="0"/>
          </a:p>
        </p:txBody>
      </p:sp>
      <p:sp>
        <p:nvSpPr>
          <p:cNvPr id="3" name="CuadroTexto 2"/>
          <p:cNvSpPr txBox="1"/>
          <p:nvPr/>
        </p:nvSpPr>
        <p:spPr>
          <a:xfrm>
            <a:off x="6091311" y="590842"/>
            <a:ext cx="5964702" cy="5724644"/>
          </a:xfrm>
          <a:prstGeom prst="rect">
            <a:avLst/>
          </a:prstGeom>
          <a:noFill/>
        </p:spPr>
        <p:txBody>
          <a:bodyPr wrap="square" rtlCol="0">
            <a:spAutoFit/>
          </a:bodyPr>
          <a:lstStyle/>
          <a:p>
            <a:pPr algn="ctr" fontAlgn="base"/>
            <a:r>
              <a:rPr lang="es-MX" sz="2800" dirty="0"/>
              <a:t>Asimismo, si nosotros somos unos buenos emisores de lenguaje, ayudaremos al niño a ser un buen receptor. Cuanto más nos ajustemos a su estilo comunicativo y a su nivel lingüístico en lo conceptual, morfosintáctico, léxico..., más le favoreceremos. Se trata de adecuarnos, no para quedarnos en el mismo nivel, sino para subir juntos otro escalón, sea éste un escalón más o menos alto, según cada niño y cada momento.</a:t>
            </a:r>
            <a:r>
              <a:rPr lang="es-MX" sz="4000" i="1" dirty="0"/>
              <a:t> </a:t>
            </a:r>
          </a:p>
          <a:p>
            <a:endParaRPr lang="es-MX" dirty="0"/>
          </a:p>
        </p:txBody>
      </p:sp>
    </p:spTree>
    <p:extLst>
      <p:ext uri="{BB962C8B-B14F-4D97-AF65-F5344CB8AC3E}">
        <p14:creationId xmlns:p14="http://schemas.microsoft.com/office/powerpoint/2010/main" val="260827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86398" y="2405868"/>
            <a:ext cx="2056667" cy="3609660"/>
          </a:xfrm>
          <a:prstGeom prst="rect">
            <a:avLst/>
          </a:prstGeom>
        </p:spPr>
      </p:pic>
      <p:sp>
        <p:nvSpPr>
          <p:cNvPr id="3" name="CuadroTexto 2"/>
          <p:cNvSpPr txBox="1"/>
          <p:nvPr/>
        </p:nvSpPr>
        <p:spPr>
          <a:xfrm>
            <a:off x="379828" y="436098"/>
            <a:ext cx="3066757" cy="1969770"/>
          </a:xfrm>
          <a:prstGeom prst="rect">
            <a:avLst/>
          </a:prstGeom>
          <a:noFill/>
        </p:spPr>
        <p:txBody>
          <a:bodyPr wrap="square" rtlCol="0">
            <a:spAutoFit/>
          </a:bodyPr>
          <a:lstStyle/>
          <a:p>
            <a:pPr algn="ctr"/>
            <a:r>
              <a:rPr lang="es-US" sz="2400" i="1" dirty="0"/>
              <a:t>PALABRAS MAGICAS</a:t>
            </a:r>
          </a:p>
          <a:p>
            <a:pPr algn="ctr"/>
            <a:r>
              <a:rPr lang="es-US" sz="2000" i="1" dirty="0"/>
              <a:t>Haciendo que los niños pidan a sus compañeros los materiales “por favor”, “gracias”, “de nada”.</a:t>
            </a:r>
          </a:p>
          <a:p>
            <a:endParaRPr lang="es-MX" dirty="0"/>
          </a:p>
        </p:txBody>
      </p:sp>
      <p:sp>
        <p:nvSpPr>
          <p:cNvPr id="4" name="CuadroTexto 3"/>
          <p:cNvSpPr txBox="1"/>
          <p:nvPr/>
        </p:nvSpPr>
        <p:spPr>
          <a:xfrm>
            <a:off x="4501662" y="436098"/>
            <a:ext cx="3376246" cy="2862322"/>
          </a:xfrm>
          <a:prstGeom prst="rect">
            <a:avLst/>
          </a:prstGeom>
          <a:noFill/>
        </p:spPr>
        <p:txBody>
          <a:bodyPr wrap="square" rtlCol="0">
            <a:spAutoFit/>
          </a:bodyPr>
          <a:lstStyle/>
          <a:p>
            <a:pPr algn="ctr"/>
            <a:r>
              <a:rPr lang="es-US" sz="2000" i="1" dirty="0"/>
              <a:t>Enseñar al niño a saludar a diferentes personas.</a:t>
            </a:r>
          </a:p>
          <a:p>
            <a:pPr algn="ctr"/>
            <a:r>
              <a:rPr lang="es-US" sz="2000" i="1" dirty="0"/>
              <a:t> Por ejemplo, si es un compañero puede chocar la mano con él.</a:t>
            </a:r>
          </a:p>
          <a:p>
            <a:pPr algn="ctr"/>
            <a:r>
              <a:rPr lang="es-US" sz="2000" i="1" dirty="0"/>
              <a:t>Cuando es un adulto con un saludo cordial de “buenos días”, “buenas tardes”, “buenas noches”.</a:t>
            </a:r>
          </a:p>
        </p:txBody>
      </p:sp>
      <p:pic>
        <p:nvPicPr>
          <p:cNvPr id="5" name="Imagen 4">
            <a:extLst>
              <a:ext uri="{FF2B5EF4-FFF2-40B4-BE49-F238E27FC236}">
                <a16:creationId xmlns:a16="http://schemas.microsoft.com/office/drawing/2014/main" id="{565380FE-1F7D-084A-BA4D-B03FE8016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2295" y="3495248"/>
            <a:ext cx="3407702" cy="2520280"/>
          </a:xfrm>
          <a:prstGeom prst="rect">
            <a:avLst/>
          </a:prstGeom>
        </p:spPr>
      </p:pic>
      <p:sp>
        <p:nvSpPr>
          <p:cNvPr id="6" name="CuadroTexto 5"/>
          <p:cNvSpPr txBox="1"/>
          <p:nvPr/>
        </p:nvSpPr>
        <p:spPr>
          <a:xfrm>
            <a:off x="8440615" y="436098"/>
            <a:ext cx="3404382" cy="3539430"/>
          </a:xfrm>
          <a:prstGeom prst="rect">
            <a:avLst/>
          </a:prstGeom>
          <a:noFill/>
        </p:spPr>
        <p:txBody>
          <a:bodyPr wrap="square" rtlCol="0">
            <a:spAutoFit/>
          </a:bodyPr>
          <a:lstStyle/>
          <a:p>
            <a:pPr algn="ctr"/>
            <a:r>
              <a:rPr lang="es-MX" sz="2400" i="1" dirty="0"/>
              <a:t>JUEGO DE PROFESIONES</a:t>
            </a:r>
          </a:p>
          <a:p>
            <a:pPr algn="ctr"/>
            <a:r>
              <a:rPr lang="es-MX" sz="2000" i="1" dirty="0"/>
              <a:t>Un niño seria un doctor y el otro seria el paciente ahí trabajarían el dialogo formal ya que esta con una persona que se merece cierto respeto, para el caso del dialogo informal podría ser en una platica normal con algún amigo o algún familiar ya que es alguien que si conoce</a:t>
            </a:r>
          </a:p>
        </p:txBody>
      </p:sp>
      <p:pic>
        <p:nvPicPr>
          <p:cNvPr id="7" name="Imagen 6"/>
          <p:cNvPicPr>
            <a:picLocks noChangeAspect="1"/>
          </p:cNvPicPr>
          <p:nvPr/>
        </p:nvPicPr>
        <p:blipFill>
          <a:blip r:embed="rId4"/>
          <a:stretch>
            <a:fillRect/>
          </a:stretch>
        </p:blipFill>
        <p:spPr>
          <a:xfrm>
            <a:off x="8985305" y="4011982"/>
            <a:ext cx="2315002" cy="2315002"/>
          </a:xfrm>
          <a:prstGeom prst="rect">
            <a:avLst/>
          </a:prstGeom>
        </p:spPr>
      </p:pic>
    </p:spTree>
    <p:extLst>
      <p:ext uri="{BB962C8B-B14F-4D97-AF65-F5344CB8AC3E}">
        <p14:creationId xmlns:p14="http://schemas.microsoft.com/office/powerpoint/2010/main" val="260453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09822" y="844062"/>
            <a:ext cx="9523827" cy="5078313"/>
          </a:xfrm>
          <a:prstGeom prst="rect">
            <a:avLst/>
          </a:prstGeom>
          <a:noFill/>
        </p:spPr>
        <p:txBody>
          <a:bodyPr wrap="square" rtlCol="0">
            <a:spAutoFit/>
          </a:bodyPr>
          <a:lstStyle/>
          <a:p>
            <a:endParaRPr lang="es-MX" dirty="0">
              <a:hlinkClick r:id="rId2"/>
            </a:endParaRPr>
          </a:p>
          <a:p>
            <a:pPr marL="285750" indent="-285750">
              <a:buFont typeface="Arial" panose="020B0604020202020204" pitchFamily="34" charset="0"/>
              <a:buChar char="•"/>
            </a:pPr>
            <a:r>
              <a:rPr lang="es-MX" dirty="0">
                <a:hlinkClick r:id="rId2"/>
              </a:rPr>
              <a:t>https://pin.it/2lgp62o4625til</a:t>
            </a:r>
          </a:p>
          <a:p>
            <a:pPr marL="285750" indent="-285750">
              <a:buFont typeface="Arial" panose="020B0604020202020204" pitchFamily="34" charset="0"/>
              <a:buChar char="•"/>
            </a:pPr>
            <a:r>
              <a:rPr lang="es-MX" dirty="0">
                <a:hlinkClick r:id="rId3"/>
              </a:rPr>
              <a:t>https://www.pinterest.com.mx/search/pins/?q=preescolar&amp;rs=typed&amp;term_meta[]=preescolar%7Ctyped</a:t>
            </a:r>
            <a:endParaRPr lang="es-MX" dirty="0">
              <a:hlinkClick r:id="rId2"/>
            </a:endParaRPr>
          </a:p>
          <a:p>
            <a:pPr marL="285750" indent="-285750">
              <a:buFont typeface="Arial" panose="020B0604020202020204" pitchFamily="34" charset="0"/>
              <a:buChar char="•"/>
            </a:pPr>
            <a:r>
              <a:rPr lang="es-MX" dirty="0">
                <a:hlinkClick r:id="rId4"/>
              </a:rPr>
              <a:t>https://www.pinterest.com.mx/search/pins/?q=twister%20de%20objetos&amp;rs=typed&amp;term_meta[]=twister%7Ctyped&amp;term_meta[]=de%7Ctyped&amp;term_meta[]=objetos%7Ctyped</a:t>
            </a:r>
            <a:endParaRPr lang="es-MX" dirty="0">
              <a:hlinkClick r:id="rId2"/>
            </a:endParaRPr>
          </a:p>
          <a:p>
            <a:pPr marL="285750" indent="-285750">
              <a:buFont typeface="Arial" panose="020B0604020202020204" pitchFamily="34" charset="0"/>
              <a:buChar char="•"/>
            </a:pPr>
            <a:r>
              <a:rPr lang="es-MX" dirty="0">
                <a:hlinkClick r:id="rId2"/>
              </a:rPr>
              <a:t>https://www.pinterest.com.mx/search/pins/?q=relacionar%20los%20sentidos&amp;rs=typed&amp;term_meta[]=relacionar%7Ctyped&amp;term_meta[]=los%7Ctyped&amp;term_meta[]=sentidos%7Ctyped</a:t>
            </a:r>
            <a:endParaRPr lang="es-MX" dirty="0">
              <a:hlinkClick r:id="rId5"/>
            </a:endParaRPr>
          </a:p>
          <a:p>
            <a:pPr marL="285750" indent="-285750">
              <a:buFont typeface="Arial" panose="020B0604020202020204" pitchFamily="34" charset="0"/>
              <a:buChar char="•"/>
            </a:pPr>
            <a:r>
              <a:rPr lang="es-MX" dirty="0">
                <a:hlinkClick r:id="rId5"/>
              </a:rPr>
              <a:t>https://www.pinterest.com.mx/pin/374502525243138173/?nic=1</a:t>
            </a:r>
            <a:endParaRPr lang="es-MX" dirty="0"/>
          </a:p>
          <a:p>
            <a:pPr marL="285750" indent="-285750">
              <a:buFont typeface="Arial" panose="020B0604020202020204" pitchFamily="34" charset="0"/>
              <a:buChar char="•"/>
            </a:pPr>
            <a:r>
              <a:rPr lang="es-MX" dirty="0">
                <a:hlinkClick r:id="rId6"/>
              </a:rPr>
              <a:t>https://www.magisterio.com.co/articulo/actividades-para-favorecer-el-dialogo-en-la-primera-infancia</a:t>
            </a:r>
            <a:r>
              <a:rPr lang="es-MX" dirty="0"/>
              <a:t> </a:t>
            </a:r>
          </a:p>
          <a:p>
            <a:pPr marL="285750" indent="-285750">
              <a:buFont typeface="Arial" panose="020B0604020202020204" pitchFamily="34" charset="0"/>
              <a:buChar char="•"/>
            </a:pPr>
            <a:r>
              <a:rPr lang="es-MX" dirty="0">
                <a:hlinkClick r:id="rId7"/>
              </a:rPr>
              <a:t>https://www.pinterest.com.mx/pin/650418371166792127/feedback/?invite_code=173c60e7ae4947198149dab809eec5ec&amp;sender_id=642255734267996237</a:t>
            </a:r>
            <a:endParaRPr lang="es-MX" dirty="0"/>
          </a:p>
          <a:p>
            <a:pPr marL="285750" indent="-285750">
              <a:buFont typeface="Arial" panose="020B0604020202020204" pitchFamily="34" charset="0"/>
              <a:buChar char="•"/>
            </a:pPr>
            <a:r>
              <a:rPr lang="es-MX" dirty="0">
                <a:hlinkClick r:id="rId8"/>
              </a:rPr>
              <a:t>https://actividadesinfantil.com/archives/7559/</a:t>
            </a:r>
            <a:endParaRPr lang="es-MX" dirty="0"/>
          </a:p>
          <a:p>
            <a:pPr marL="285750" indent="-285750">
              <a:buFont typeface="Arial" panose="020B0604020202020204" pitchFamily="34" charset="0"/>
              <a:buChar char="•"/>
            </a:pPr>
            <a:r>
              <a:rPr lang="es-MX" dirty="0">
                <a:hlinkClick r:id="rId6"/>
              </a:rPr>
              <a:t>https://www.magisterio.com.co/articulo/actividades-para-favorecer-el-dialogo-en-la-primera-infancia</a:t>
            </a:r>
            <a:endParaRPr lang="es-MX"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09361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05840" y="1593669"/>
            <a:ext cx="10463349" cy="3631763"/>
          </a:xfrm>
          <a:prstGeom prst="rect">
            <a:avLst/>
          </a:prstGeom>
          <a:noFill/>
        </p:spPr>
        <p:txBody>
          <a:bodyPr wrap="square" rtlCol="0">
            <a:spAutoFit/>
          </a:bodyPr>
          <a:lstStyle/>
          <a:p>
            <a:pPr algn="ctr"/>
            <a:r>
              <a:rPr lang="es-MX" sz="11500" i="1" dirty="0">
                <a:latin typeface="Comic Sans MS" panose="030F0702030302020204" pitchFamily="66" charset="0"/>
              </a:rPr>
              <a:t>IDENTIFICAR</a:t>
            </a:r>
          </a:p>
          <a:p>
            <a:pPr algn="ctr"/>
            <a:r>
              <a:rPr lang="es-MX" sz="11500" i="1" dirty="0">
                <a:latin typeface="Comic Sans MS" panose="030F0702030302020204" pitchFamily="66" charset="0"/>
              </a:rPr>
              <a:t>LETRAS</a:t>
            </a:r>
          </a:p>
        </p:txBody>
      </p:sp>
    </p:spTree>
    <p:extLst>
      <p:ext uri="{BB962C8B-B14F-4D97-AF65-F5344CB8AC3E}">
        <p14:creationId xmlns:p14="http://schemas.microsoft.com/office/powerpoint/2010/main" val="11521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04" y="347730"/>
            <a:ext cx="2610583" cy="257577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738" y="188618"/>
            <a:ext cx="3780284" cy="289399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662" y="18010"/>
            <a:ext cx="3296750" cy="3235211"/>
          </a:xfrm>
          <a:prstGeom prst="rect">
            <a:avLst/>
          </a:prstGeom>
        </p:spPr>
      </p:pic>
      <p:sp>
        <p:nvSpPr>
          <p:cNvPr id="7" name="CuadroTexto 6"/>
          <p:cNvSpPr txBox="1"/>
          <p:nvPr/>
        </p:nvSpPr>
        <p:spPr>
          <a:xfrm>
            <a:off x="766104" y="3490175"/>
            <a:ext cx="2711192" cy="461665"/>
          </a:xfrm>
          <a:prstGeom prst="rect">
            <a:avLst/>
          </a:prstGeom>
          <a:noFill/>
        </p:spPr>
        <p:txBody>
          <a:bodyPr wrap="square" rtlCol="0">
            <a:spAutoFit/>
          </a:bodyPr>
          <a:lstStyle/>
          <a:p>
            <a:pPr algn="ctr"/>
            <a:r>
              <a:rPr lang="es-MX" sz="2400" i="1" dirty="0"/>
              <a:t>RELLENA LA LETRA </a:t>
            </a:r>
          </a:p>
        </p:txBody>
      </p:sp>
      <p:sp>
        <p:nvSpPr>
          <p:cNvPr id="8" name="CuadroTexto 7"/>
          <p:cNvSpPr txBox="1"/>
          <p:nvPr/>
        </p:nvSpPr>
        <p:spPr>
          <a:xfrm>
            <a:off x="4572000" y="3523270"/>
            <a:ext cx="3296992" cy="461665"/>
          </a:xfrm>
          <a:prstGeom prst="rect">
            <a:avLst/>
          </a:prstGeom>
          <a:noFill/>
        </p:spPr>
        <p:txBody>
          <a:bodyPr wrap="square" rtlCol="0">
            <a:spAutoFit/>
          </a:bodyPr>
          <a:lstStyle/>
          <a:p>
            <a:pPr algn="ctr"/>
            <a:r>
              <a:rPr lang="es-MX" sz="2400" i="1" dirty="0"/>
              <a:t>LA RULETA DE LETRAS </a:t>
            </a:r>
          </a:p>
        </p:txBody>
      </p:sp>
      <p:sp>
        <p:nvSpPr>
          <p:cNvPr id="9" name="CuadroTexto 8"/>
          <p:cNvSpPr txBox="1"/>
          <p:nvPr/>
        </p:nvSpPr>
        <p:spPr>
          <a:xfrm>
            <a:off x="8667483" y="3490175"/>
            <a:ext cx="3296990" cy="830997"/>
          </a:xfrm>
          <a:prstGeom prst="rect">
            <a:avLst/>
          </a:prstGeom>
          <a:noFill/>
        </p:spPr>
        <p:txBody>
          <a:bodyPr wrap="square" rtlCol="0">
            <a:spAutoFit/>
          </a:bodyPr>
          <a:lstStyle/>
          <a:p>
            <a:pPr algn="ctr"/>
            <a:r>
              <a:rPr lang="es-MX" sz="2400" i="1" dirty="0"/>
              <a:t>RELACIONA EL DIBUJO CON LA LETRA </a:t>
            </a:r>
          </a:p>
        </p:txBody>
      </p:sp>
      <p:sp>
        <p:nvSpPr>
          <p:cNvPr id="11" name="CuadroTexto 10"/>
          <p:cNvSpPr txBox="1"/>
          <p:nvPr/>
        </p:nvSpPr>
        <p:spPr>
          <a:xfrm>
            <a:off x="8963696" y="4250028"/>
            <a:ext cx="2794716" cy="1938992"/>
          </a:xfrm>
          <a:prstGeom prst="rect">
            <a:avLst/>
          </a:prstGeom>
          <a:noFill/>
        </p:spPr>
        <p:txBody>
          <a:bodyPr wrap="square" rtlCol="0">
            <a:spAutoFit/>
          </a:bodyPr>
          <a:lstStyle/>
          <a:p>
            <a:pPr algn="ctr"/>
            <a:r>
              <a:rPr lang="es-MX" sz="2000" i="1" dirty="0"/>
              <a:t>Colocar en el pizarrón una letra del abecedario con imágenes abajo, los alumnos tendrán que relacionar las imágenes con las letras </a:t>
            </a:r>
          </a:p>
        </p:txBody>
      </p:sp>
      <p:sp>
        <p:nvSpPr>
          <p:cNvPr id="12" name="CuadroTexto 11"/>
          <p:cNvSpPr txBox="1"/>
          <p:nvPr/>
        </p:nvSpPr>
        <p:spPr>
          <a:xfrm>
            <a:off x="4353059" y="4096461"/>
            <a:ext cx="3515933" cy="2554545"/>
          </a:xfrm>
          <a:prstGeom prst="rect">
            <a:avLst/>
          </a:prstGeom>
          <a:noFill/>
        </p:spPr>
        <p:txBody>
          <a:bodyPr wrap="square" rtlCol="0">
            <a:spAutoFit/>
          </a:bodyPr>
          <a:lstStyle/>
          <a:p>
            <a:pPr algn="ctr"/>
            <a:r>
              <a:rPr lang="es-MX" sz="2000" i="1" dirty="0"/>
              <a:t>Para este juego solo necesitas una ruleta donde vengan todas las letras del abecedario.</a:t>
            </a:r>
          </a:p>
          <a:p>
            <a:pPr algn="ctr"/>
            <a:r>
              <a:rPr lang="es-MX" sz="2000" i="1" dirty="0"/>
              <a:t>El juego consiste en girar la ruleta y la letra que toque los niños tendrán que agarrar un objeto que empiece con la letra seleccionada </a:t>
            </a:r>
          </a:p>
        </p:txBody>
      </p:sp>
      <p:sp>
        <p:nvSpPr>
          <p:cNvPr id="13" name="CuadroTexto 12"/>
          <p:cNvSpPr txBox="1"/>
          <p:nvPr/>
        </p:nvSpPr>
        <p:spPr>
          <a:xfrm>
            <a:off x="766104" y="4096461"/>
            <a:ext cx="2711192" cy="2554545"/>
          </a:xfrm>
          <a:prstGeom prst="rect">
            <a:avLst/>
          </a:prstGeom>
          <a:noFill/>
        </p:spPr>
        <p:txBody>
          <a:bodyPr wrap="square" rtlCol="0">
            <a:spAutoFit/>
          </a:bodyPr>
          <a:lstStyle/>
          <a:p>
            <a:pPr algn="ctr"/>
            <a:r>
              <a:rPr lang="es-MX" sz="2000" i="1" dirty="0"/>
              <a:t>Para esta activad solo necesitamos una hoja con una letra y plastilina. </a:t>
            </a:r>
          </a:p>
          <a:p>
            <a:pPr algn="ctr"/>
            <a:r>
              <a:rPr lang="es-MX" sz="2000" i="1" dirty="0"/>
              <a:t>La actividad consiste en que los niños tienen que rellenar la letra con plastilina </a:t>
            </a:r>
          </a:p>
        </p:txBody>
      </p:sp>
    </p:spTree>
    <p:extLst>
      <p:ext uri="{BB962C8B-B14F-4D97-AF65-F5344CB8AC3E}">
        <p14:creationId xmlns:p14="http://schemas.microsoft.com/office/powerpoint/2010/main" val="85134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1419" y="2770094"/>
            <a:ext cx="3311711" cy="4154984"/>
          </a:xfrm>
          <a:prstGeom prst="rect">
            <a:avLst/>
          </a:prstGeom>
        </p:spPr>
        <p:txBody>
          <a:bodyPr wrap="square">
            <a:spAutoFit/>
          </a:bodyPr>
          <a:lstStyle/>
          <a:p>
            <a:pPr algn="ctr"/>
            <a:r>
              <a:rPr lang="es-MX" sz="2400" b="1" dirty="0">
                <a:solidFill>
                  <a:srgbClr val="484848"/>
                </a:solidFill>
                <a:latin typeface="Hanken"/>
              </a:rPr>
              <a:t>BINGO DE LETRAS</a:t>
            </a:r>
          </a:p>
          <a:p>
            <a:pPr algn="ctr"/>
            <a:r>
              <a:rPr lang="es-MX" sz="2000" dirty="0">
                <a:solidFill>
                  <a:srgbClr val="484848"/>
                </a:solidFill>
                <a:latin typeface="&amp;quot"/>
              </a:rPr>
              <a:t>Para jugar necesitas unas pablas con letras de abecedario en ellas, las letras las puedes utilizar de algún juego de mesa como el </a:t>
            </a:r>
            <a:r>
              <a:rPr lang="es-MX" sz="2000" dirty="0" err="1">
                <a:solidFill>
                  <a:srgbClr val="484848"/>
                </a:solidFill>
                <a:latin typeface="&amp;quot"/>
              </a:rPr>
              <a:t>Scrabble</a:t>
            </a:r>
            <a:r>
              <a:rPr lang="es-MX" sz="2000" dirty="0">
                <a:solidFill>
                  <a:srgbClr val="484848"/>
                </a:solidFill>
                <a:latin typeface="&amp;quot"/>
              </a:rPr>
              <a:t> que tengas en casa. También puedes poner todas las letras del alfabeto en unos papelitos y meterlos en una bolsa. Ganará el que primero cante línea</a:t>
            </a:r>
            <a:r>
              <a:rPr lang="es-MX" dirty="0">
                <a:solidFill>
                  <a:srgbClr val="484848"/>
                </a:solidFill>
                <a:latin typeface="&amp;quot"/>
              </a:rPr>
              <a:t>.</a:t>
            </a:r>
            <a:endParaRPr lang="es-MX" b="0" i="0" u="none" strike="noStrike" dirty="0">
              <a:solidFill>
                <a:srgbClr val="484848"/>
              </a:solidFill>
              <a:effectLst/>
              <a:latin typeface="&amp;quo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57" y="83587"/>
            <a:ext cx="2944890" cy="2527096"/>
          </a:xfrm>
          <a:prstGeom prst="rect">
            <a:avLst/>
          </a:prstGeom>
        </p:spPr>
      </p:pic>
      <p:sp>
        <p:nvSpPr>
          <p:cNvPr id="4" name="Rectángulo 3"/>
          <p:cNvSpPr/>
          <p:nvPr/>
        </p:nvSpPr>
        <p:spPr>
          <a:xfrm>
            <a:off x="3868272" y="2610683"/>
            <a:ext cx="3863787" cy="4062651"/>
          </a:xfrm>
          <a:prstGeom prst="rect">
            <a:avLst/>
          </a:prstGeom>
        </p:spPr>
        <p:txBody>
          <a:bodyPr wrap="square">
            <a:spAutoFit/>
          </a:bodyPr>
          <a:lstStyle/>
          <a:p>
            <a:pPr algn="ctr"/>
            <a:r>
              <a:rPr lang="es-MX" sz="2400" b="1" dirty="0">
                <a:solidFill>
                  <a:srgbClr val="484848"/>
                </a:solidFill>
                <a:latin typeface="Hanken"/>
              </a:rPr>
              <a:t>PESCAR LETRAS</a:t>
            </a:r>
          </a:p>
          <a:p>
            <a:pPr algn="ctr"/>
            <a:r>
              <a:rPr lang="es-MX" dirty="0">
                <a:solidFill>
                  <a:srgbClr val="484848"/>
                </a:solidFill>
                <a:latin typeface="&amp;quot"/>
              </a:rPr>
              <a:t>Coge un recipiente grande de plástico para crear tu piscina de letras. Con unas pequeñas pelotas de ping </a:t>
            </a:r>
            <a:r>
              <a:rPr lang="es-MX" dirty="0" err="1">
                <a:solidFill>
                  <a:srgbClr val="484848"/>
                </a:solidFill>
                <a:latin typeface="&amp;quot"/>
              </a:rPr>
              <a:t>pong</a:t>
            </a:r>
            <a:r>
              <a:rPr lang="es-MX" dirty="0">
                <a:solidFill>
                  <a:srgbClr val="484848"/>
                </a:solidFill>
                <a:latin typeface="&amp;quot"/>
              </a:rPr>
              <a:t> haz el abecedario. Coloca dentro, junto a las bolas, algunos peces o tiburones. Da a los niños unos pequeños cazamariposas o coladores para que puedan pescar las letras según las nombras</a:t>
            </a:r>
            <a:r>
              <a:rPr lang="es-MX" b="1" dirty="0">
                <a:solidFill>
                  <a:srgbClr val="484848"/>
                </a:solidFill>
                <a:latin typeface="&amp;quot"/>
              </a:rPr>
              <a:t> </a:t>
            </a:r>
            <a:r>
              <a:rPr lang="es-MX" dirty="0">
                <a:solidFill>
                  <a:srgbClr val="484848"/>
                </a:solidFill>
                <a:latin typeface="&amp;quot"/>
              </a:rPr>
              <a:t>pero con cuidado de no coger alguno de los peces o al tiburón porque, en ese caso, habrán perdido juego.</a:t>
            </a:r>
            <a:endParaRPr lang="es-MX" b="0" i="0" u="none" strike="noStrike" dirty="0">
              <a:solidFill>
                <a:srgbClr val="484848"/>
              </a:solidFill>
              <a:effectLst/>
              <a:latin typeface="&amp;quo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131" y="83587"/>
            <a:ext cx="2706052" cy="2388807"/>
          </a:xfrm>
          <a:prstGeom prst="rect">
            <a:avLst/>
          </a:prstGeom>
        </p:spPr>
      </p:pic>
      <p:sp>
        <p:nvSpPr>
          <p:cNvPr id="6" name="Rectángulo 5"/>
          <p:cNvSpPr/>
          <p:nvPr/>
        </p:nvSpPr>
        <p:spPr>
          <a:xfrm>
            <a:off x="8022545" y="2472183"/>
            <a:ext cx="4087933" cy="4339650"/>
          </a:xfrm>
          <a:prstGeom prst="rect">
            <a:avLst/>
          </a:prstGeom>
        </p:spPr>
        <p:txBody>
          <a:bodyPr wrap="square">
            <a:spAutoFit/>
          </a:bodyPr>
          <a:lstStyle/>
          <a:p>
            <a:pPr algn="ctr"/>
            <a:r>
              <a:rPr lang="es-MX" sz="2400" b="1" dirty="0">
                <a:solidFill>
                  <a:srgbClr val="484848"/>
                </a:solidFill>
                <a:latin typeface="Hanken"/>
              </a:rPr>
              <a:t>LETRAS CON PREMIO</a:t>
            </a:r>
          </a:p>
          <a:p>
            <a:pPr algn="ctr"/>
            <a:r>
              <a:rPr lang="es-MX" dirty="0">
                <a:solidFill>
                  <a:srgbClr val="484848"/>
                </a:solidFill>
                <a:latin typeface="&amp;quot"/>
              </a:rPr>
              <a:t>Para ello necesitamos unos simples vasos de papel o cartón, unas etiquetas en las que escribir las letras del abecedario y un rotulador. En unas tarjetas escribe palabras sencillas que el niño pueda identificar. El juego consiste en averiguar la letra por la que empieza la palabra que hay en la tarjeta. Antes de iniciar la partida deja un pequeño objeto bajo el vaso (una figurita, por ejemplo) con la letra inicial del vocablo. El niño sabrá que ha acertado si al retirar el vaso encuentra la sorpresa.</a:t>
            </a:r>
            <a:endParaRPr lang="es-MX" b="0" i="0" u="none" strike="noStrike" dirty="0">
              <a:solidFill>
                <a:srgbClr val="484848"/>
              </a:solidFill>
              <a:effectLst/>
              <a:latin typeface="&amp;quot"/>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545" y="221876"/>
            <a:ext cx="3797420" cy="2169954"/>
          </a:xfrm>
          <a:prstGeom prst="rect">
            <a:avLst/>
          </a:prstGeom>
        </p:spPr>
      </p:pic>
    </p:spTree>
    <p:extLst>
      <p:ext uri="{BB962C8B-B14F-4D97-AF65-F5344CB8AC3E}">
        <p14:creationId xmlns:p14="http://schemas.microsoft.com/office/powerpoint/2010/main" val="2154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6609" y="914401"/>
            <a:ext cx="11887200" cy="4708981"/>
          </a:xfrm>
          <a:prstGeom prst="rect">
            <a:avLst/>
          </a:prstGeom>
          <a:noFill/>
        </p:spPr>
        <p:txBody>
          <a:bodyPr wrap="square" rtlCol="0">
            <a:spAutoFit/>
          </a:bodyPr>
          <a:lstStyle/>
          <a:p>
            <a:pPr algn="ctr"/>
            <a:r>
              <a:rPr lang="es-MX" sz="10000" i="1" dirty="0">
                <a:latin typeface="Comic Sans MS" panose="030F0702030302020204" pitchFamily="66" charset="0"/>
              </a:rPr>
              <a:t>ORDENAR IMÁGENES EN UNA NARRACION</a:t>
            </a:r>
          </a:p>
        </p:txBody>
      </p:sp>
    </p:spTree>
    <p:extLst>
      <p:ext uri="{BB962C8B-B14F-4D97-AF65-F5344CB8AC3E}">
        <p14:creationId xmlns:p14="http://schemas.microsoft.com/office/powerpoint/2010/main" val="45881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765517288"/>
              </p:ext>
            </p:extLst>
          </p:nvPr>
        </p:nvGraphicFramePr>
        <p:xfrm>
          <a:off x="0" y="0"/>
          <a:ext cx="12192000" cy="685800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816627411"/>
                    </a:ext>
                  </a:extLst>
                </a:gridCol>
                <a:gridCol w="4064000">
                  <a:extLst>
                    <a:ext uri="{9D8B030D-6E8A-4147-A177-3AD203B41FA5}">
                      <a16:colId xmlns:a16="http://schemas.microsoft.com/office/drawing/2014/main" val="494515440"/>
                    </a:ext>
                  </a:extLst>
                </a:gridCol>
                <a:gridCol w="4064000">
                  <a:extLst>
                    <a:ext uri="{9D8B030D-6E8A-4147-A177-3AD203B41FA5}">
                      <a16:colId xmlns:a16="http://schemas.microsoft.com/office/drawing/2014/main" val="2258381470"/>
                    </a:ext>
                  </a:extLst>
                </a:gridCol>
              </a:tblGrid>
              <a:tr h="6858000">
                <a:tc>
                  <a:txBody>
                    <a:bodyPr/>
                    <a:lstStyle/>
                    <a:p>
                      <a:pPr algn="ctr"/>
                      <a:r>
                        <a:rPr lang="es-MX" sz="2400" b="1" i="1" baseline="0" dirty="0"/>
                        <a:t>ORDENAR IMÁGENES ATRAVES DE UN CUENTO:</a:t>
                      </a:r>
                    </a:p>
                    <a:p>
                      <a:endParaRPr lang="es-MX" sz="2000" b="1" i="1" baseline="0" dirty="0"/>
                    </a:p>
                    <a:p>
                      <a:pPr algn="ctr"/>
                      <a:r>
                        <a:rPr lang="es-MX" sz="2000" b="0" i="1" baseline="0" dirty="0"/>
                        <a:t>Primero tenemos que contarle un </a:t>
                      </a:r>
                    </a:p>
                    <a:p>
                      <a:pPr algn="ctr"/>
                      <a:r>
                        <a:rPr lang="es-MX" sz="2000" b="0" i="1" baseline="0" dirty="0"/>
                        <a:t>cuento a los niños y ellos tendrán</a:t>
                      </a:r>
                    </a:p>
                    <a:p>
                      <a:pPr algn="ctr"/>
                      <a:r>
                        <a:rPr lang="es-MX" sz="2000" b="0" i="1" baseline="0" dirty="0"/>
                        <a:t> que ir acomodando las imágenes</a:t>
                      </a:r>
                    </a:p>
                    <a:p>
                      <a:pPr algn="ctr"/>
                      <a:r>
                        <a:rPr lang="es-MX" sz="2000" b="0" i="1" baseline="0" dirty="0"/>
                        <a:t> en un orden.</a:t>
                      </a:r>
                      <a:endParaRPr lang="es-MX" sz="2000" b="0" baseline="0" dirty="0"/>
                    </a:p>
                    <a:p>
                      <a:endParaRPr lang="es-MX"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400" b="1" i="1" dirty="0"/>
                        <a:t>ORDENAR POR PROCESO DE EVOLUCION:</a:t>
                      </a:r>
                    </a:p>
                    <a:p>
                      <a:pPr algn="ctr"/>
                      <a:endParaRPr lang="es-MX" sz="2000" b="1" i="1" dirty="0"/>
                    </a:p>
                    <a:p>
                      <a:pPr algn="ctr"/>
                      <a:r>
                        <a:rPr lang="es-MX" sz="2000" b="0" i="1" dirty="0"/>
                        <a:t>Luego</a:t>
                      </a:r>
                      <a:r>
                        <a:rPr lang="es-MX" sz="2000" b="0" i="1" baseline="0" dirty="0"/>
                        <a:t> de hablarles y explicarles a los</a:t>
                      </a:r>
                    </a:p>
                    <a:p>
                      <a:pPr algn="ctr"/>
                      <a:r>
                        <a:rPr lang="es-MX" sz="2000" b="0" i="1" baseline="0" dirty="0"/>
                        <a:t> pequeños el proceso de evolución de </a:t>
                      </a:r>
                    </a:p>
                    <a:p>
                      <a:pPr algn="ctr"/>
                      <a:r>
                        <a:rPr lang="es-MX" sz="2000" b="0" i="1" baseline="0" dirty="0"/>
                        <a:t>las mariposas y que ellos acomoden </a:t>
                      </a:r>
                    </a:p>
                    <a:p>
                      <a:pPr algn="ctr"/>
                      <a:r>
                        <a:rPr lang="es-MX" sz="2000" b="0" i="1" baseline="0" dirty="0"/>
                        <a:t>las imágenes.</a:t>
                      </a:r>
                      <a:endParaRPr lang="es-MX" sz="2000" b="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400" b="1" i="1" dirty="0"/>
                        <a:t>ORDENAR</a:t>
                      </a:r>
                      <a:r>
                        <a:rPr lang="es-MX" sz="2400" b="1" i="1" baseline="0" dirty="0"/>
                        <a:t> POR TAMAÑO DE PERSONAJE:</a:t>
                      </a:r>
                    </a:p>
                    <a:p>
                      <a:pPr algn="ctr"/>
                      <a:endParaRPr lang="es-MX" sz="2400" b="1" i="1" baseline="0" dirty="0"/>
                    </a:p>
                    <a:p>
                      <a:pPr algn="ctr"/>
                      <a:r>
                        <a:rPr lang="es-MX" sz="2000" b="0" i="1" dirty="0"/>
                        <a:t>Tienen que ver los tamaños</a:t>
                      </a:r>
                      <a:r>
                        <a:rPr lang="es-MX" sz="2000" b="0" i="1" baseline="0" dirty="0"/>
                        <a:t> de </a:t>
                      </a:r>
                    </a:p>
                    <a:p>
                      <a:pPr algn="ctr"/>
                      <a:r>
                        <a:rPr lang="es-MX" sz="2000" b="0" i="1" baseline="0" dirty="0"/>
                        <a:t>Cada personaje animado y </a:t>
                      </a:r>
                    </a:p>
                    <a:p>
                      <a:pPr algn="ctr"/>
                      <a:r>
                        <a:rPr lang="es-MX" sz="2000" b="0" i="1" baseline="0" dirty="0"/>
                        <a:t>acomodarlos en orden del </a:t>
                      </a:r>
                    </a:p>
                    <a:p>
                      <a:pPr algn="ctr"/>
                      <a:r>
                        <a:rPr lang="es-MX" sz="2000" b="0" i="1" baseline="0" dirty="0"/>
                        <a:t>pequeño hasta el mas </a:t>
                      </a:r>
                    </a:p>
                    <a:p>
                      <a:pPr algn="ctr"/>
                      <a:r>
                        <a:rPr lang="es-MX" sz="2000" b="0" i="1" baseline="0" dirty="0"/>
                        <a:t>grande </a:t>
                      </a:r>
                      <a:endParaRPr lang="es-MX" sz="2000" b="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7200676"/>
                  </a:ext>
                </a:extLst>
              </a:tr>
            </a:tbl>
          </a:graphicData>
        </a:graphic>
      </p:graphicFrame>
      <p:pic>
        <p:nvPicPr>
          <p:cNvPr id="5" name="Imagen 4"/>
          <p:cNvPicPr>
            <a:picLocks noChangeAspect="1"/>
          </p:cNvPicPr>
          <p:nvPr/>
        </p:nvPicPr>
        <p:blipFill>
          <a:blip r:embed="rId2"/>
          <a:stretch>
            <a:fillRect/>
          </a:stretch>
        </p:blipFill>
        <p:spPr>
          <a:xfrm>
            <a:off x="793704" y="2999445"/>
            <a:ext cx="2563451" cy="3621383"/>
          </a:xfrm>
          <a:prstGeom prst="rect">
            <a:avLst/>
          </a:prstGeom>
        </p:spPr>
      </p:pic>
      <p:pic>
        <p:nvPicPr>
          <p:cNvPr id="6" name="Imagen 5"/>
          <p:cNvPicPr>
            <a:picLocks noChangeAspect="1"/>
          </p:cNvPicPr>
          <p:nvPr/>
        </p:nvPicPr>
        <p:blipFill>
          <a:blip r:embed="rId3"/>
          <a:stretch>
            <a:fillRect/>
          </a:stretch>
        </p:blipFill>
        <p:spPr>
          <a:xfrm>
            <a:off x="4679067" y="2884216"/>
            <a:ext cx="2596946" cy="3736612"/>
          </a:xfrm>
          <a:prstGeom prst="rect">
            <a:avLst/>
          </a:prstGeom>
        </p:spPr>
      </p:pic>
      <p:pic>
        <p:nvPicPr>
          <p:cNvPr id="7" name="Imagen 6"/>
          <p:cNvPicPr>
            <a:picLocks noChangeAspect="1"/>
          </p:cNvPicPr>
          <p:nvPr/>
        </p:nvPicPr>
        <p:blipFill>
          <a:blip r:embed="rId4"/>
          <a:stretch>
            <a:fillRect/>
          </a:stretch>
        </p:blipFill>
        <p:spPr>
          <a:xfrm>
            <a:off x="8972006" y="2904989"/>
            <a:ext cx="2301240" cy="3595688"/>
          </a:xfrm>
          <a:prstGeom prst="rect">
            <a:avLst/>
          </a:prstGeom>
        </p:spPr>
      </p:pic>
    </p:spTree>
    <p:extLst>
      <p:ext uri="{BB962C8B-B14F-4D97-AF65-F5344CB8AC3E}">
        <p14:creationId xmlns:p14="http://schemas.microsoft.com/office/powerpoint/2010/main" val="421642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60397658"/>
              </p:ext>
            </p:extLst>
          </p:nvPr>
        </p:nvGraphicFramePr>
        <p:xfrm>
          <a:off x="0" y="0"/>
          <a:ext cx="12192000" cy="68580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440355413"/>
                    </a:ext>
                  </a:extLst>
                </a:gridCol>
                <a:gridCol w="6096000">
                  <a:extLst>
                    <a:ext uri="{9D8B030D-6E8A-4147-A177-3AD203B41FA5}">
                      <a16:colId xmlns:a16="http://schemas.microsoft.com/office/drawing/2014/main" val="1680885681"/>
                    </a:ext>
                  </a:extLst>
                </a:gridCol>
              </a:tblGrid>
              <a:tr h="6858000">
                <a:tc>
                  <a:txBody>
                    <a:bodyPr/>
                    <a:lstStyle/>
                    <a:p>
                      <a:pPr algn="ctr"/>
                      <a:r>
                        <a:rPr lang="es-MX" sz="2000" b="1" i="1" u="none" dirty="0"/>
                        <a:t>ORDENAR POR SECUENCIAS: </a:t>
                      </a:r>
                    </a:p>
                    <a:p>
                      <a:pPr algn="ctr"/>
                      <a:endParaRPr lang="es-MX" sz="2000" b="1" i="1" u="none" dirty="0"/>
                    </a:p>
                    <a:p>
                      <a:pPr algn="ctr"/>
                      <a:endParaRPr lang="es-MX" sz="2000" b="1" i="1" u="none" dirty="0"/>
                    </a:p>
                    <a:p>
                      <a:pPr algn="ctr"/>
                      <a:endParaRPr lang="es-MX" sz="2000" b="1" i="1" u="none" dirty="0"/>
                    </a:p>
                    <a:p>
                      <a:pPr algn="ctr"/>
                      <a:r>
                        <a:rPr lang="es-MX" sz="2000" b="0" i="1" u="none" dirty="0"/>
                        <a:t>Tenemos que ir siguiendo la secuencia de las</a:t>
                      </a:r>
                    </a:p>
                    <a:p>
                      <a:pPr algn="ctr"/>
                      <a:r>
                        <a:rPr lang="es-MX" sz="2000" b="0" i="1" u="none" dirty="0"/>
                        <a:t> figuras.</a:t>
                      </a:r>
                    </a:p>
                    <a:p>
                      <a:pPr algn="ctr"/>
                      <a:r>
                        <a:rPr lang="es-MX" sz="2000" b="0" i="1" u="none" dirty="0"/>
                        <a:t>El</a:t>
                      </a:r>
                      <a:r>
                        <a:rPr lang="es-MX" sz="2000" b="0" i="1" u="none" baseline="0" dirty="0"/>
                        <a:t> niño debe señalar o dibujar la figura</a:t>
                      </a:r>
                    </a:p>
                    <a:p>
                      <a:pPr algn="ctr"/>
                      <a:r>
                        <a:rPr lang="es-MX" sz="2000" b="0" i="1" u="none" baseline="0" dirty="0"/>
                        <a:t> siguiente.</a:t>
                      </a:r>
                      <a:endParaRPr lang="es-MX" sz="2000" b="0" i="1" u="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MX" sz="2000" b="1" i="1" dirty="0">
                          <a:latin typeface="+mn-lt"/>
                        </a:rPr>
                        <a:t>ORDEN</a:t>
                      </a:r>
                      <a:r>
                        <a:rPr lang="es-MX" sz="2000" b="1" i="1" baseline="0" dirty="0">
                          <a:latin typeface="+mn-lt"/>
                        </a:rPr>
                        <a:t> POR ENUMERACION :</a:t>
                      </a:r>
                    </a:p>
                    <a:p>
                      <a:pPr algn="ctr"/>
                      <a:endParaRPr lang="es-MX" sz="2000" b="1" i="1" baseline="0" dirty="0">
                        <a:latin typeface="+mn-lt"/>
                      </a:endParaRPr>
                    </a:p>
                    <a:p>
                      <a:pPr algn="ctr"/>
                      <a:endParaRPr lang="es-MX" sz="2000" b="1" i="1" baseline="0" dirty="0">
                        <a:latin typeface="+mn-lt"/>
                      </a:endParaRPr>
                    </a:p>
                    <a:p>
                      <a:pPr algn="ctr"/>
                      <a:endParaRPr lang="es-MX" sz="2000" b="1" i="1" baseline="0" dirty="0">
                        <a:latin typeface="+mn-lt"/>
                      </a:endParaRPr>
                    </a:p>
                    <a:p>
                      <a:pPr algn="ctr"/>
                      <a:r>
                        <a:rPr lang="es-MX" sz="2000" b="0" i="1" dirty="0">
                          <a:latin typeface="+mn-lt"/>
                        </a:rPr>
                        <a:t>Tenemos que ordenar mediante</a:t>
                      </a:r>
                    </a:p>
                    <a:p>
                      <a:pPr algn="ctr"/>
                      <a:r>
                        <a:rPr lang="es-MX" sz="2000" b="0" i="1" dirty="0">
                          <a:latin typeface="+mn-lt"/>
                        </a:rPr>
                        <a:t> números el orden de los</a:t>
                      </a:r>
                      <a:r>
                        <a:rPr lang="es-MX" sz="2000" b="0" i="1" baseline="0" dirty="0">
                          <a:latin typeface="+mn-lt"/>
                        </a:rPr>
                        <a:t> sucesos </a:t>
                      </a:r>
                      <a:endParaRPr lang="es-MX" sz="2000" b="0" i="1"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502478"/>
                  </a:ext>
                </a:extLst>
              </a:tr>
            </a:tbl>
          </a:graphicData>
        </a:graphic>
      </p:graphicFrame>
      <p:pic>
        <p:nvPicPr>
          <p:cNvPr id="3" name="Imagen 2"/>
          <p:cNvPicPr>
            <a:picLocks noChangeAspect="1"/>
          </p:cNvPicPr>
          <p:nvPr/>
        </p:nvPicPr>
        <p:blipFill rotWithShape="1">
          <a:blip r:embed="rId2"/>
          <a:srcRect t="11523"/>
          <a:stretch/>
        </p:blipFill>
        <p:spPr>
          <a:xfrm>
            <a:off x="874123" y="3564640"/>
            <a:ext cx="4429398" cy="3066257"/>
          </a:xfrm>
          <a:prstGeom prst="rect">
            <a:avLst/>
          </a:prstGeom>
        </p:spPr>
      </p:pic>
      <p:pic>
        <p:nvPicPr>
          <p:cNvPr id="4" name="Imagen 3"/>
          <p:cNvPicPr>
            <a:picLocks noChangeAspect="1"/>
          </p:cNvPicPr>
          <p:nvPr/>
        </p:nvPicPr>
        <p:blipFill>
          <a:blip r:embed="rId3"/>
          <a:stretch>
            <a:fillRect/>
          </a:stretch>
        </p:blipFill>
        <p:spPr>
          <a:xfrm>
            <a:off x="7669937" y="2981848"/>
            <a:ext cx="2806474" cy="3649050"/>
          </a:xfrm>
          <a:prstGeom prst="rect">
            <a:avLst/>
          </a:prstGeom>
        </p:spPr>
      </p:pic>
    </p:spTree>
    <p:extLst>
      <p:ext uri="{BB962C8B-B14F-4D97-AF65-F5344CB8AC3E}">
        <p14:creationId xmlns:p14="http://schemas.microsoft.com/office/powerpoint/2010/main" val="17078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7963" y="658168"/>
            <a:ext cx="11577710" cy="5401479"/>
          </a:xfrm>
          <a:prstGeom prst="rect">
            <a:avLst/>
          </a:prstGeom>
          <a:noFill/>
        </p:spPr>
        <p:txBody>
          <a:bodyPr wrap="square" rtlCol="0">
            <a:spAutoFit/>
          </a:bodyPr>
          <a:lstStyle/>
          <a:p>
            <a:pPr algn="ctr"/>
            <a:r>
              <a:rPr lang="es-MX" sz="11500" i="1" dirty="0">
                <a:latin typeface="Comic Sans MS" panose="030F0702030302020204" pitchFamily="66" charset="0"/>
              </a:rPr>
              <a:t>IDENTIFICAR NOMBRES Y OBJETOS</a:t>
            </a:r>
          </a:p>
        </p:txBody>
      </p:sp>
    </p:spTree>
    <p:extLst>
      <p:ext uri="{BB962C8B-B14F-4D97-AF65-F5344CB8AC3E}">
        <p14:creationId xmlns:p14="http://schemas.microsoft.com/office/powerpoint/2010/main" val="426150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967" y="178526"/>
            <a:ext cx="3701142" cy="35394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ORDENAR LOS OBJETOS</a:t>
            </a:r>
          </a:p>
          <a:p>
            <a:pPr algn="ctr"/>
            <a:r>
              <a:rPr lang="es-MX" sz="2000" i="1" dirty="0"/>
              <a:t>Para esta actividad, necesitamos colocar las vocales en un lugar donde los niños puedan apreciarlas mejor. Después darles diferentes objetos, los cuales deberán colocar en la letra que le corresponda.</a:t>
            </a:r>
          </a:p>
          <a:p>
            <a:pPr algn="ctr"/>
            <a:r>
              <a:rPr lang="es-MX" sz="2000" i="1" dirty="0"/>
              <a:t>De esta manera conocerán el objeto y la letra con la que empieza.</a:t>
            </a:r>
          </a:p>
        </p:txBody>
      </p:sp>
      <p:sp>
        <p:nvSpPr>
          <p:cNvPr id="9" name="CuadroTexto 8"/>
          <p:cNvSpPr txBox="1"/>
          <p:nvPr/>
        </p:nvSpPr>
        <p:spPr>
          <a:xfrm>
            <a:off x="8186059" y="178526"/>
            <a:ext cx="3701142" cy="32316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TWISTER DE OBJETOS</a:t>
            </a:r>
          </a:p>
          <a:p>
            <a:pPr algn="ctr"/>
            <a:r>
              <a:rPr lang="es-MX" sz="2000" i="1" dirty="0"/>
              <a:t>En este juego se pondrán diferentes objetos en los colores del </a:t>
            </a:r>
            <a:r>
              <a:rPr lang="es-MX" sz="2000" i="1" dirty="0" err="1"/>
              <a:t>twister</a:t>
            </a:r>
            <a:r>
              <a:rPr lang="es-MX" sz="2000" i="1" dirty="0"/>
              <a:t> , se utilizaran dos tablas indicadoras en una se dará una letra y en la otra se dará una parte del cuerpo, los niños deberán poner la parte del cuerpo que corresponde en el objeto que empiece con la letra que se indico.</a:t>
            </a:r>
          </a:p>
        </p:txBody>
      </p:sp>
      <p:sp>
        <p:nvSpPr>
          <p:cNvPr id="10" name="CuadroTexto 9"/>
          <p:cNvSpPr txBox="1"/>
          <p:nvPr/>
        </p:nvSpPr>
        <p:spPr>
          <a:xfrm>
            <a:off x="4228013" y="178525"/>
            <a:ext cx="3701142" cy="267765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i="1" dirty="0"/>
              <a:t>ORDENAR LAS PALABRAS</a:t>
            </a:r>
          </a:p>
          <a:p>
            <a:pPr algn="ctr"/>
            <a:endParaRPr lang="es-MX" sz="2400" i="1" dirty="0"/>
          </a:p>
          <a:p>
            <a:pPr algn="ctr"/>
            <a:r>
              <a:rPr lang="es-MX" sz="2000" i="1" dirty="0"/>
              <a:t>Para esta actividad se necesitaran diferentes palabras que los niños conozcan , y deberán ordenarlas en la letra que le corresponda. Así los niños conocerán la escritura correcta de las palabras</a:t>
            </a:r>
          </a:p>
        </p:txBody>
      </p:sp>
      <p:pic>
        <p:nvPicPr>
          <p:cNvPr id="11" name="Imagen 10"/>
          <p:cNvPicPr>
            <a:picLocks noChangeAspect="1"/>
          </p:cNvPicPr>
          <p:nvPr/>
        </p:nvPicPr>
        <p:blipFill>
          <a:blip r:embed="rId2"/>
          <a:stretch>
            <a:fillRect/>
          </a:stretch>
        </p:blipFill>
        <p:spPr>
          <a:xfrm>
            <a:off x="788128" y="3717956"/>
            <a:ext cx="2926080" cy="2736100"/>
          </a:xfrm>
          <a:prstGeom prst="rect">
            <a:avLst/>
          </a:prstGeom>
        </p:spPr>
      </p:pic>
      <p:pic>
        <p:nvPicPr>
          <p:cNvPr id="12" name="Imagen 11"/>
          <p:cNvPicPr>
            <a:picLocks noChangeAspect="1"/>
          </p:cNvPicPr>
          <p:nvPr/>
        </p:nvPicPr>
        <p:blipFill>
          <a:blip r:embed="rId3"/>
          <a:stretch>
            <a:fillRect/>
          </a:stretch>
        </p:blipFill>
        <p:spPr>
          <a:xfrm>
            <a:off x="5129589" y="3590593"/>
            <a:ext cx="2211737" cy="2863463"/>
          </a:xfrm>
          <a:prstGeom prst="rect">
            <a:avLst/>
          </a:prstGeom>
        </p:spPr>
      </p:pic>
      <p:pic>
        <p:nvPicPr>
          <p:cNvPr id="13" name="Imagen 12"/>
          <p:cNvPicPr>
            <a:picLocks noChangeAspect="1"/>
          </p:cNvPicPr>
          <p:nvPr/>
        </p:nvPicPr>
        <p:blipFill>
          <a:blip r:embed="rId4"/>
          <a:stretch>
            <a:fillRect/>
          </a:stretch>
        </p:blipFill>
        <p:spPr>
          <a:xfrm>
            <a:off x="9057152" y="3717954"/>
            <a:ext cx="2189967" cy="2919956"/>
          </a:xfrm>
          <a:prstGeom prst="rect">
            <a:avLst/>
          </a:prstGeom>
        </p:spPr>
      </p:pic>
    </p:spTree>
    <p:extLst>
      <p:ext uri="{BB962C8B-B14F-4D97-AF65-F5344CB8AC3E}">
        <p14:creationId xmlns:p14="http://schemas.microsoft.com/office/powerpoint/2010/main" val="37028530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991</Words>
  <Application>Microsoft Office PowerPoint</Application>
  <PresentationFormat>Panorámica</PresentationFormat>
  <Paragraphs>99</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Yessi</dc:creator>
  <cp:lastModifiedBy>jazminazucena04@gmail.com</cp:lastModifiedBy>
  <cp:revision>21</cp:revision>
  <dcterms:created xsi:type="dcterms:W3CDTF">2019-08-31T15:13:18Z</dcterms:created>
  <dcterms:modified xsi:type="dcterms:W3CDTF">2019-09-05T03:05:39Z</dcterms:modified>
</cp:coreProperties>
</file>