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03" r:id="rId2"/>
    <p:sldId id="304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9" r:id="rId14"/>
    <p:sldId id="305" r:id="rId15"/>
    <p:sldId id="306" r:id="rId16"/>
    <p:sldId id="280" r:id="rId17"/>
    <p:sldId id="285" r:id="rId18"/>
    <p:sldId id="289" r:id="rId19"/>
    <p:sldId id="290" r:id="rId20"/>
    <p:sldId id="281" r:id="rId21"/>
    <p:sldId id="286" r:id="rId22"/>
    <p:sldId id="287" r:id="rId23"/>
    <p:sldId id="288" r:id="rId24"/>
    <p:sldId id="291" r:id="rId25"/>
    <p:sldId id="282" r:id="rId26"/>
    <p:sldId id="283" r:id="rId27"/>
    <p:sldId id="292" r:id="rId28"/>
    <p:sldId id="293" r:id="rId29"/>
    <p:sldId id="294" r:id="rId30"/>
    <p:sldId id="295" r:id="rId31"/>
    <p:sldId id="307" r:id="rId32"/>
    <p:sldId id="296" r:id="rId33"/>
    <p:sldId id="298" r:id="rId34"/>
    <p:sldId id="299" r:id="rId35"/>
    <p:sldId id="300" r:id="rId36"/>
    <p:sldId id="301" r:id="rId37"/>
    <p:sldId id="302" r:id="rId38"/>
    <p:sldId id="308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BD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1C8B0-6A15-4FFF-A53F-21DEDBA5732C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5119E-885E-4957-817D-9CE82B7BED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82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7C7B-B244-484C-A654-8F597A5790B2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93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79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70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24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18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49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19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26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6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087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09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19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5F46C-283F-4EFF-9335-660181480ABD}" type="datetimeFigureOut">
              <a:rPr lang="es-MX" smtClean="0"/>
              <a:t>04/09/2019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7B36-8A15-405F-B93F-54C3B64F4D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72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ubpequeslectores.com/2017/06/actividades-aprender-letras-lectoescritura.html?m=1ds" TargetMode="External"/><Relationship Id="rId3" Type="http://schemas.openxmlformats.org/officeDocument/2006/relationships/hyperlink" Target="https://actividadesinfantil.com/archives/7710" TargetMode="External"/><Relationship Id="rId7" Type="http://schemas.openxmlformats.org/officeDocument/2006/relationships/hyperlink" Target="http://www.clubpequeslectores.com/2017/06/actividades-aprender-letras-lectoescritura.html?m=1&amp;fbclid=IwAR06DO-ZfPIXFPKSdAIV7KOaVIIfSvw1cG9Yrpi9bFrRRhAUB3EKnMrzK" TargetMode="External"/><Relationship Id="rId12" Type="http://schemas.openxmlformats.org/officeDocument/2006/relationships/hyperlink" Target="https://www.google.com/search?rlz=1C1JZAP_esMX842MX846&amp;biw=1366&amp;bih=608&amp;tbm=isch&amp;sa=1&amp;ei=4hBrXZmaOs_UsAX1trLQCQ&amp;q=el%20cuento%20del%20cerdito%20y%20el%20lobo%20contado%20en%20imagenes&amp;oq=el%20cuento%20del%20cerdito%20y%20el%20lobo%20contado%20en%20imagenes&amp;gs_l=img.3...8042.13623..13771...7.0..0.238.4289.0j22j4......0....1..gws-wiz-img.tdRFL4e2rSw&amp;ved=0ahUKEwiZk6yTr67kAhVPKqwKHXWbDJoQ4dUDCAY&amp;uact=5&amp;fbclid=IwAR3RQaPt-4citLH7H3iGB63bzuKLAqxBv44oNcXcTz1a485pXB7lr8doj9A" TargetMode="External"/><Relationship Id="rId2" Type="http://schemas.openxmlformats.org/officeDocument/2006/relationships/hyperlink" Target="https://saposyprincesas.elmundo.es/OCIO-EN-CASA/JUEGOS-PARA-NINOS/JUEGOS-APRENDER-LETR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gimnasiacerebral.com/gimnasia-cerebral-para-ni&#241;os/las-mejores-dinamicas-y-actividades-para-preescolar" TargetMode="External"/><Relationship Id="rId11" Type="http://schemas.openxmlformats.org/officeDocument/2006/relationships/hyperlink" Target="https://www.lifeder.com/dinamicas-ninos-preescolar/?fbcli" TargetMode="External"/><Relationship Id="rId5" Type="http://schemas.openxmlformats.org/officeDocument/2006/relationships/hyperlink" Target="https://www.google.com/search?q=manzana+roja+animada&amp;rlz=1C1AVFC_enMX863MX863&amp;tbm=isch&amp;source=iu&amp;ictx=1&amp;fir=l1hMEzCqG9rxOM%253A%252CDXF33CW8P_th6M%252C_&amp;vet=1&amp;usg=AI4_-kSfvQC_VHtksFtJEoDxfIMeCwU2Yw&amp;sa=X&amp;ved=2ahUKEwiVuNnT87XkAhVFd6wKHRZvBDoQ9QEwAnoECAcQCA#imgrc=02isdY91fomP4" TargetMode="External"/><Relationship Id="rId10" Type="http://schemas.openxmlformats.org/officeDocument/2006/relationships/hyperlink" Target="https://www.lifeder.com/dinamicas-ninos-preescolar/?fbclid=IwAR3v08Kf6K7EOqcBWlJwiVQT3mGx5yOUNNTcmtVmvLhzox-kIBIDPeIsLyg" TargetMode="External"/><Relationship Id="rId4" Type="http://schemas.openxmlformats.org/officeDocument/2006/relationships/hyperlink" Target="https://www.zona33preescolar.com/actividades-diversas" TargetMode="External"/><Relationship Id="rId9" Type="http://schemas.openxmlformats.org/officeDocument/2006/relationships/hyperlink" Target="https://www.pinterest.com.mx/marionam/ordenar-y-anticipar-secuencialmente-im%C3%A1genes/?autologin=true&amp;fbclid=IwAR2-9rJ8yDuQK2pZsNJGzkiRLsHteGWQ4T18wVPFdqf25-hi0YSVxacwlt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Rounded MT Bold" panose="020F0704030504030204" pitchFamily="34" charset="0"/>
              </a:rPr>
              <a:t>Escuela normal de educación preescolar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Resultado de imagen para escudo ene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52" y="365125"/>
            <a:ext cx="3217956" cy="239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23110" y="2366010"/>
            <a:ext cx="5966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err="1">
                <a:solidFill>
                  <a:schemeClr val="accent2"/>
                </a:solidFill>
              </a:rPr>
              <a:t>Barrozo</a:t>
            </a:r>
            <a:r>
              <a:rPr lang="es-ES" sz="2800" dirty="0">
                <a:solidFill>
                  <a:schemeClr val="accent2"/>
                </a:solidFill>
              </a:rPr>
              <a:t> </a:t>
            </a:r>
            <a:r>
              <a:rPr lang="es-ES" sz="2800" dirty="0" err="1">
                <a:solidFill>
                  <a:schemeClr val="accent2"/>
                </a:solidFill>
              </a:rPr>
              <a:t>Monserrath</a:t>
            </a:r>
            <a:endParaRPr lang="es-ES" sz="28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800" dirty="0" err="1">
                <a:solidFill>
                  <a:schemeClr val="accent2"/>
                </a:solidFill>
              </a:rPr>
              <a:t>Avila</a:t>
            </a:r>
            <a:r>
              <a:rPr lang="es-ES" sz="2800" dirty="0">
                <a:solidFill>
                  <a:schemeClr val="accent2"/>
                </a:solidFill>
              </a:rPr>
              <a:t> Olivares Mariana Abigail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solidFill>
                  <a:schemeClr val="accent2"/>
                </a:solidFill>
              </a:rPr>
              <a:t>Neira Flores Melissa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solidFill>
                  <a:schemeClr val="accent2"/>
                </a:solidFill>
              </a:rPr>
              <a:t>Dávila Paola</a:t>
            </a:r>
          </a:p>
          <a:p>
            <a:pPr>
              <a:lnSpc>
                <a:spcPct val="150000"/>
              </a:lnSpc>
            </a:pPr>
            <a:r>
              <a:rPr lang="es-MX" sz="2800" dirty="0">
                <a:solidFill>
                  <a:schemeClr val="accent2"/>
                </a:solidFill>
              </a:rPr>
              <a:t>Hernández Rodríguez Elena Elizabeth </a:t>
            </a:r>
            <a:endParaRPr lang="es-ES" sz="2800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Resultado de imagen para manzana roja anim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98" y="3823746"/>
            <a:ext cx="2706102" cy="21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435070" y="4676382"/>
            <a:ext cx="1494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/>
              <a:t>1°B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193566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3" y="4167231"/>
            <a:ext cx="3819262" cy="2548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686" y="3814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67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Juego de los sonidos</a:t>
            </a:r>
            <a:br>
              <a:rPr lang="es-ES" sz="89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</a:b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5444820" y="5025814"/>
            <a:ext cx="4767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C0099"/>
                </a:solidFill>
                <a:latin typeface="Britannic Bold" panose="020B0903060703020204" pitchFamily="34" charset="0"/>
              </a:rPr>
              <a:t>ACTIVIDAD PARA NIÑOS DE 2 Y MEDIO AÑOS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0285" y="206162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7030A0"/>
                </a:solidFill>
                <a:latin typeface="Britannic Bold" panose="020B0903060703020204" pitchFamily="34" charset="0"/>
              </a:rPr>
              <a:t>Es muy fácil jugar esta actividad solo tomas algunos objetos que el niño pueda nombrar, los pones frente a ellos y aun lado la caja de sonidos e inicias de la siguiente manera: </a:t>
            </a:r>
          </a:p>
          <a:p>
            <a:r>
              <a:rPr lang="es-MX" dirty="0">
                <a:solidFill>
                  <a:srgbClr val="7030A0"/>
                </a:solidFill>
                <a:latin typeface="Britannic Bold" panose="020B0903060703020204" pitchFamily="34" charset="0"/>
              </a:rPr>
              <a:t>Veo una cosa que empieza con el sonido “M” al observar los objetos el responderá: “Si la moneda” (por mencionar un ejemplo) y tu confirmas: </a:t>
            </a:r>
          </a:p>
          <a:p>
            <a:r>
              <a:rPr lang="es-MX" dirty="0">
                <a:solidFill>
                  <a:srgbClr val="7030A0"/>
                </a:solidFill>
                <a:latin typeface="Britannic Bold" panose="020B0903060703020204" pitchFamily="34" charset="0"/>
              </a:rPr>
              <a:t>“Si muy bien  “M” de moneda”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63" y="1044191"/>
            <a:ext cx="5499113" cy="37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9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rgbClr val="CC0099"/>
                </a:solidFill>
                <a:latin typeface="Britannic Bold" panose="020B0903060703020204" pitchFamily="34" charset="0"/>
              </a:rPr>
              <a:t>Ejemplo.  “Veo un objeto que empieza con la letra “B”….</a:t>
            </a:r>
            <a:br>
              <a:rPr lang="es-MX" dirty="0">
                <a:solidFill>
                  <a:srgbClr val="CC0099"/>
                </a:solidFill>
                <a:latin typeface="Britannic Bold" panose="020B0903060703020204" pitchFamily="34" charset="0"/>
              </a:rPr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0" y="192107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800" dirty="0">
                <a:solidFill>
                  <a:srgbClr val="CC0099"/>
                </a:solidFill>
                <a:latin typeface="Britannic Bold" panose="020B0903060703020204" pitchFamily="34" charset="0"/>
              </a:rPr>
              <a:t>El niño observara los objetos y contestara: “Si la bota” por </a:t>
            </a:r>
          </a:p>
          <a:p>
            <a:pPr algn="ctr"/>
            <a:r>
              <a:rPr lang="es-MX" sz="2800" dirty="0">
                <a:solidFill>
                  <a:srgbClr val="CC0099"/>
                </a:solidFill>
                <a:latin typeface="Britannic Bold" panose="020B0903060703020204" pitchFamily="34" charset="0"/>
              </a:rPr>
              <a:t>Ejemplo.  “Veo un objeto que empieza con la letra “B”….</a:t>
            </a:r>
          </a:p>
          <a:p>
            <a:pPr algn="ctr"/>
            <a:r>
              <a:rPr lang="es-MX" sz="2800" dirty="0">
                <a:solidFill>
                  <a:srgbClr val="CC0099"/>
                </a:solidFill>
                <a:latin typeface="Britannic Bold" panose="020B0903060703020204" pitchFamily="34" charset="0"/>
              </a:rPr>
              <a:t>mara el objeto y lo pondrá en el cajoncito que le corresponde y vuelves a cambiar el objeto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01" y="2249714"/>
            <a:ext cx="3565885" cy="42962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11457" r="9007" b="12608"/>
          <a:stretch/>
        </p:blipFill>
        <p:spPr>
          <a:xfrm>
            <a:off x="10218057" y="3699946"/>
            <a:ext cx="1600743" cy="16993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619" r="476" b="16286"/>
          <a:stretch/>
        </p:blipFill>
        <p:spPr>
          <a:xfrm>
            <a:off x="10019487" y="1589337"/>
            <a:ext cx="1799313" cy="13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0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5760" y="1474037"/>
            <a:ext cx="611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6600"/>
                </a:solidFill>
                <a:latin typeface="Britannic Bold" panose="020B0903060703020204" pitchFamily="34" charset="0"/>
              </a:rPr>
              <a:t>ACTIVIDAD PARA NIÑOS DE 3 AÑOS O 3 AÑOS Y MEDIO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20916" y="294337"/>
            <a:ext cx="531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Letras Sensoriales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0891" y="1843369"/>
            <a:ext cx="9287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CC0099"/>
                </a:solidFill>
                <a:latin typeface="Britannic Bold" panose="020B0903060703020204" pitchFamily="34" charset="0"/>
              </a:rPr>
              <a:t>Esta actividad consiste en tablillas ya sean de madera o en hoja de papel con letras pegadas encima hechas de diferentes materiales sensibles al tacto. Esto hace que se utilice mas de un canal sensorial y así recibe la información ,la guarda y el aprendizaje es mas significativo además va aprendiendo la forma de las letras y su mano se prepara para escribirlas con mayor fluidez.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169">
            <a:off x="8177351" y="3361235"/>
            <a:ext cx="2708500" cy="280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28" y="3782429"/>
            <a:ext cx="3408990" cy="21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2987" y="1010305"/>
            <a:ext cx="10146047" cy="1306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022987" y="1201782"/>
            <a:ext cx="1014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IDENTIFICAR NOMBRES Y OBJETOS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38697" y="2508067"/>
            <a:ext cx="6766560" cy="29391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344"/>
            <a:ext cx="12395200" cy="425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00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504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La clasificación de objetos consiste en organizar los elementos de acuerdo a sus diferencias y semejanzas.</a:t>
            </a:r>
            <a:endParaRPr lang="es-MX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4531" r="4126" b="3144"/>
          <a:stretch/>
        </p:blipFill>
        <p:spPr>
          <a:xfrm>
            <a:off x="6994302" y="3521962"/>
            <a:ext cx="5050800" cy="3155323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19" t="17086" r="7034" b="46214"/>
          <a:stretch/>
        </p:blipFill>
        <p:spPr>
          <a:xfrm>
            <a:off x="489397" y="3521962"/>
            <a:ext cx="5394320" cy="302722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957589" y="2640169"/>
            <a:ext cx="615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niño identifica los útiles escolares y frutas y verduras.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595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Rounded MT Bold" panose="020F0704030504030204" pitchFamily="34" charset="0"/>
              </a:rPr>
              <a:t> </a:t>
            </a:r>
            <a:r>
              <a:rPr lang="es-ES" b="1" dirty="0" err="1">
                <a:latin typeface="Arial Rounded MT Bold" panose="020F0704030504030204" pitchFamily="34" charset="0"/>
              </a:rPr>
              <a:t>Memorama</a:t>
            </a:r>
            <a:r>
              <a:rPr lang="es-ES" b="1" dirty="0">
                <a:latin typeface="Arial Rounded MT Bold" panose="020F0704030504030204" pitchFamily="34" charset="0"/>
              </a:rPr>
              <a:t> 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Con un memórame los niños verán y al momento de ver las imágenes ellos sabrán que fruta es y van buscando su par  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juegos de frutas y verduras para niÃ±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23" y="1825625"/>
            <a:ext cx="30761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4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60E3E-951C-46EB-B1BB-80988962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Identificar y nombrar objetos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77FAE7-78F6-4137-9097-2C505020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690"/>
            <a:ext cx="9804094" cy="2184515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/>
              <a:t>ADIVINA QUE TE VOY A REGALAR</a:t>
            </a:r>
            <a:br>
              <a:rPr lang="es-MX" sz="2000" dirty="0"/>
            </a:br>
            <a:r>
              <a:rPr lang="es-MX" sz="2000" b="1" i="1" dirty="0"/>
              <a:t>MATERIALES: UN TÍTERE Y ALGUN OBJETO</a:t>
            </a:r>
            <a:br>
              <a:rPr lang="es-MX" sz="2000" i="1" dirty="0"/>
            </a:br>
            <a:r>
              <a:rPr lang="es-MX" sz="2000" dirty="0"/>
              <a:t>Presentar el títere por su nombre (el/ella) les trajo unas cosas muy lindas pero habla el habla muy despacio, tienen que prestar atención cuando diga que les va a regalar para que puedan adivinar que regalo les va a dar. La maestra va diciendo el nombre silaba por silaba, hasta que adivinen el nombre el objeto y lo repitan completo.</a:t>
            </a: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05719CD3-85F6-4AC4-9956-60278606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59" y="3632204"/>
            <a:ext cx="4351663" cy="2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ón: 14 puntos 3">
            <a:extLst>
              <a:ext uri="{FF2B5EF4-FFF2-40B4-BE49-F238E27FC236}">
                <a16:creationId xmlns:a16="http://schemas.microsoft.com/office/drawing/2014/main" id="{D7F4079A-7364-4B9E-8BBA-3E7E6C51287F}"/>
              </a:ext>
            </a:extLst>
          </p:cNvPr>
          <p:cNvSpPr/>
          <p:nvPr/>
        </p:nvSpPr>
        <p:spPr>
          <a:xfrm rot="1768614">
            <a:off x="8000125" y="3632204"/>
            <a:ext cx="3528060" cy="2899172"/>
          </a:xfrm>
          <a:prstGeom prst="irregularSeal2">
            <a:avLst/>
          </a:prstGeom>
          <a:noFill/>
          <a:ln w="76200">
            <a:solidFill>
              <a:srgbClr val="F10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A6B2F6-092F-434E-9F67-F8D580929FDA}"/>
              </a:ext>
            </a:extLst>
          </p:cNvPr>
          <p:cNvSpPr txBox="1"/>
          <p:nvPr/>
        </p:nvSpPr>
        <p:spPr>
          <a:xfrm>
            <a:off x="8769733" y="4620125"/>
            <a:ext cx="1872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Juego para niños de entre  3 y 5 años</a:t>
            </a:r>
          </a:p>
        </p:txBody>
      </p:sp>
    </p:spTree>
    <p:extLst>
      <p:ext uri="{BB962C8B-B14F-4D97-AF65-F5344CB8AC3E}">
        <p14:creationId xmlns:p14="http://schemas.microsoft.com/office/powerpoint/2010/main" val="337601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66438" y="302512"/>
            <a:ext cx="294020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Lotería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05840" y="1410508"/>
            <a:ext cx="10202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CC00"/>
                </a:solidFill>
                <a:latin typeface="Britannic Bold" panose="020B0903060703020204" pitchFamily="34" charset="0"/>
              </a:rPr>
              <a:t>Esta actividad es muy sencilla consta de cartas similares a la lotería tradicional solo que con letras.</a:t>
            </a:r>
          </a:p>
          <a:p>
            <a:r>
              <a:rPr lang="es-MX" dirty="0">
                <a:solidFill>
                  <a:srgbClr val="00CC00"/>
                </a:solidFill>
                <a:latin typeface="Britannic Bold" panose="020B0903060703020204" pitchFamily="34" charset="0"/>
              </a:rPr>
              <a:t>Se le proporciona una carta a cada alumno y en voz alta la maestra dirá solamente la letra con la que inicia el objeto o animal. Los niños al escuchar el sonido trataran de identificar si la imagen que tienen en su carta corresponde a la que menciono la maestra, así tendrá claro la forma del objeto y con que letra inicia el nombre.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40" y="3164834"/>
            <a:ext cx="2733539" cy="30962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91" y="3065898"/>
            <a:ext cx="4443249" cy="3681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449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ience sorting tasks are great for task boxes, science centers, independent work, hands on learners and mor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84" y="2378691"/>
            <a:ext cx="5246603" cy="3929418"/>
          </a:xfrm>
          <a:prstGeom prst="rect">
            <a:avLst/>
          </a:prstGeom>
          <a:noFill/>
          <a:ln w="76200">
            <a:solidFill>
              <a:srgbClr val="A30C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239253" y="583224"/>
            <a:ext cx="8758989" cy="1384995"/>
          </a:xfrm>
          <a:prstGeom prst="rect">
            <a:avLst/>
          </a:prstGeom>
          <a:solidFill>
            <a:srgbClr val="A30CD2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 esta actividad utilizaran recortes de objetos y recortes de los 5 sentidos para que reconozcan los objetos y también los sentidos.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98402" y="2129590"/>
            <a:ext cx="5702968" cy="4427621"/>
          </a:xfrm>
          <a:prstGeom prst="rect">
            <a:avLst/>
          </a:prstGeom>
          <a:noFill/>
          <a:ln w="76200">
            <a:solidFill>
              <a:srgbClr val="A30CD2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090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8226" y="529389"/>
            <a:ext cx="3489158" cy="4632158"/>
          </a:xfrm>
          <a:prstGeom prst="rect">
            <a:avLst/>
          </a:prstGeom>
          <a:noFill/>
          <a:ln w="38100">
            <a:solidFill>
              <a:srgbClr val="05AB25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1126" y="854242"/>
            <a:ext cx="2803358" cy="3970318"/>
          </a:xfrm>
          <a:prstGeom prst="rect">
            <a:avLst/>
          </a:prstGeom>
          <a:solidFill>
            <a:srgbClr val="05AB25"/>
          </a:solidFill>
        </p:spPr>
        <p:txBody>
          <a:bodyPr wrap="square" rtlCol="0">
            <a:spAutoFit/>
          </a:bodyPr>
          <a:lstStyle/>
          <a:p>
            <a:r>
              <a:rPr lang="es-MX" sz="2800" b="1" dirty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Esta actividad se necesitan objetos y una caja con dos agujeros para meter las manos a la caja y reconozcan que objeto estaban tocando.</a:t>
            </a:r>
          </a:p>
        </p:txBody>
      </p:sp>
      <p:pic>
        <p:nvPicPr>
          <p:cNvPr id="6" name="Picture 2" descr="Juguete DIY: Caja sensorial para identificar objetos (3 aÃ±os a mÃ¡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78" y="505326"/>
            <a:ext cx="5063854" cy="5856301"/>
          </a:xfrm>
          <a:prstGeom prst="rect">
            <a:avLst/>
          </a:prstGeom>
          <a:noFill/>
          <a:ln w="76200">
            <a:solidFill>
              <a:srgbClr val="05AB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2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829" y="830195"/>
            <a:ext cx="10515600" cy="132556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IDENTIFICAR LETRAS 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573" y="1724018"/>
            <a:ext cx="12598399" cy="46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65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B75D7-5877-42DA-A9D3-40B42050A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34" y="437500"/>
            <a:ext cx="10112566" cy="1754857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/>
              <a:t>APAREO CON PALABRAS Y DIBUJOS</a:t>
            </a:r>
            <a:br>
              <a:rPr lang="es-MX" sz="2000" dirty="0"/>
            </a:br>
            <a:r>
              <a:rPr lang="es-MX" sz="2000" b="1" i="1" dirty="0"/>
              <a:t>MATERIALES: DIBUJOS O RECORTES DE REVISTAS QUE REPRESENTEN CUALQUIER OBJETO</a:t>
            </a:r>
            <a:br>
              <a:rPr lang="es-MX" sz="2000" b="1" i="1" dirty="0"/>
            </a:br>
            <a:r>
              <a:rPr lang="es-MX" sz="2000" dirty="0"/>
              <a:t>El maestro coloca el “dibujo clave” en la parte superior del pizarrón y varios dibujos mas en la parte inferior. Luego dice a los niños, “vamos a nombrar los dibujos que tenemos aquí abajo”. Si alguno empieza con la misma silaba, se coloca en la línea superior del pizarrón”</a:t>
            </a:r>
          </a:p>
        </p:txBody>
      </p:sp>
      <p:pic>
        <p:nvPicPr>
          <p:cNvPr id="4098" name="Picture 2" descr="Resultado de imagen para perro animado">
            <a:extLst>
              <a:ext uri="{FF2B5EF4-FFF2-40B4-BE49-F238E27FC236}">
                <a16:creationId xmlns:a16="http://schemas.microsoft.com/office/drawing/2014/main" id="{093C71EF-2D5D-4110-95EB-B515CFCD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77" b="98231" l="7253" r="94369">
                        <a14:foregroundMark x1="10495" y1="37231" x2="7253" y2="38385"/>
                        <a14:foregroundMark x1="42662" y1="17308" x2="63567" y2="25077"/>
                        <a14:foregroundMark x1="40017" y1="33385" x2="42662" y2="43923"/>
                        <a14:foregroundMark x1="50683" y1="85462" x2="49659" y2="93769"/>
                        <a14:foregroundMark x1="68430" y1="83231" x2="78072" y2="93769"/>
                        <a14:foregroundMark x1="55034" y1="89385" x2="54437" y2="96000"/>
                        <a14:foregroundMark x1="70051" y1="92154" x2="88311" y2="84923"/>
                        <a14:foregroundMark x1="36775" y1="89385" x2="52901" y2="92692"/>
                        <a14:foregroundMark x1="68942" y1="92154" x2="92065" y2="85923"/>
                        <a14:foregroundMark x1="92065" y1="85923" x2="94369" y2="61846"/>
                        <a14:foregroundMark x1="94369" y1="61846" x2="76195" y2="78231"/>
                        <a14:foregroundMark x1="76195" y1="78231" x2="55034" y2="87385"/>
                        <a14:foregroundMark x1="55034" y1="87385" x2="57167" y2="87154"/>
                        <a14:foregroundMark x1="66297" y1="96000" x2="92065" y2="85462"/>
                        <a14:foregroundMark x1="67321" y1="96538" x2="90956" y2="91538"/>
                        <a14:foregroundMark x1="71075" y1="34462" x2="74317" y2="48923"/>
                        <a14:foregroundMark x1="36775" y1="88769" x2="48549" y2="96538"/>
                        <a14:foregroundMark x1="68430" y1="88231" x2="70563" y2="94308"/>
                        <a14:foregroundMark x1="37287" y1="88231" x2="46928" y2="98231"/>
                        <a14:foregroundMark x1="30375" y1="9538" x2="56058" y2="6077"/>
                        <a14:foregroundMark x1="56058" y1="6077" x2="65188" y2="9000"/>
                        <a14:foregroundMark x1="38396" y1="97077" x2="41638" y2="87154"/>
                        <a14:foregroundMark x1="41041" y1="89385" x2="34642" y2="92692"/>
                        <a14:foregroundMark x1="40529" y1="20615" x2="63567" y2="20769"/>
                        <a14:foregroundMark x1="63567" y1="20769" x2="64164" y2="21154"/>
                        <a14:foregroundMark x1="38908" y1="22308" x2="62543" y2="25077"/>
                        <a14:foregroundMark x1="44795" y1="17846" x2="60495" y2="36231"/>
                        <a14:foregroundMark x1="60495" y1="36231" x2="40017" y2="23385"/>
                        <a14:foregroundMark x1="40017" y1="23385" x2="62116" y2="35000"/>
                        <a14:foregroundMark x1="62116" y1="35000" x2="42321" y2="22308"/>
                        <a14:foregroundMark x1="42321" y1="22308" x2="64420" y2="29462"/>
                        <a14:foregroundMark x1="64420" y1="29462" x2="42235" y2="17846"/>
                        <a14:foregroundMark x1="42235" y1="17846" x2="60836" y2="32462"/>
                        <a14:foregroundMark x1="60836" y1="32462" x2="72696" y2="56308"/>
                        <a14:foregroundMark x1="72696" y1="56308" x2="75939" y2="97077"/>
                        <a14:foregroundMark x1="47526" y1="20615" x2="45392" y2="22308"/>
                        <a14:foregroundMark x1="40017" y1="17308" x2="44283" y2="31154"/>
                        <a14:foregroundMark x1="43771" y1="19538" x2="37884" y2="26692"/>
                        <a14:foregroundMark x1="42662" y1="22846" x2="36775" y2="24462"/>
                        <a14:backgroundMark x1="12628" y1="53846" x2="17833" y2="81077"/>
                        <a14:backgroundMark x1="17833" y1="81077" x2="18003" y2="8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16" y="2192357"/>
            <a:ext cx="2130384" cy="20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perico animado">
            <a:extLst>
              <a:ext uri="{FF2B5EF4-FFF2-40B4-BE49-F238E27FC236}">
                <a16:creationId xmlns:a16="http://schemas.microsoft.com/office/drawing/2014/main" id="{FF697E7E-D756-45D2-AE1C-6F59C0E2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6" b="94977" l="7000" r="93000">
                        <a14:foregroundMark x1="47667" y1="16895" x2="50667" y2="26027"/>
                        <a14:foregroundMark x1="7333" y1="80365" x2="11667" y2="81279"/>
                        <a14:foregroundMark x1="90000" y1="45662" x2="93000" y2="47032"/>
                        <a14:foregroundMark x1="44000" y1="88584" x2="43667" y2="9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5" y="4832372"/>
            <a:ext cx="2610804" cy="19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pez animado">
            <a:extLst>
              <a:ext uri="{FF2B5EF4-FFF2-40B4-BE49-F238E27FC236}">
                <a16:creationId xmlns:a16="http://schemas.microsoft.com/office/drawing/2014/main" id="{5095813D-6045-41B8-BD63-F2B12EAF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40" b="96349" l="10000" r="90000">
                        <a14:foregroundMark x1="25583" y1="17778" x2="38667" y2="2540"/>
                        <a14:foregroundMark x1="38667" y1="2540" x2="43000" y2="9841"/>
                        <a14:foregroundMark x1="31167" y1="84921" x2="40917" y2="96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244" y="4816675"/>
            <a:ext cx="3660161" cy="19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hamster animado">
            <a:extLst>
              <a:ext uri="{FF2B5EF4-FFF2-40B4-BE49-F238E27FC236}">
                <a16:creationId xmlns:a16="http://schemas.microsoft.com/office/drawing/2014/main" id="{1A466165-FCD8-409C-8D29-71774594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00" y="4504300"/>
            <a:ext cx="2233960" cy="22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zebra animado">
            <a:extLst>
              <a:ext uri="{FF2B5EF4-FFF2-40B4-BE49-F238E27FC236}">
                <a16:creationId xmlns:a16="http://schemas.microsoft.com/office/drawing/2014/main" id="{5F607704-CB2E-4F02-A439-EA366FE1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62" b="99231" l="2018" r="91927">
                        <a14:foregroundMark x1="37248" y1="18769" x2="36697" y2="61923"/>
                        <a14:foregroundMark x1="36697" y1="61923" x2="36697" y2="61923"/>
                        <a14:foregroundMark x1="19174" y1="16846" x2="39908" y2="32385"/>
                        <a14:foregroundMark x1="39908" y1="32385" x2="41927" y2="35462"/>
                        <a14:foregroundMark x1="8807" y1="33462" x2="29450" y2="23077"/>
                        <a14:foregroundMark x1="29450" y1="23077" x2="10826" y2="35538"/>
                        <a14:foregroundMark x1="10826" y1="35538" x2="10826" y2="38385"/>
                        <a14:foregroundMark x1="35688" y1="64385" x2="67706" y2="70769"/>
                        <a14:foregroundMark x1="3119" y1="7462" x2="19174" y2="18769"/>
                        <a14:foregroundMark x1="14954" y1="4538" x2="37064" y2="9231"/>
                        <a14:foregroundMark x1="37064" y1="9231" x2="43394" y2="12923"/>
                        <a14:foregroundMark x1="4679" y1="17308" x2="8257" y2="37385"/>
                        <a14:foregroundMark x1="28440" y1="28077" x2="32018" y2="46692"/>
                        <a14:foregroundMark x1="34128" y1="59462" x2="35138" y2="72692"/>
                        <a14:foregroundMark x1="47064" y1="59000" x2="71927" y2="68308"/>
                        <a14:foregroundMark x1="30000" y1="48231" x2="31101" y2="70231"/>
                        <a14:foregroundMark x1="31101" y1="70231" x2="32018" y2="70769"/>
                        <a14:foregroundMark x1="63578" y1="56077" x2="76514" y2="66846"/>
                        <a14:foregroundMark x1="36239" y1="56077" x2="49083" y2="63923"/>
                        <a14:foregroundMark x1="31560" y1="51154" x2="25872" y2="96231"/>
                        <a14:foregroundMark x1="30000" y1="79615" x2="46055" y2="92846"/>
                        <a14:foregroundMark x1="63578" y1="75692" x2="55872" y2="92846"/>
                        <a14:foregroundMark x1="72936" y1="72231" x2="71927" y2="94769"/>
                        <a14:foregroundMark x1="72936" y1="62923" x2="92018" y2="51154"/>
                        <a14:foregroundMark x1="92018" y1="51154" x2="92018" y2="51154"/>
                        <a14:foregroundMark x1="14954" y1="10923" x2="20642" y2="11923"/>
                        <a14:foregroundMark x1="23303" y1="27615" x2="23761" y2="34000"/>
                        <a14:foregroundMark x1="7798" y1="43308" x2="12936" y2="47692"/>
                        <a14:foregroundMark x1="17615" y1="41846" x2="25872" y2="40385"/>
                        <a14:foregroundMark x1="26330" y1="54077" x2="29450" y2="67846"/>
                        <a14:foregroundMark x1="26330" y1="53077" x2="28440" y2="70769"/>
                        <a14:foregroundMark x1="78073" y1="76154" x2="76055" y2="84462"/>
                        <a14:foregroundMark x1="64128" y1="80077" x2="64128" y2="83000"/>
                        <a14:foregroundMark x1="26330" y1="68769" x2="27890" y2="81077"/>
                        <a14:foregroundMark x1="23761" y1="59462" x2="26330" y2="54538"/>
                        <a14:foregroundMark x1="36239" y1="3538" x2="47064" y2="8462"/>
                        <a14:foregroundMark x1="3119" y1="9000" x2="12936" y2="10923"/>
                        <a14:foregroundMark x1="2110" y1="5538" x2="8257" y2="7000"/>
                        <a14:foregroundMark x1="4679" y1="16846" x2="14954" y2="21231"/>
                        <a14:foregroundMark x1="5138" y1="28077" x2="6697" y2="38846"/>
                        <a14:foregroundMark x1="5138" y1="17769" x2="3578" y2="21692"/>
                        <a14:foregroundMark x1="27890" y1="60000" x2="25872" y2="60000"/>
                        <a14:foregroundMark x1="27431" y1="47231" x2="27431" y2="82538"/>
                        <a14:foregroundMark x1="50183" y1="55077" x2="68807" y2="59000"/>
                        <a14:foregroundMark x1="25872" y1="60462" x2="29450" y2="71231"/>
                        <a14:foregroundMark x1="59450" y1="83538" x2="55872" y2="92308"/>
                        <a14:foregroundMark x1="71376" y1="90385" x2="69266" y2="99231"/>
                        <a14:foregroundMark x1="33578" y1="85000" x2="44495" y2="91846"/>
                        <a14:foregroundMark x1="59450" y1="53615" x2="74495" y2="57538"/>
                        <a14:backgroundMark x1="550" y1="14385" x2="2110" y2="1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00" y="4504300"/>
            <a:ext cx="2130384" cy="22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ón: 14 puntos 3">
            <a:extLst>
              <a:ext uri="{FF2B5EF4-FFF2-40B4-BE49-F238E27FC236}">
                <a16:creationId xmlns:a16="http://schemas.microsoft.com/office/drawing/2014/main" id="{2309CE1B-E616-4DC4-9243-359C8E249786}"/>
              </a:ext>
            </a:extLst>
          </p:cNvPr>
          <p:cNvSpPr/>
          <p:nvPr/>
        </p:nvSpPr>
        <p:spPr>
          <a:xfrm rot="908448">
            <a:off x="429547" y="2118531"/>
            <a:ext cx="3134029" cy="2522295"/>
          </a:xfrm>
          <a:prstGeom prst="irregularSeal2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B7CC21-9B81-475E-A6CB-3F1BAF20D8F9}"/>
              </a:ext>
            </a:extLst>
          </p:cNvPr>
          <p:cNvSpPr txBox="1"/>
          <p:nvPr/>
        </p:nvSpPr>
        <p:spPr>
          <a:xfrm>
            <a:off x="1034272" y="2828835"/>
            <a:ext cx="1720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Juego para niños de entre 2 y 5 años</a:t>
            </a:r>
          </a:p>
        </p:txBody>
      </p:sp>
    </p:spTree>
    <p:extLst>
      <p:ext uri="{BB962C8B-B14F-4D97-AF65-F5344CB8AC3E}">
        <p14:creationId xmlns:p14="http://schemas.microsoft.com/office/powerpoint/2010/main" val="68815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07957" y="433140"/>
            <a:ext cx="8819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Apareo con palabras y dibujos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CC00">
                      <a:shade val="30000"/>
                      <a:satMod val="115000"/>
                    </a:srgbClr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CC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9946" y="1380529"/>
            <a:ext cx="92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CC0099"/>
                </a:solidFill>
                <a:latin typeface="Britannic Bold" panose="020B0903060703020204" pitchFamily="34" charset="0"/>
              </a:rPr>
              <a:t>El maestro coloca en la parte superior del pizarrón el “dibujo clave” y otra serie de dibujos en la parte inferior, se les dice a los alumnos que van a nombrar el nombre de los dibujos que están en la parte inferior y que si alguno suena con la misma silaba que el dibujo de arriba debe colocarlo junto a el, por ejemplo: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26" y="2556799"/>
            <a:ext cx="1905000" cy="17278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8001" r="10666" b="11046"/>
          <a:stretch/>
        </p:blipFill>
        <p:spPr>
          <a:xfrm>
            <a:off x="1607957" y="4474862"/>
            <a:ext cx="1841863" cy="20900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t="11351" r="9759" b="11780"/>
          <a:stretch/>
        </p:blipFill>
        <p:spPr>
          <a:xfrm>
            <a:off x="5065127" y="4572000"/>
            <a:ext cx="1962690" cy="18157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6" t="10059" r="8522" b="10059"/>
          <a:stretch/>
        </p:blipFill>
        <p:spPr>
          <a:xfrm>
            <a:off x="8229600" y="4572000"/>
            <a:ext cx="1554480" cy="181573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381400" y="4284616"/>
            <a:ext cx="2481943" cy="239050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derecha 8"/>
          <p:cNvSpPr/>
          <p:nvPr/>
        </p:nvSpPr>
        <p:spPr>
          <a:xfrm rot="20749550">
            <a:off x="3524688" y="3681945"/>
            <a:ext cx="1175658" cy="7576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033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9800" y="404665"/>
            <a:ext cx="7772400" cy="1470025"/>
          </a:xfrm>
        </p:spPr>
        <p:txBody>
          <a:bodyPr/>
          <a:lstStyle/>
          <a:p>
            <a:r>
              <a:rPr lang="es-MX" dirty="0"/>
              <a:t>CLASIFICACION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568008" y="1916832"/>
            <a:ext cx="3776464" cy="1752600"/>
          </a:xfrm>
        </p:spPr>
        <p:txBody>
          <a:bodyPr>
            <a:normAutofit lnSpcReduction="10000"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Se pondrán cajas forradas de diferentes colores, cada una será una clasificación de animales.</a:t>
            </a:r>
          </a:p>
          <a:p>
            <a:r>
              <a:rPr lang="es-MX" b="1" dirty="0">
                <a:solidFill>
                  <a:schemeClr val="accent1"/>
                </a:solidFill>
              </a:rPr>
              <a:t>(acuáticos, de la granja)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95" y="1844824"/>
            <a:ext cx="43815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002960"/>
            <a:ext cx="4845918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74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9800" y="-99392"/>
            <a:ext cx="7772400" cy="1470025"/>
          </a:xfrm>
        </p:spPr>
        <p:txBody>
          <a:bodyPr/>
          <a:lstStyle/>
          <a:p>
            <a:r>
              <a:rPr lang="es-MX" dirty="0"/>
              <a:t>¡DE COMPRAS!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75520" y="1268760"/>
            <a:ext cx="3888432" cy="2232248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Se le da una lista de súper al niño, y el tendrá que ir echando en un carritos los artículos que ahí dice, como si estuviera haciendo súper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501009"/>
            <a:ext cx="4248472" cy="254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30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06910" y="552845"/>
            <a:ext cx="10195675" cy="1188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903153" y="2400844"/>
            <a:ext cx="6903855" cy="3148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1157"/>
            <a:ext cx="12409714" cy="28765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06911" y="762485"/>
            <a:ext cx="10195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ORDENAR IMÁGENES EN UNA NARRACION</a:t>
            </a:r>
          </a:p>
        </p:txBody>
      </p:sp>
    </p:spTree>
    <p:extLst>
      <p:ext uri="{BB962C8B-B14F-4D97-AF65-F5344CB8AC3E}">
        <p14:creationId xmlns:p14="http://schemas.microsoft.com/office/powerpoint/2010/main" val="1595564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5705" y="315575"/>
            <a:ext cx="8661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C0000">
                        <a:tint val="66000"/>
                        <a:satMod val="160000"/>
                      </a:srgbClr>
                    </a:gs>
                    <a:gs pos="50000">
                      <a:srgbClr val="CC0000">
                        <a:tint val="44500"/>
                        <a:satMod val="160000"/>
                      </a:srgbClr>
                    </a:gs>
                    <a:gs pos="100000">
                      <a:srgbClr val="CC00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El cuento del cerdito y el lobo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4" y="1369534"/>
            <a:ext cx="4147013" cy="5329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5081451" y="2050869"/>
            <a:ext cx="60872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FF6600"/>
                </a:solidFill>
                <a:latin typeface="Britannic Bold" panose="020B0903060703020204" pitchFamily="34" charset="0"/>
              </a:rPr>
              <a:t>La actividad iniciaría contándoles el cuento a los alumnos y al termino de este pedirles que ordenen en el pizarrón las siguientes imágenes. Este material seria traerlo en grande a color para que sea mas llamativo para ellos ,las imágenes estarían en desorden y conforme a lo que ellos entendieron del cuanto así las acomodaran. Esta actividad es mas para alumnos de 3er año de preescolar, también se puede utilizar en alumnos de primero o segundo pero seria con un menor numero de imágenes.</a:t>
            </a:r>
          </a:p>
        </p:txBody>
      </p:sp>
    </p:spTree>
    <p:extLst>
      <p:ext uri="{BB962C8B-B14F-4D97-AF65-F5344CB8AC3E}">
        <p14:creationId xmlns:p14="http://schemas.microsoft.com/office/powerpoint/2010/main" val="231007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50690" y="655209"/>
            <a:ext cx="8838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ENUMERACION DE IMAGENES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56" y="1578538"/>
            <a:ext cx="3435109" cy="46655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08914" y="2037806"/>
            <a:ext cx="52773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CC0000"/>
                </a:solidFill>
                <a:latin typeface="Britannic Bold" panose="020B0903060703020204" pitchFamily="34" charset="0"/>
              </a:rPr>
              <a:t>Se les proporcionara una hoja con dibujos a los  escuchado la historia deberán enumerar como creen que comienza, que pasa después y como termina.</a:t>
            </a:r>
          </a:p>
        </p:txBody>
      </p:sp>
    </p:spTree>
    <p:extLst>
      <p:ext uri="{BB962C8B-B14F-4D97-AF65-F5344CB8AC3E}">
        <p14:creationId xmlns:p14="http://schemas.microsoft.com/office/powerpoint/2010/main" val="1185383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narraciones para niÃ±os de preesc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10961" r="10865" b="12005"/>
          <a:stretch/>
        </p:blipFill>
        <p:spPr bwMode="auto">
          <a:xfrm>
            <a:off x="6476581" y="733926"/>
            <a:ext cx="3786355" cy="5005137"/>
          </a:xfrm>
          <a:prstGeom prst="rect">
            <a:avLst/>
          </a:prstGeom>
          <a:noFill/>
          <a:ln w="762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407695" y="1239253"/>
            <a:ext cx="3862137" cy="4308872"/>
          </a:xfrm>
          <a:prstGeom prst="rect">
            <a:avLst/>
          </a:prstGeom>
          <a:solidFill>
            <a:srgbClr val="FF66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 esta narración están las imágenes que completan la historia y </a:t>
            </a:r>
            <a:r>
              <a:rPr lang="es-MX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asi</a:t>
            </a:r>
            <a:r>
              <a:rPr lang="es-MX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los niños pueden relacionar las narraciones con la narración.</a:t>
            </a:r>
          </a:p>
          <a:p>
            <a:r>
              <a:rPr lang="es-MX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20326" y="409074"/>
            <a:ext cx="4295274" cy="5606715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955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magenes  en un pizar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23" y="0"/>
            <a:ext cx="3070225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magenes de cu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31" y="3904561"/>
            <a:ext cx="3027362" cy="215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84" y="3647390"/>
            <a:ext cx="2564702" cy="21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85800" y="400050"/>
            <a:ext cx="4414837" cy="60016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 esta actividad necesitaremos un pizarrón y también una narración e imágenes que tengan secuencia con la narración y ponerlas en el pizarrón desordenadas para que los niños las vallan acomodando cuando estén leyendo la narración. </a:t>
            </a:r>
          </a:p>
        </p:txBody>
      </p:sp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1235523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05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9800" y="44625"/>
            <a:ext cx="7772400" cy="1470025"/>
          </a:xfrm>
        </p:spPr>
        <p:txBody>
          <a:bodyPr/>
          <a:lstStyle/>
          <a:p>
            <a:r>
              <a:rPr lang="es-MX" dirty="0"/>
              <a:t>MI DIA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59496" y="1412776"/>
            <a:ext cx="3384376" cy="26642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La maestra narra al niño las actividades que realizo y después el niño las debe ordenar así como la maestra se lo conto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484785"/>
            <a:ext cx="4248472" cy="50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0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1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Esta actividad es impresa a color y los niños tendrán que colorear las letras dependiendo el color.</a:t>
            </a:r>
            <a:br>
              <a:rPr lang="es-MX" sz="31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</a:br>
            <a:br>
              <a:rPr lang="es-MX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</a:b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777"/>
            <a:ext cx="11764536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14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1566085"/>
            <a:ext cx="4216673" cy="50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11625" y="908720"/>
            <a:ext cx="72664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b="1" dirty="0">
                <a:solidFill>
                  <a:schemeClr val="accent1"/>
                </a:solidFill>
              </a:rPr>
              <a:t>El niño lo acomodara en el orden que el cree correcto</a:t>
            </a:r>
          </a:p>
        </p:txBody>
      </p:sp>
    </p:spTree>
    <p:extLst>
      <p:ext uri="{BB962C8B-B14F-4D97-AF65-F5344CB8AC3E}">
        <p14:creationId xmlns:p14="http://schemas.microsoft.com/office/powerpoint/2010/main" val="411217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472" y="237732"/>
            <a:ext cx="3975279" cy="6088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281909"/>
            <a:ext cx="6422265" cy="2387600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La actividad consiste en que un día  les vas a pedir de tarea un cuento de esos cuentos elijaras solo 3 cuentos y al final de cada cuento ellos te deben explicar. Al siguiente día les preguntaras a los niños el mismo cuento solo enseñándole las hojas e imágenes el niño que lo recuerde tendrá premio y así estimularas su aprendizaje ya que el que recuerde te dirá lo que paso  </a:t>
            </a:r>
            <a:endParaRPr lang="es-MX" sz="2800" b="1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3813" y="5501671"/>
            <a:ext cx="3275527" cy="1356329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4627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38251" y="653143"/>
            <a:ext cx="7171509" cy="1140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866980" y="766243"/>
            <a:ext cx="6170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rgbClr val="CC0099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DIALOGO INFORMAL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34194" y="2442755"/>
            <a:ext cx="6753497" cy="287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16" y="1794077"/>
            <a:ext cx="12751202" cy="4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33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77206" y="315574"/>
            <a:ext cx="4518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rgbClr val="CC0099"/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Caja Sorpresa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90" y="1944299"/>
            <a:ext cx="3640184" cy="280123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4595" y="1526288"/>
            <a:ext cx="5394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66"/>
                </a:solidFill>
                <a:latin typeface="Britannic Bold" panose="020B0903060703020204" pitchFamily="34" charset="0"/>
              </a:rPr>
              <a:t>En esta actividad dentro de la caja podemos incluir imágenes como: una casa, algún animal, un grupo de niños, carita feliz, triste, enojada, comida, etc.</a:t>
            </a:r>
          </a:p>
          <a:p>
            <a:pPr algn="ctr"/>
            <a:r>
              <a:rPr lang="es-MX" sz="2400" dirty="0">
                <a:solidFill>
                  <a:srgbClr val="FF0066"/>
                </a:solidFill>
                <a:latin typeface="Britannic Bold" panose="020B0903060703020204" pitchFamily="34" charset="0"/>
              </a:rPr>
              <a:t>Cada alumno va a pasar y si por ejemplo le toca un grupo de niños nos va a contar quienes son sus compañeros o amiguitos con quienes juega o si le toca la imagen del animal decirnos si tiene mascotas, que mascota es y el nombre.</a:t>
            </a:r>
          </a:p>
        </p:txBody>
      </p:sp>
    </p:spTree>
    <p:extLst>
      <p:ext uri="{BB962C8B-B14F-4D97-AF65-F5344CB8AC3E}">
        <p14:creationId xmlns:p14="http://schemas.microsoft.com/office/powerpoint/2010/main" val="2902995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63946" y="354763"/>
            <a:ext cx="4820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papa caliente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70" y="1526720"/>
            <a:ext cx="4036423" cy="228763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07329" y="3932352"/>
            <a:ext cx="8334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B0F0"/>
                </a:solidFill>
                <a:latin typeface="Britannic Bold" panose="020B0903060703020204" pitchFamily="34" charset="0"/>
              </a:rPr>
              <a:t>Otra actividad para entablar un dialogo informal es por medio del juego de la papa caliente, pondremos a todos los niños en circulo y les daremos cualquier objeto para que se lo pasen uno por uno, se detendrán cuando la maestra diga “PAPA CALIENTE”</a:t>
            </a:r>
          </a:p>
          <a:p>
            <a:pPr algn="ctr"/>
            <a:r>
              <a:rPr lang="es-MX" dirty="0">
                <a:solidFill>
                  <a:srgbClr val="00B0F0"/>
                </a:solidFill>
                <a:latin typeface="Britannic Bold" panose="020B0903060703020204" pitchFamily="34" charset="0"/>
              </a:rPr>
              <a:t>Al niño que se quedo con el objeto le haremos una seria de preguntas como :</a:t>
            </a:r>
          </a:p>
          <a:p>
            <a:pPr algn="ctr"/>
            <a:r>
              <a:rPr lang="es-MX" dirty="0">
                <a:solidFill>
                  <a:srgbClr val="00B0F0"/>
                </a:solidFill>
                <a:latin typeface="Britannic Bold" panose="020B0903060703020204" pitchFamily="34" charset="0"/>
              </a:rPr>
              <a:t>¿Qué te gusta de mama y papa? , ¿Cómo es tu casa?, ¿Qué es lo que mas te gusta hacer?, etc.</a:t>
            </a:r>
          </a:p>
        </p:txBody>
      </p:sp>
    </p:spTree>
    <p:extLst>
      <p:ext uri="{BB962C8B-B14F-4D97-AF65-F5344CB8AC3E}">
        <p14:creationId xmlns:p14="http://schemas.microsoft.com/office/powerpoint/2010/main" val="1532031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72008"/>
            <a:ext cx="6858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9485" y="1168592"/>
            <a:ext cx="4942115" cy="3584082"/>
          </a:xfrm>
        </p:spPr>
        <p:txBody>
          <a:bodyPr>
            <a:normAutofit/>
          </a:bodyPr>
          <a:lstStyle/>
          <a:p>
            <a:r>
              <a:rPr lang="es-MX" b="1" dirty="0">
                <a:latin typeface="Arial Rounded MT Bold" panose="020F0704030504030204" pitchFamily="34" charset="0"/>
              </a:rPr>
              <a:t>Algún alumno comienza a relacionar algún tema con súper héroes, ellos comienzan a platicarle cual es su favorito la maestra los escucha un momento pero después los regresa de nuevo al tema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9800" y="5849257"/>
            <a:ext cx="8196944" cy="1146629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LA HISTORIETA </a:t>
            </a:r>
            <a:endParaRPr lang="es-MX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44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90485" y="142437"/>
            <a:ext cx="7772400" cy="147002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r>
              <a:rPr lang="es-MX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DIALOGO FORMAL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642"/>
            <a:ext cx="12192000" cy="45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60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1" y="1877437"/>
            <a:ext cx="3019425" cy="439927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91544" y="33265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¿QUE HICISTE EN TUS VACACIONES?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9696" y="2348880"/>
            <a:ext cx="5936704" cy="3456384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La maestra comenzara a interactuar poco a poco con el grupo sobre las vacaciones y así ellos le irán platicando lo que hicieron.</a:t>
            </a:r>
          </a:p>
        </p:txBody>
      </p:sp>
    </p:spTree>
    <p:extLst>
      <p:ext uri="{BB962C8B-B14F-4D97-AF65-F5344CB8AC3E}">
        <p14:creationId xmlns:p14="http://schemas.microsoft.com/office/powerpoint/2010/main" val="1556839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BIBLIOGRAFIAS</a:t>
            </a:r>
            <a:endParaRPr lang="es-MX" b="1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5190186"/>
          </a:xfrm>
        </p:spPr>
        <p:txBody>
          <a:bodyPr>
            <a:normAutofit fontScale="92500" lnSpcReduction="10000"/>
          </a:bodyPr>
          <a:lstStyle/>
          <a:p>
            <a:r>
              <a:rPr lang="es-MX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HTTPS://SAPOSYPRINCESAS.ELMUNDO.ES/OCIO-EN-CASA/JUEGOS-PARA-NINOS/JUEGOS-APRENDER-LETRAS/</a:t>
            </a:r>
            <a:endParaRPr lang="es-MX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HTTPS://ACTIVIDADESINFANTIL.COM/ARCHIVES/7710</a:t>
            </a:r>
            <a:endParaRPr lang="es-MX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HTTPS://WWW.ZONA33PREESCOLAR.COM/ACTIVIDADES-DIVERSAS</a:t>
            </a:r>
            <a:endParaRPr lang="es-MX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/SEARCH?Q=NIÑOS+LEYENDO+CUENTOS&amp;RLZ=1C1AVFC_ENMX863MX863&amp;TBM=ISCH&amp;SOURCE=IU&amp;ICTX=1&amp;FIR=DS_WJ7I-SJ0OIM%253A%252CEPFAEXWDEDPDOM%252C_&amp;VET=1&amp;USG=AI4_-KTJKZ61EAQKDSRRZTLHJCH7WUEQNA&amp;SA=X&amp;VED=2AHUKEWIK07FIG7BKAHUIVA0KHB74A6SQ9QEWANOECAYQCA#IMGRC=DS_WJ7I-SJ0OIM: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google.com/search?q=manzana+roja+animada&amp;rlz=1C1AVFC_enMX863MX863&amp;tbm=isch&amp;source=iu&amp;ictx=1&amp;fir=l1hMEzCqG9rxOM%253A%252CDXF33CW8P_th6M%252C_&amp;vet=1&amp;usg=AI4_-kSfvQC_VHtksFtJEoDxfIMeCwU2Yw&amp;sa=X&amp;ved=2ahUKEwiVuNnT87XkAhVFd6wKHRZvBDoQ9QEwAnoECAcQCA#imgrc=02isdY91fomP4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ugimnasiacerebral.com/gimnasia-cerebral-para-niños/</a:t>
            </a:r>
            <a:r>
              <a:rPr lang="es-MX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las-mejores-dinamicas-y-actividades-para-preescolar?fbclid</a:t>
            </a:r>
            <a:r>
              <a:rPr lang="es-MX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=IwAR2Nb6wvBmObcLZOsdoL_sx6DM7GPCBUHfeI04Zk4tyejS3vLZ5UYlV0TgQ</a:t>
            </a:r>
          </a:p>
          <a:p>
            <a:r>
              <a:rPr lang="es-MX" sz="1400" dirty="0">
                <a:hlinkClick r:id="rId6"/>
              </a:rPr>
              <a:t>http://tugimnasiacerebral.com/gimnasia-cerebral-para-niños/las-mejores-</a:t>
            </a:r>
            <a:r>
              <a:rPr lang="es-MX" sz="1400" dirty="0" err="1">
                <a:hlinkClick r:id="rId6"/>
              </a:rPr>
              <a:t>dinamicas</a:t>
            </a:r>
            <a:r>
              <a:rPr lang="es-MX" sz="1400" dirty="0">
                <a:hlinkClick r:id="rId6"/>
              </a:rPr>
              <a:t>-y-actividades-para-preescolar</a:t>
            </a:r>
            <a:endParaRPr lang="es-MX" sz="1400" dirty="0"/>
          </a:p>
          <a:p>
            <a:r>
              <a:rPr lang="es-MX" sz="1400" dirty="0">
                <a:hlinkClick r:id="rId7"/>
              </a:rPr>
              <a:t>http://www.clubpequeslectores.com/2017/06/actividades-aprender-letras-lectoescritura.html?m=1&amp;fbclid=IwAR06DO-ZfPIXFPKSdAIV7KOaVIIfSvw1cG9Yrpi9bFrRRhAUB3EKnMrzK</a:t>
            </a:r>
            <a:endParaRPr lang="es-MX" sz="1400" dirty="0"/>
          </a:p>
          <a:p>
            <a:r>
              <a:rPr lang="es-MX" sz="1400" dirty="0">
                <a:hlinkClick r:id="rId8"/>
              </a:rPr>
              <a:t>http://www.clubpequeslectores.com/2017/06/actividades-aprender-letras-lectoescritura.html?m=1ds</a:t>
            </a:r>
            <a:endParaRPr lang="es-MX" sz="1400" dirty="0"/>
          </a:p>
          <a:p>
            <a:r>
              <a:rPr lang="es-MX" sz="1400" dirty="0">
                <a:hlinkClick r:id="rId9"/>
              </a:rPr>
              <a:t>https://www.pinterest.com.mx/marionam/ordenar-y-anticipar-secuencialmente-im%C3%A1genes/?autologin=true</a:t>
            </a:r>
            <a:r>
              <a:rPr lang="es-MX" sz="1400" dirty="0">
                <a:hlinkClick r:id="rId10"/>
              </a:rPr>
              <a:t> </a:t>
            </a:r>
            <a:r>
              <a:rPr lang="es-MX" sz="1400" dirty="0">
                <a:hlinkClick r:id="rId11"/>
              </a:rPr>
              <a:t>https://www.lifeder.com/dinamicas-ninos-preescolar/?fbcli</a:t>
            </a:r>
            <a:endParaRPr lang="es-MX" sz="1400" dirty="0"/>
          </a:p>
          <a:p>
            <a:r>
              <a:rPr lang="es-MX" sz="1400" dirty="0">
                <a:hlinkClick r:id="rId12"/>
              </a:rPr>
              <a:t>https://www.google.com/</a:t>
            </a:r>
            <a:r>
              <a:rPr lang="es-MX" sz="1400" dirty="0" err="1">
                <a:hlinkClick r:id="rId12"/>
              </a:rPr>
              <a:t>search?rlz</a:t>
            </a:r>
            <a:r>
              <a:rPr lang="es-MX" sz="1400" dirty="0">
                <a:hlinkClick r:id="rId12"/>
              </a:rPr>
              <a:t>=1C1JZAP_esMX842MX846&amp;biw=1366&amp;bih=608&amp;tbm=</a:t>
            </a:r>
            <a:r>
              <a:rPr lang="es-MX" sz="1400" dirty="0" err="1">
                <a:hlinkClick r:id="rId12"/>
              </a:rPr>
              <a:t>isch&amp;sa</a:t>
            </a:r>
            <a:r>
              <a:rPr lang="es-MX" sz="1400" dirty="0">
                <a:hlinkClick r:id="rId12"/>
              </a:rPr>
              <a:t>=1&amp;ei=4hBrXZmaOs_UsAX1trLQCQ&amp;q=</a:t>
            </a:r>
            <a:r>
              <a:rPr lang="es-MX" sz="1400" dirty="0" err="1">
                <a:hlinkClick r:id="rId12"/>
              </a:rPr>
              <a:t>el+cuento+del+cerdito+y+el+lobo+contado+en+imagenes&amp;oq</a:t>
            </a:r>
            <a:r>
              <a:rPr lang="es-MX" sz="1400" dirty="0">
                <a:hlinkClick r:id="rId12"/>
              </a:rPr>
              <a:t>=</a:t>
            </a:r>
            <a:r>
              <a:rPr lang="es-MX" sz="1400" dirty="0" err="1">
                <a:hlinkClick r:id="rId12"/>
              </a:rPr>
              <a:t>el+cuento+del+cerdito+y+el+lobo+contado+en+imagenes&amp;gs_l</a:t>
            </a:r>
            <a:r>
              <a:rPr lang="es-MX" sz="1400" dirty="0">
                <a:hlinkClick r:id="rId12"/>
              </a:rPr>
              <a:t>=img.3...8042.13623..13771...7.0..0.238.4289.0j22j4......0....1..gws-wiz-img.tdRFL4e2rSw&amp;ved=0ahUKEwiZk6yTr67kAhVPKqwKHXWbDJoQ4dUDCAY&amp;uact=5</a:t>
            </a:r>
            <a:r>
              <a:rPr lang="es-MX" sz="1400" dirty="0">
                <a:hlinkClick r:id="rId10"/>
              </a:rPr>
              <a:t>d=IwAR3v08Kf6K7EOqcBWlJwiVQT3mGx5yOUNNTcmtVmvLhzox-kIBIDPeIsLyg</a:t>
            </a:r>
            <a:endParaRPr lang="es-MX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0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57" y="1948368"/>
            <a:ext cx="8279086" cy="46882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Esta actividad es impresa y tiene que colorear todas las letras “U”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19" y="1948368"/>
            <a:ext cx="8212024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2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rgbClr val="DB8BD5"/>
                </a:solidFill>
                <a:latin typeface="Arial Rounded MT Bold" panose="020F0704030504030204" pitchFamily="34" charset="0"/>
              </a:rPr>
              <a:t>TORRE DE LETRAS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16906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40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La torre mas alta gana, pero al mismo tiempo que este en orden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016251"/>
            <a:ext cx="666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 Rounded MT Bold" panose="020F0704030504030204" pitchFamily="34" charset="0"/>
              </a:rPr>
              <a:t>¡A PESCAR!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1690687"/>
            <a:ext cx="5660571" cy="366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24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El juego consiste en pescar alguna letra, al pescar dirá alguna palabra que comience con esa letra, pero OJO si pesca un pez o tiburón pierde su turno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66" y="1888930"/>
            <a:ext cx="5213532" cy="413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17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moldear letras con plastilina">
            <a:extLst>
              <a:ext uri="{FF2B5EF4-FFF2-40B4-BE49-F238E27FC236}">
                <a16:creationId xmlns:a16="http://schemas.microsoft.com/office/drawing/2014/main" id="{4612EA19-166C-46AC-AEF5-167F634F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65" y="2179031"/>
            <a:ext cx="5833849" cy="43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286" y="1018268"/>
            <a:ext cx="5605250" cy="5316431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MX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Modelamos letras con plastilina</a:t>
            </a:r>
            <a:br>
              <a:rPr lang="es-MX" dirty="0">
                <a:latin typeface="Arial Rounded MT Bold" panose="020F0704030504030204" pitchFamily="34" charset="0"/>
              </a:rPr>
            </a:br>
            <a:r>
              <a:rPr lang="es-MX" dirty="0">
                <a:solidFill>
                  <a:srgbClr val="FFFF00"/>
                </a:solidFill>
                <a:latin typeface="Arial Rounded MT Bold" panose="020F0704030504030204" pitchFamily="34" charset="0"/>
              </a:rPr>
              <a:t>Es muy divertido modelar con plastilina, por eso pueden modelar letras que son más difíciles de memorizar. Como base para las letras pueden usar la cartulina.</a:t>
            </a:r>
            <a:br>
              <a:rPr lang="es-MX" dirty="0">
                <a:latin typeface="Arial Rounded MT Bold" panose="020F0704030504030204" pitchFamily="34" charset="0"/>
              </a:rPr>
            </a:br>
            <a:endParaRPr lang="es-MX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9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Rounded MT Bold" panose="020F0704030504030204" pitchFamily="34" charset="0"/>
              </a:rPr>
              <a:t>Fuga de letras 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Resultado de imagen para identificar letras actividades para niÃ±os de preescolar p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10390"/>
            <a:ext cx="5737226" cy="46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43429" y="2873829"/>
            <a:ext cx="43397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sz="2800" dirty="0">
                <a:solidFill>
                  <a:schemeClr val="bg2"/>
                </a:solidFill>
                <a:latin typeface="Arial Rounded MT Bold" panose="020F0704030504030204" pitchFamily="34" charset="0"/>
              </a:rPr>
              <a:t>Que el niño ya cuando sepa las vocales sepa adecuar cada vocal en una palabra el se guiara del dibujo conforme a la palabra. </a:t>
            </a:r>
            <a:endParaRPr lang="es-MX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0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743" y="655410"/>
            <a:ext cx="10515600" cy="1325563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El juego consiste en que el niño conecte las letras que el maestro le pide con líneas o viboritas de la manera en el que el niño se pueda acomodar puede seguir las letras de su nombre o de algún objeto la palabra tiene que estar escrita. </a:t>
            </a:r>
            <a:endParaRPr lang="es-MX" sz="2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Resultado de imagen para identificar letras actividades para niÃ±os de preescolar p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3" y="2208439"/>
            <a:ext cx="7261701" cy="40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1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">
      <a:dk1>
        <a:srgbClr val="BFBFBF"/>
      </a:dk1>
      <a:lt1>
        <a:sysClr val="window" lastClr="FFFFFF"/>
      </a:lt1>
      <a:dk2>
        <a:srgbClr val="44546A"/>
      </a:dk2>
      <a:lt2>
        <a:srgbClr val="FEE59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1704</Words>
  <Application>Microsoft Office PowerPoint</Application>
  <PresentationFormat>Panorámica</PresentationFormat>
  <Paragraphs>90</Paragraphs>
  <Slides>38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Arial Rounded MT Bold</vt:lpstr>
      <vt:lpstr>Britannic Bold</vt:lpstr>
      <vt:lpstr>Calibri</vt:lpstr>
      <vt:lpstr>Calibri Light</vt:lpstr>
      <vt:lpstr>Office Theme</vt:lpstr>
      <vt:lpstr>Escuela normal de educación preescolar</vt:lpstr>
      <vt:lpstr>IDENTIFICAR LETRAS </vt:lpstr>
      <vt:lpstr>Esta actividad es impresa a color y los niños tendrán que colorear las letras dependiendo el color.  </vt:lpstr>
      <vt:lpstr>Esta actividad es impresa y tiene que colorear todas las letras “U”</vt:lpstr>
      <vt:lpstr>TORRE DE LETRAS</vt:lpstr>
      <vt:lpstr>¡A PESCAR!</vt:lpstr>
      <vt:lpstr>Modelamos letras con plastilina Es muy divertido modelar con plastilina, por eso pueden modelar letras que son más difíciles de memorizar. Como base para las letras pueden usar la cartulina. </vt:lpstr>
      <vt:lpstr>Fuga de letras </vt:lpstr>
      <vt:lpstr>El juego consiste en que el niño conecte las letras que el maestro le pide con líneas o viboritas de la manera en el que el niño se pueda acomodar puede seguir las letras de su nombre o de algún objeto la palabra tiene que estar escrita. </vt:lpstr>
      <vt:lpstr> Juego de los sonidos </vt:lpstr>
      <vt:lpstr>Ejemplo.  “Veo un objeto que empieza con la letra “B”…. </vt:lpstr>
      <vt:lpstr>Presentación de PowerPoint</vt:lpstr>
      <vt:lpstr>Presentación de PowerPoint</vt:lpstr>
      <vt:lpstr>La clasificación de objetos consiste en organizar los elementos de acuerdo a sus diferencias y semejanzas.</vt:lpstr>
      <vt:lpstr> Memorama </vt:lpstr>
      <vt:lpstr>Identificar y nombrar objetos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CLASIFICACION </vt:lpstr>
      <vt:lpstr>¡DE COMPRAS!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DIA</vt:lpstr>
      <vt:lpstr>Presentación de PowerPoint</vt:lpstr>
      <vt:lpstr>La actividad consiste en que un día  les vas a pedir de tarea un cuento de esos cuentos elijaras solo 3 cuentos y al final de cada cuento ellos te deben explicar. Al siguiente día les preguntaras a los niños el mismo cuento solo enseñándole las hojas e imágenes el niño que lo recuerde tendrá premio y así estimularas su aprendizaje ya que el que recuerde te dirá lo que paso  </vt:lpstr>
      <vt:lpstr>Presentación de PowerPoint</vt:lpstr>
      <vt:lpstr>Presentación de PowerPoint</vt:lpstr>
      <vt:lpstr>Presentación de PowerPoint</vt:lpstr>
      <vt:lpstr>LA HISTORIETA </vt:lpstr>
      <vt:lpstr>DIALOGO FORMAL</vt:lpstr>
      <vt:lpstr>¿QUE HICISTE EN TUS VACACIONES?</vt:lpstr>
      <vt:lpstr>BIBLIOGRAFIAS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</dc:creator>
  <cp:lastModifiedBy>bruno neira flores</cp:lastModifiedBy>
  <cp:revision>44</cp:revision>
  <dcterms:created xsi:type="dcterms:W3CDTF">2019-08-31T23:08:47Z</dcterms:created>
  <dcterms:modified xsi:type="dcterms:W3CDTF">2019-09-05T03:24:34Z</dcterms:modified>
</cp:coreProperties>
</file>