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6"/>
  </p:notesMasterIdLst>
  <p:handoutMasterIdLst>
    <p:handoutMasterId r:id="rId17"/>
  </p:handoutMasterIdLst>
  <p:sldIdLst>
    <p:sldId id="257" r:id="rId2"/>
    <p:sldId id="278" r:id="rId3"/>
    <p:sldId id="258" r:id="rId4"/>
    <p:sldId id="260" r:id="rId5"/>
    <p:sldId id="261" r:id="rId6"/>
    <p:sldId id="271" r:id="rId7"/>
    <p:sldId id="264" r:id="rId8"/>
    <p:sldId id="270" r:id="rId9"/>
    <p:sldId id="272" r:id="rId10"/>
    <p:sldId id="273" r:id="rId11"/>
    <p:sldId id="274" r:id="rId12"/>
    <p:sldId id="275" r:id="rId13"/>
    <p:sldId id="276" r:id="rId14"/>
    <p:sldId id="277" r:id="rId15"/>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6395" autoAdjust="0"/>
  </p:normalViewPr>
  <p:slideViewPr>
    <p:cSldViewPr snapToGrid="0">
      <p:cViewPr varScale="1">
        <p:scale>
          <a:sx n="74" d="100"/>
          <a:sy n="74" d="100"/>
        </p:scale>
        <p:origin x="576" y="8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3024"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558A6B77-4CD0-4837-888F-5450ED07382F}" type="datetime1">
              <a:rPr lang="es-ES" smtClean="0"/>
              <a:t>04/09/2019</a:t>
            </a:fld>
            <a:endParaRPr lang="es-ES" dirty="0"/>
          </a:p>
        </p:txBody>
      </p:sp>
      <p:sp>
        <p:nvSpPr>
          <p:cNvPr id="4" name="Marcador de posición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57E03411-58E2-43FD-AE1D-AD77DFF8CB20}" type="slidenum">
              <a:rPr lang="es-ES" smtClean="0"/>
              <a:pPr algn="r" rtl="0"/>
              <a:t>‹Nº›</a:t>
            </a:fld>
            <a:endParaRPr lang="es-ES"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EFBF568D-E0C5-4F7A-80C1-F7598EC89943}" type="datetime1">
              <a:rPr lang="es-ES" noProof="0" smtClean="0"/>
              <a:pPr/>
              <a:t>04/09/2019</a:t>
            </a:fld>
            <a:endParaRPr lang="es-ES" noProof="0"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C8DC57A8-AE18-4654-B6AF-04B3577165BE}" type="slidenum">
              <a:rPr lang="es-ES" noProof="0" smtClean="0"/>
              <a:pPr/>
              <a:t>‹Nº›</a:t>
            </a:fld>
            <a:endParaRPr lang="es-ES" noProof="0"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1</a:t>
            </a:fld>
            <a:endParaRPr lang="es-ES" dirty="0"/>
          </a:p>
        </p:txBody>
      </p:sp>
    </p:spTree>
    <p:extLst>
      <p:ext uri="{BB962C8B-B14F-4D97-AF65-F5344CB8AC3E}">
        <p14:creationId xmlns:p14="http://schemas.microsoft.com/office/powerpoint/2010/main" val="4059270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3</a:t>
            </a:fld>
            <a:endParaRPr lang="es-ES" dirty="0"/>
          </a:p>
        </p:txBody>
      </p:sp>
    </p:spTree>
    <p:extLst>
      <p:ext uri="{BB962C8B-B14F-4D97-AF65-F5344CB8AC3E}">
        <p14:creationId xmlns:p14="http://schemas.microsoft.com/office/powerpoint/2010/main" val="176798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4</a:t>
            </a:fld>
            <a:endParaRPr lang="es-ES" dirty="0"/>
          </a:p>
        </p:txBody>
      </p:sp>
    </p:spTree>
    <p:extLst>
      <p:ext uri="{BB962C8B-B14F-4D97-AF65-F5344CB8AC3E}">
        <p14:creationId xmlns:p14="http://schemas.microsoft.com/office/powerpoint/2010/main" val="1651727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5</a:t>
            </a:fld>
            <a:endParaRPr lang="es-ES" dirty="0"/>
          </a:p>
        </p:txBody>
      </p:sp>
    </p:spTree>
    <p:extLst>
      <p:ext uri="{BB962C8B-B14F-4D97-AF65-F5344CB8AC3E}">
        <p14:creationId xmlns:p14="http://schemas.microsoft.com/office/powerpoint/2010/main" val="351501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7</a:t>
            </a:fld>
            <a:endParaRPr lang="es-ES" dirty="0"/>
          </a:p>
        </p:txBody>
      </p:sp>
    </p:spTree>
    <p:extLst>
      <p:ext uri="{BB962C8B-B14F-4D97-AF65-F5344CB8AC3E}">
        <p14:creationId xmlns:p14="http://schemas.microsoft.com/office/powerpoint/2010/main" val="2651506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8DC57A8-AE18-4654-B6AF-04B3577165BE}" type="slidenum">
              <a:rPr lang="es-ES" smtClean="0"/>
              <a:pPr/>
              <a:t>8</a:t>
            </a:fld>
            <a:endParaRPr lang="es-ES" dirty="0"/>
          </a:p>
        </p:txBody>
      </p:sp>
    </p:spTree>
    <p:extLst>
      <p:ext uri="{BB962C8B-B14F-4D97-AF65-F5344CB8AC3E}">
        <p14:creationId xmlns:p14="http://schemas.microsoft.com/office/powerpoint/2010/main" val="343406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127360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917038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88452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2243208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788884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1628600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C08D2A3-9C84-40EA-B90D-CE0CB003F11C}"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1703797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D3FC754-5105-4120-96BF-E066A80C9168}"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2653881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11"/>
          </p:nvPr>
        </p:nvSpPr>
        <p:spPr/>
        <p:txBody>
          <a:bodyPr/>
          <a:lstStyle/>
          <a:p>
            <a:pPr rtl="0"/>
            <a:endParaRPr lang="es-ES" noProof="0" dirty="0"/>
          </a:p>
        </p:txBody>
      </p:sp>
      <p:sp>
        <p:nvSpPr>
          <p:cNvPr id="6" name="Slide Number Placeholder 5"/>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45592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extLst>
      <p:ext uri="{BB962C8B-B14F-4D97-AF65-F5344CB8AC3E}">
        <p14:creationId xmlns:p14="http://schemas.microsoft.com/office/powerpoint/2010/main" val="290537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A6A526C-96C5-4D92-AB97-D8ADC29D42FE}" type="datetime1">
              <a:rPr lang="es-ES" noProof="0" smtClean="0"/>
              <a:pPr/>
              <a:t>04/09/2019</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204744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E9D8706A-82CB-4CEF-A1F3-DFFE07174E7B}" type="datetime1">
              <a:rPr lang="es-ES" noProof="0" smtClean="0"/>
              <a:pPr/>
              <a:t>04/09/2019</a:t>
            </a:fld>
            <a:endParaRPr lang="es-ES" noProof="0" dirty="0"/>
          </a:p>
        </p:txBody>
      </p:sp>
      <p:sp>
        <p:nvSpPr>
          <p:cNvPr id="8" name="Footer Placeholder 7"/>
          <p:cNvSpPr>
            <a:spLocks noGrp="1"/>
          </p:cNvSpPr>
          <p:nvPr>
            <p:ph type="ftr" sz="quarter" idx="11"/>
          </p:nvPr>
        </p:nvSpPr>
        <p:spPr/>
        <p:txBody>
          <a:bodyPr/>
          <a:lstStyle/>
          <a:p>
            <a:pPr rtl="0"/>
            <a:endParaRPr lang="es-ES" noProof="0" dirty="0"/>
          </a:p>
        </p:txBody>
      </p:sp>
      <p:sp>
        <p:nvSpPr>
          <p:cNvPr id="9" name="Slide Number Placeholder 8"/>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406549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A8843A6-40B9-4C41-B2F4-377E2A54BFAD}" type="datetime1">
              <a:rPr lang="es-ES" noProof="0" smtClean="0"/>
              <a:pPr/>
              <a:t>04/09/2019</a:t>
            </a:fld>
            <a:endParaRPr lang="es-ES" noProof="0" dirty="0"/>
          </a:p>
        </p:txBody>
      </p:sp>
      <p:sp>
        <p:nvSpPr>
          <p:cNvPr id="4" name="Footer Placeholder 3"/>
          <p:cNvSpPr>
            <a:spLocks noGrp="1"/>
          </p:cNvSpPr>
          <p:nvPr>
            <p:ph type="ftr" sz="quarter" idx="11"/>
          </p:nvPr>
        </p:nvSpPr>
        <p:spPr/>
        <p:txBody>
          <a:bodyPr/>
          <a:lstStyle/>
          <a:p>
            <a:pPr rtl="0"/>
            <a:endParaRPr lang="es-ES" noProof="0" dirty="0"/>
          </a:p>
        </p:txBody>
      </p:sp>
      <p:sp>
        <p:nvSpPr>
          <p:cNvPr id="5" name="Slide Number Placeholder 4"/>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419119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CB6EA-8F6B-4084-8E83-2F4BA16ACF8E}" type="datetime1">
              <a:rPr lang="es-ES" noProof="0" smtClean="0"/>
              <a:pPr/>
              <a:t>04/09/2019</a:t>
            </a:fld>
            <a:endParaRPr lang="es-ES" noProof="0" dirty="0"/>
          </a:p>
        </p:txBody>
      </p:sp>
      <p:sp>
        <p:nvSpPr>
          <p:cNvPr id="3" name="Footer Placeholder 2"/>
          <p:cNvSpPr>
            <a:spLocks noGrp="1"/>
          </p:cNvSpPr>
          <p:nvPr>
            <p:ph type="ftr" sz="quarter" idx="11"/>
          </p:nvPr>
        </p:nvSpPr>
        <p:spPr/>
        <p:txBody>
          <a:bodyPr/>
          <a:lstStyle/>
          <a:p>
            <a:pPr rtl="0"/>
            <a:endParaRPr lang="es-ES" noProof="0" dirty="0"/>
          </a:p>
        </p:txBody>
      </p:sp>
      <p:sp>
        <p:nvSpPr>
          <p:cNvPr id="4" name="Slide Number Placeholder 3"/>
          <p:cNvSpPr>
            <a:spLocks noGrp="1"/>
          </p:cNvSpPr>
          <p:nvPr>
            <p:ph type="sldNum" sz="quarter" idx="12"/>
          </p:nvPr>
        </p:nvSpPr>
        <p:spPr/>
        <p:txBody>
          <a:bodyPr/>
          <a:lstStyle/>
          <a:p>
            <a:pPr rtl="0"/>
            <a:fld id="{022B156B-59AE-415F-B24B-8756D48BB977}" type="slidenum">
              <a:rPr lang="es-ES" noProof="0" smtClean="0"/>
              <a:t>‹Nº›</a:t>
            </a:fld>
            <a:endParaRPr lang="es-ES" noProof="0" dirty="0"/>
          </a:p>
        </p:txBody>
      </p:sp>
    </p:spTree>
    <p:extLst>
      <p:ext uri="{BB962C8B-B14F-4D97-AF65-F5344CB8AC3E}">
        <p14:creationId xmlns:p14="http://schemas.microsoft.com/office/powerpoint/2010/main" val="23163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162583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DF62A26-CBD6-46C0-96AB-9CE431FD79E9}" type="datetime1">
              <a:rPr lang="es-ES" noProof="0" smtClean="0"/>
              <a:pPr/>
              <a:t>04/09/2019</a:t>
            </a:fld>
            <a:endParaRPr lang="es-ES" noProof="0" dirty="0"/>
          </a:p>
        </p:txBody>
      </p:sp>
      <p:sp>
        <p:nvSpPr>
          <p:cNvPr id="6" name="Footer Placeholder 5"/>
          <p:cNvSpPr>
            <a:spLocks noGrp="1"/>
          </p:cNvSpPr>
          <p:nvPr>
            <p:ph type="ftr" sz="quarter" idx="11"/>
          </p:nvPr>
        </p:nvSpPr>
        <p:spPr/>
        <p:txBody>
          <a:bodyPr/>
          <a:lstStyle/>
          <a:p>
            <a:pPr rtl="0"/>
            <a:endParaRPr lang="es-ES" noProof="0" dirty="0"/>
          </a:p>
        </p:txBody>
      </p:sp>
      <p:sp>
        <p:nvSpPr>
          <p:cNvPr id="7" name="Slide Number Placeholder 6"/>
          <p:cNvSpPr>
            <a:spLocks noGrp="1"/>
          </p:cNvSpPr>
          <p:nvPr>
            <p:ph type="sldNum" sz="quarter" idx="12"/>
          </p:nvPr>
        </p:nvSpPr>
        <p:spPr/>
        <p:txBody>
          <a:body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111167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DF62A26-CBD6-46C0-96AB-9CE431FD79E9}" type="datetime1">
              <a:rPr lang="es-ES" noProof="0" smtClean="0"/>
              <a:pPr/>
              <a:t>04/09/2019</a:t>
            </a:fld>
            <a:endParaRPr lang="es-ES" noProof="0"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rtl="0"/>
            <a:endParaRPr lang="es-ES" noProof="0"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rtl="0"/>
            <a:fld id="{022B156B-59AE-415F-B24B-8756D48BB977}" type="slidenum">
              <a:rPr lang="es-ES" noProof="0" smtClean="0"/>
              <a:pPr rtl="0"/>
              <a:t>‹Nº›</a:t>
            </a:fld>
            <a:endParaRPr lang="es-ES" noProof="0" dirty="0"/>
          </a:p>
        </p:txBody>
      </p:sp>
    </p:spTree>
    <p:extLst>
      <p:ext uri="{BB962C8B-B14F-4D97-AF65-F5344CB8AC3E}">
        <p14:creationId xmlns:p14="http://schemas.microsoft.com/office/powerpoint/2010/main" val="79050361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serpadres.es/canciones-infantiles/cancion/letra-de-soy-una-taza-341473846775" TargetMode="External"/><Relationship Id="rId2" Type="http://schemas.openxmlformats.org/officeDocument/2006/relationships/hyperlink" Target="https://www.letras.com/thalia/la-risa-de-las-vocales/" TargetMode="External"/><Relationship Id="rId1" Type="http://schemas.openxmlformats.org/officeDocument/2006/relationships/slideLayout" Target="../slideLayouts/slideLayout2.xml"/><Relationship Id="rId4" Type="http://schemas.openxmlformats.org/officeDocument/2006/relationships/hyperlink" Target="https://www.pinterest.com.mx/ovejero0038/secuencias-narrativas-para-le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2404534"/>
            <a:ext cx="45719" cy="110066"/>
          </a:xfrm>
        </p:spPr>
        <p:txBody>
          <a:bodyPr rtlCol="0"/>
          <a:lstStyle/>
          <a:p>
            <a:pPr rtl="0"/>
            <a:r>
              <a:rPr lang="es-ES" dirty="0" smtClean="0"/>
              <a:t>.</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smtClean="0"/>
              <a:t/>
            </a:r>
            <a:br>
              <a:rPr lang="es-ES" dirty="0" smtClean="0"/>
            </a:br>
            <a:endParaRPr lang="es-ES" dirty="0"/>
          </a:p>
        </p:txBody>
      </p:sp>
      <p:pic>
        <p:nvPicPr>
          <p:cNvPr id="2049" name="Imagen 2" descr="Resultado de imagen para escudo escuela normal de educacion preescolar saltill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486" y="536713"/>
            <a:ext cx="2136599" cy="15511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035810" y="536713"/>
            <a:ext cx="7327035"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Escuela Normal de Educaci</a:t>
            </a:r>
            <a:r>
              <a:rPr kumimoji="0" lang="es-MX" altLang="es-MX" sz="2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n Preescolar</a:t>
            </a:r>
            <a:endParaRPr lang="es-MX" altLang="es-MX" sz="2800" b="1" i="1" dirty="0">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MX" altLang="es-MX" sz="2000" b="1" i="1"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“LENGUAJE</a:t>
            </a:r>
            <a:r>
              <a:rPr kumimoji="0" lang="es-MX" altLang="es-MX" sz="2000" b="1" i="1" u="none" strike="noStrike" cap="none" normalizeH="0" dirty="0" smtClean="0">
                <a:ln>
                  <a:noFill/>
                </a:ln>
                <a:solidFill>
                  <a:schemeClr val="tx1"/>
                </a:solidFill>
                <a:effectLst/>
                <a:ea typeface="Calibri" panose="020F0502020204030204" pitchFamily="34" charset="0"/>
                <a:cs typeface="Arial" panose="020B0604020202020204" pitchFamily="34" charset="0"/>
              </a:rPr>
              <a:t> Y COMUNICACIÓN”</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MX" altLang="es-MX" sz="2000" b="1" i="1"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lvl="0" algn="ctr"/>
            <a:r>
              <a:rPr lang="es-MX" altLang="es-MX" sz="2000" dirty="0">
                <a:ea typeface="Calibri" panose="020F0502020204030204" pitchFamily="34" charset="0"/>
                <a:cs typeface="Arial" panose="020B0604020202020204" pitchFamily="34" charset="0"/>
              </a:rPr>
              <a:t>Docente: </a:t>
            </a:r>
            <a:r>
              <a:rPr lang="es-MX" altLang="es-MX" sz="2000" dirty="0" smtClean="0">
                <a:ea typeface="Calibri" panose="020F0502020204030204" pitchFamily="34" charset="0"/>
                <a:cs typeface="Arial" panose="020B0604020202020204" pitchFamily="34" charset="0"/>
              </a:rPr>
              <a:t>Yara Alejandra Hernández Figueroa</a:t>
            </a:r>
          </a:p>
          <a:p>
            <a:pPr lvl="0" algn="ctr"/>
            <a:endParaRPr kumimoji="0" lang="es-MX" altLang="es-MX"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endParaRPr>
          </a:p>
          <a:p>
            <a:pPr lvl="0" algn="ctr"/>
            <a:endParaRPr lang="es-MX" altLang="es-MX" sz="2000" dirty="0">
              <a:ea typeface="Calibri" panose="020F0502020204030204" pitchFamily="34" charset="0"/>
              <a:cs typeface="Arial" panose="020B0604020202020204" pitchFamily="34" charset="0"/>
            </a:endParaRPr>
          </a:p>
          <a:p>
            <a:pPr lvl="0" algn="ctr"/>
            <a:r>
              <a:rPr kumimoji="0" lang="es-MX" altLang="es-MX"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Alumnas:</a:t>
            </a:r>
            <a:endParaRPr lang="es-MX" altLang="es-MX" sz="2000" dirty="0">
              <a:ea typeface="Calibri" panose="020F0502020204030204" pitchFamily="34" charset="0"/>
              <a:cs typeface="Arial" panose="020B0604020202020204" pitchFamily="34" charset="0"/>
            </a:endParaRPr>
          </a:p>
          <a:p>
            <a:pPr marL="342900" lvl="0" indent="-342900" algn="ctr">
              <a:buFont typeface="Arial" panose="020B0604020202020204" pitchFamily="34" charset="0"/>
              <a:buChar char="•"/>
            </a:pPr>
            <a:r>
              <a:rPr lang="es-MX" altLang="es-MX" sz="2000" dirty="0">
                <a:ea typeface="Calibri" panose="020F0502020204030204" pitchFamily="34" charset="0"/>
                <a:cs typeface="Arial" panose="020B0604020202020204" pitchFamily="34" charset="0"/>
              </a:rPr>
              <a:t> </a:t>
            </a:r>
            <a:r>
              <a:rPr lang="es-MX" altLang="es-MX" sz="2000" dirty="0" smtClean="0">
                <a:ea typeface="Calibri" panose="020F0502020204030204" pitchFamily="34" charset="0"/>
                <a:cs typeface="Arial" panose="020B0604020202020204" pitchFamily="34" charset="0"/>
              </a:rPr>
              <a:t>Mariana Gutiérrez </a:t>
            </a:r>
            <a:r>
              <a:rPr lang="es-MX" altLang="es-MX" sz="2000" dirty="0">
                <a:ea typeface="Calibri" panose="020F0502020204030204" pitchFamily="34" charset="0"/>
                <a:cs typeface="Arial" panose="020B0604020202020204" pitchFamily="34" charset="0"/>
              </a:rPr>
              <a:t>M</a:t>
            </a:r>
            <a:r>
              <a:rPr lang="es-MX" altLang="es-MX" sz="2000" dirty="0" smtClean="0">
                <a:ea typeface="Calibri" panose="020F0502020204030204" pitchFamily="34" charset="0"/>
                <a:cs typeface="Arial" panose="020B0604020202020204" pitchFamily="34" charset="0"/>
              </a:rPr>
              <a:t>orales </a:t>
            </a:r>
          </a:p>
          <a:p>
            <a:pPr marL="342900" lvl="0" indent="-342900" algn="ctr">
              <a:buFont typeface="Arial" panose="020B0604020202020204" pitchFamily="34" charset="0"/>
              <a:buChar char="•"/>
            </a:pPr>
            <a:r>
              <a:rPr lang="es-MX" altLang="es-MX" sz="2000" dirty="0" smtClean="0">
                <a:ea typeface="Calibri" panose="020F0502020204030204" pitchFamily="34" charset="0"/>
                <a:cs typeface="Arial" panose="020B0604020202020204" pitchFamily="34" charset="0"/>
              </a:rPr>
              <a:t>Diana Martínez Rodríguez</a:t>
            </a:r>
          </a:p>
          <a:p>
            <a:pPr marL="342900" lvl="0" indent="-342900" algn="ctr">
              <a:buFont typeface="Arial" panose="020B0604020202020204" pitchFamily="34" charset="0"/>
              <a:buChar char="•"/>
            </a:pPr>
            <a:r>
              <a:rPr lang="es-MX" altLang="es-MX" sz="2000" dirty="0" smtClean="0">
                <a:ea typeface="Calibri" panose="020F0502020204030204" pitchFamily="34" charset="0"/>
                <a:cs typeface="Arial" panose="020B0604020202020204" pitchFamily="34" charset="0"/>
              </a:rPr>
              <a:t>María Fernanda Barrón López</a:t>
            </a:r>
          </a:p>
          <a:p>
            <a:pPr marL="342900" lvl="0" indent="-342900" algn="ctr">
              <a:buFont typeface="Arial" panose="020B0604020202020204" pitchFamily="34" charset="0"/>
              <a:buChar char="•"/>
            </a:pPr>
            <a:r>
              <a:rPr lang="es-MX" altLang="es-MX" sz="2000" dirty="0" smtClean="0">
                <a:ea typeface="Calibri" panose="020F0502020204030204" pitchFamily="34" charset="0"/>
                <a:cs typeface="Arial" panose="020B0604020202020204" pitchFamily="34" charset="0"/>
              </a:rPr>
              <a:t>Fernanda </a:t>
            </a:r>
            <a:r>
              <a:rPr lang="es-MX" altLang="es-MX" sz="2000" dirty="0" err="1" smtClean="0">
                <a:ea typeface="Calibri" panose="020F0502020204030204" pitchFamily="34" charset="0"/>
                <a:cs typeface="Arial" panose="020B0604020202020204" pitchFamily="34" charset="0"/>
              </a:rPr>
              <a:t>Merary</a:t>
            </a:r>
            <a:r>
              <a:rPr lang="es-MX" altLang="es-MX" sz="2000" dirty="0" smtClean="0">
                <a:ea typeface="Calibri" panose="020F0502020204030204" pitchFamily="34" charset="0"/>
                <a:cs typeface="Arial" panose="020B0604020202020204" pitchFamily="34" charset="0"/>
              </a:rPr>
              <a:t> Ruiz Bocanegra</a:t>
            </a:r>
          </a:p>
          <a:p>
            <a:pPr marL="342900" lvl="0" indent="-342900" algn="ctr">
              <a:buFont typeface="Arial" panose="020B0604020202020204" pitchFamily="34" charset="0"/>
              <a:buChar char="•"/>
            </a:pPr>
            <a:r>
              <a:rPr lang="es-MX" altLang="es-MX" sz="2000" dirty="0" smtClean="0">
                <a:ea typeface="Calibri" panose="020F0502020204030204" pitchFamily="34" charset="0"/>
                <a:cs typeface="Arial" panose="020B0604020202020204" pitchFamily="34" charset="0"/>
              </a:rPr>
              <a:t>Karla Andrea Muñiz Ibarra</a:t>
            </a:r>
          </a:p>
          <a:p>
            <a:pPr marL="342900" lvl="0" indent="-342900" algn="ctr">
              <a:buFont typeface="Arial" panose="020B0604020202020204" pitchFamily="34" charset="0"/>
              <a:buChar char="•"/>
            </a:pPr>
            <a:r>
              <a:rPr lang="es-MX" altLang="es-MX" sz="2000" dirty="0" smtClean="0">
                <a:ea typeface="Calibri" panose="020F0502020204030204" pitchFamily="34" charset="0"/>
                <a:cs typeface="Arial" panose="020B0604020202020204" pitchFamily="34" charset="0"/>
              </a:rPr>
              <a:t>Amalia Dulce Paloma Salazar </a:t>
            </a:r>
            <a:r>
              <a:rPr lang="es-MX" altLang="es-MX" sz="2000" dirty="0" err="1">
                <a:ea typeface="Calibri" panose="020F0502020204030204" pitchFamily="34" charset="0"/>
                <a:cs typeface="Arial" panose="020B0604020202020204" pitchFamily="34" charset="0"/>
              </a:rPr>
              <a:t>G</a:t>
            </a:r>
            <a:r>
              <a:rPr lang="es-MX" altLang="es-MX" sz="2000" dirty="0" err="1" smtClean="0">
                <a:ea typeface="Calibri" panose="020F0502020204030204" pitchFamily="34" charset="0"/>
                <a:cs typeface="Arial" panose="020B0604020202020204" pitchFamily="34" charset="0"/>
              </a:rPr>
              <a:t>utierrrez</a:t>
            </a:r>
            <a:endParaRPr lang="es-MX" altLang="es-MX" sz="2000" dirty="0" smtClean="0">
              <a:ea typeface="Calibri" panose="020F0502020204030204" pitchFamily="34" charset="0"/>
              <a:cs typeface="Arial" panose="020B0604020202020204" pitchFamily="34" charset="0"/>
            </a:endParaRPr>
          </a:p>
          <a:p>
            <a:pPr marL="342900" lvl="0" indent="-342900" algn="ctr">
              <a:buFont typeface="Arial" panose="020B0604020202020204" pitchFamily="34" charset="0"/>
              <a:buChar char="•"/>
            </a:pPr>
            <a:endParaRPr lang="es-MX" altLang="es-MX" sz="2000" dirty="0" smtClean="0">
              <a:ea typeface="Calibri" panose="020F0502020204030204" pitchFamily="34" charset="0"/>
              <a:cs typeface="Arial" panose="020B0604020202020204" pitchFamily="34" charset="0"/>
            </a:endParaRPr>
          </a:p>
          <a:p>
            <a:pPr marL="342900" lvl="0" indent="-342900" algn="ctr">
              <a:buFont typeface="Arial" panose="020B0604020202020204" pitchFamily="34" charset="0"/>
              <a:buChar char="•"/>
            </a:pPr>
            <a:endParaRPr lang="es-MX" altLang="es-MX" sz="2000" dirty="0" smtClean="0">
              <a:ea typeface="Calibri" panose="020F0502020204030204" pitchFamily="34" charset="0"/>
              <a:cs typeface="Arial" panose="020B0604020202020204" pitchFamily="34" charset="0"/>
            </a:endParaRPr>
          </a:p>
          <a:p>
            <a:pPr marL="342900" lvl="0" indent="-342900" algn="ctr">
              <a:buFont typeface="Arial" panose="020B0604020202020204" pitchFamily="34" charset="0"/>
              <a:buChar char="•"/>
            </a:pPr>
            <a:endParaRPr lang="es-MX" altLang="es-MX" sz="2000" dirty="0" smtClean="0">
              <a:ea typeface="Calibri" panose="020F0502020204030204" pitchFamily="34" charset="0"/>
              <a:cs typeface="Arial" panose="020B0604020202020204" pitchFamily="34" charset="0"/>
            </a:endParaRPr>
          </a:p>
          <a:p>
            <a:pPr marL="342900" lvl="0" indent="-342900" algn="ctr">
              <a:buFont typeface="Arial" panose="020B0604020202020204" pitchFamily="34" charset="0"/>
              <a:buChar char="•"/>
            </a:pPr>
            <a:endParaRPr lang="es-MX" altLang="es-MX" sz="2000" dirty="0">
              <a:ea typeface="Calibri" panose="020F0502020204030204" pitchFamily="34" charset="0"/>
              <a:cs typeface="Arial" panose="020B0604020202020204" pitchFamily="34" charset="0"/>
            </a:endParaRPr>
          </a:p>
          <a:p>
            <a:pPr lvl="0" algn="ctr"/>
            <a:r>
              <a:rPr lang="es-MX" altLang="es-MX" sz="2000" dirty="0" smtClean="0">
                <a:ea typeface="Calibri" panose="020F0502020204030204" pitchFamily="34" charset="0"/>
                <a:cs typeface="Arial" panose="020B0604020202020204" pitchFamily="34" charset="0"/>
              </a:rPr>
              <a:t> </a:t>
            </a:r>
            <a:endParaRPr lang="es-MX" altLang="es-MX" sz="2000" dirty="0">
              <a:ea typeface="Calibri" panose="020F0502020204030204" pitchFamily="34" charset="0"/>
              <a:cs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s-MX" altLang="es-MX"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Saltillo, Coahuila a 4</a:t>
            </a:r>
            <a:r>
              <a:rPr kumimoji="0" lang="es-MX" altLang="es-MX" sz="2000" b="0" i="0" u="none" strike="noStrike" cap="none" normalizeH="0" dirty="0" smtClean="0">
                <a:ln>
                  <a:noFill/>
                </a:ln>
                <a:solidFill>
                  <a:schemeClr val="tx1"/>
                </a:solidFill>
                <a:effectLst/>
                <a:ea typeface="Calibri" panose="020F0502020204030204" pitchFamily="34" charset="0"/>
                <a:cs typeface="Arial" panose="020B0604020202020204" pitchFamily="34" charset="0"/>
              </a:rPr>
              <a:t> </a:t>
            </a:r>
            <a:r>
              <a:rPr kumimoji="0" lang="es-MX" altLang="es-MX" sz="20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de septiembre de 2019</a:t>
            </a:r>
            <a:endParaRPr kumimoji="0" lang="es-MX" altLang="es-MX" sz="20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801757"/>
          </a:xfrm>
        </p:spPr>
        <p:txBody>
          <a:bodyPr>
            <a:normAutofit fontScale="90000"/>
          </a:bodyPr>
          <a:lstStyle/>
          <a:p>
            <a:pPr algn="ctr"/>
            <a:r>
              <a:rPr lang="es-MX" dirty="0">
                <a:latin typeface="Arial" panose="020B0604020202020204" pitchFamily="34" charset="0"/>
                <a:cs typeface="Arial" panose="020B0604020202020204" pitchFamily="34" charset="0"/>
              </a:rPr>
              <a:t>C) Ordenar objetos en una narración.</a:t>
            </a:r>
            <a:r>
              <a:rPr lang="es-MX" dirty="0"/>
              <a:t/>
            </a:r>
            <a:br>
              <a:rPr lang="es-MX" dirty="0"/>
            </a:br>
            <a:endParaRPr lang="es-MX" dirty="0"/>
          </a:p>
        </p:txBody>
      </p:sp>
      <p:sp>
        <p:nvSpPr>
          <p:cNvPr id="3" name="Marcador de contenido 2"/>
          <p:cNvSpPr>
            <a:spLocks noGrp="1"/>
          </p:cNvSpPr>
          <p:nvPr>
            <p:ph idx="1"/>
          </p:nvPr>
        </p:nvSpPr>
        <p:spPr>
          <a:xfrm>
            <a:off x="677334" y="1411357"/>
            <a:ext cx="4192840" cy="3880773"/>
          </a:xfrm>
        </p:spPr>
        <p:txBody>
          <a:bodyPr/>
          <a:lstStyle/>
          <a:p>
            <a:r>
              <a:rPr lang="es-MX" sz="2000" b="1" dirty="0" smtClean="0">
                <a:latin typeface="Arial" panose="020B0604020202020204" pitchFamily="34" charset="0"/>
                <a:cs typeface="Arial" panose="020B0604020202020204" pitchFamily="34" charset="0"/>
              </a:rPr>
              <a:t>Actividad 1:</a:t>
            </a:r>
            <a:r>
              <a:rPr lang="es-MX" sz="2000" dirty="0" smtClean="0">
                <a:latin typeface="Arial" panose="020B0604020202020204" pitchFamily="34" charset="0"/>
                <a:cs typeface="Arial" panose="020B0604020202020204" pitchFamily="34" charset="0"/>
              </a:rPr>
              <a:t> </a:t>
            </a:r>
            <a:r>
              <a:rPr lang="es-MX" sz="2000" dirty="0">
                <a:latin typeface="Arial" panose="020B0604020202020204" pitchFamily="34" charset="0"/>
                <a:cs typeface="Arial" panose="020B0604020202020204" pitchFamily="34" charset="0"/>
              </a:rPr>
              <a:t>Ordena la historia.</a:t>
            </a:r>
          </a:p>
          <a:p>
            <a:pPr marL="0" indent="0">
              <a:buNone/>
            </a:pPr>
            <a:r>
              <a:rPr lang="es-MX" sz="2000" dirty="0">
                <a:latin typeface="Arial" panose="020B0604020202020204" pitchFamily="34" charset="0"/>
                <a:cs typeface="Arial" panose="020B0604020202020204" pitchFamily="34" charset="0"/>
              </a:rPr>
              <a:t>La docente realizará 4 tarjetas de dibujos en base a una historia corta, el alumno debe que ordenarlas de acuerdo al orden que crea que es. Se trabaja la concentración y el analizar.</a:t>
            </a:r>
          </a:p>
          <a:p>
            <a:endParaRPr lang="es-MX" dirty="0">
              <a:latin typeface="Arial" panose="020B0604020202020204" pitchFamily="34" charset="0"/>
              <a:cs typeface="Arial" panose="020B0604020202020204" pitchFamily="34" charset="0"/>
            </a:endParaRPr>
          </a:p>
        </p:txBody>
      </p:sp>
      <p:sp>
        <p:nvSpPr>
          <p:cNvPr id="5" name="CuadroTexto 4"/>
          <p:cNvSpPr txBox="1"/>
          <p:nvPr/>
        </p:nvSpPr>
        <p:spPr>
          <a:xfrm>
            <a:off x="5559287" y="1981200"/>
            <a:ext cx="4830417" cy="2246769"/>
          </a:xfrm>
          <a:prstGeom prst="rect">
            <a:avLst/>
          </a:prstGeom>
          <a:noFill/>
        </p:spPr>
        <p:txBody>
          <a:bodyPr wrap="square" rtlCol="0">
            <a:spAutoFit/>
          </a:bodyPr>
          <a:lstStyle/>
          <a:p>
            <a:pPr marL="457200" indent="-457200">
              <a:buFont typeface="Wingdings" panose="05000000000000000000" pitchFamily="2" charset="2"/>
              <a:buChar char="Ø"/>
            </a:pPr>
            <a:r>
              <a:rPr lang="es-MX" sz="2000" b="1" dirty="0" smtClean="0">
                <a:latin typeface="Arial" panose="020B0604020202020204" pitchFamily="34" charset="0"/>
                <a:cs typeface="Arial" panose="020B0604020202020204" pitchFamily="34" charset="0"/>
              </a:rPr>
              <a:t>Actividad 2: </a:t>
            </a:r>
            <a:r>
              <a:rPr lang="es-MX" sz="2000" dirty="0" smtClean="0">
                <a:latin typeface="Arial" panose="020B0604020202020204" pitchFamily="34" charset="0"/>
                <a:cs typeface="Arial" panose="020B0604020202020204" pitchFamily="34" charset="0"/>
              </a:rPr>
              <a:t>Rompecabezas </a:t>
            </a:r>
            <a:endParaRPr lang="es-MX" sz="2000" dirty="0">
              <a:latin typeface="Arial" panose="020B0604020202020204" pitchFamily="34" charset="0"/>
              <a:cs typeface="Arial" panose="020B0604020202020204" pitchFamily="34" charset="0"/>
            </a:endParaRPr>
          </a:p>
          <a:p>
            <a:r>
              <a:rPr lang="es-MX" sz="2000" dirty="0">
                <a:latin typeface="Arial" panose="020B0604020202020204" pitchFamily="34" charset="0"/>
                <a:cs typeface="Arial" panose="020B0604020202020204" pitchFamily="34" charset="0"/>
              </a:rPr>
              <a:t>La maestra preparar el material que consta de unas imágenes recortadas de manera de rompecabezas cada una contiene una letra y el alumno deberá acomodarlas en orden e identificar  las vocales </a:t>
            </a:r>
          </a:p>
        </p:txBody>
      </p:sp>
      <p:pic>
        <p:nvPicPr>
          <p:cNvPr id="10242" name="Picture 2" descr="Resultado de imagen para ordena la historia preescolar a col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0098" y="3721673"/>
            <a:ext cx="3164094" cy="313632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esultado de imagen para niÃ±os haciendo rompecabeza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363"/>
          <a:stretch/>
        </p:blipFill>
        <p:spPr bwMode="auto">
          <a:xfrm>
            <a:off x="6583396" y="4227969"/>
            <a:ext cx="3090691" cy="2053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3076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289709" y="351667"/>
            <a:ext cx="4540708" cy="3961916"/>
          </a:xfrm>
        </p:spPr>
        <p:txBody>
          <a:bodyPr>
            <a:normAutofit/>
          </a:bodyPr>
          <a:lstStyle/>
          <a:p>
            <a:r>
              <a:rPr lang="es-MX" sz="2000" b="1" dirty="0" smtClean="0">
                <a:latin typeface="Arial" panose="020B0604020202020204" pitchFamily="34" charset="0"/>
                <a:cs typeface="Arial" panose="020B0604020202020204" pitchFamily="34" charset="0"/>
              </a:rPr>
              <a:t>Actividad 3</a:t>
            </a:r>
            <a:r>
              <a:rPr lang="es-MX" sz="2000" dirty="0" smtClean="0">
                <a:latin typeface="Arial" panose="020B0604020202020204" pitchFamily="34" charset="0"/>
                <a:cs typeface="Arial" panose="020B0604020202020204" pitchFamily="34" charset="0"/>
              </a:rPr>
              <a:t>: Números </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La docente colocara en </a:t>
            </a:r>
            <a:r>
              <a:rPr lang="es-MX" sz="2000" dirty="0" smtClean="0">
                <a:latin typeface="Arial" panose="020B0604020202020204" pitchFamily="34" charset="0"/>
                <a:cs typeface="Arial" panose="020B0604020202020204" pitchFamily="34" charset="0"/>
              </a:rPr>
              <a:t>una caja </a:t>
            </a:r>
            <a:r>
              <a:rPr lang="es-MX" sz="2000" dirty="0">
                <a:latin typeface="Arial" panose="020B0604020202020204" pitchFamily="34" charset="0"/>
                <a:cs typeface="Arial" panose="020B0604020202020204" pitchFamily="34" charset="0"/>
              </a:rPr>
              <a:t>1 10 tarjetitas seriadas del 1 al 10 revueltos y el alumno tendrá que ordenarlos. </a:t>
            </a:r>
          </a:p>
          <a:p>
            <a:endParaRPr lang="es-MX" sz="2000" dirty="0">
              <a:latin typeface="Arial" panose="020B0604020202020204" pitchFamily="34" charset="0"/>
              <a:cs typeface="Arial" panose="020B0604020202020204" pitchFamily="34" charset="0"/>
            </a:endParaRPr>
          </a:p>
        </p:txBody>
      </p:sp>
      <p:sp>
        <p:nvSpPr>
          <p:cNvPr id="4" name="Marcador de contenido 3"/>
          <p:cNvSpPr>
            <a:spLocks noGrp="1"/>
          </p:cNvSpPr>
          <p:nvPr>
            <p:ph sz="half" idx="2"/>
          </p:nvPr>
        </p:nvSpPr>
        <p:spPr>
          <a:xfrm>
            <a:off x="5149605" y="1981685"/>
            <a:ext cx="4184034" cy="3880773"/>
          </a:xfrm>
        </p:spPr>
        <p:txBody>
          <a:bodyPr/>
          <a:lstStyle/>
          <a:p>
            <a:r>
              <a:rPr lang="es-MX" sz="2000" b="1" dirty="0" smtClean="0">
                <a:solidFill>
                  <a:schemeClr val="tx1"/>
                </a:solidFill>
                <a:latin typeface="Arial" panose="020B0604020202020204" pitchFamily="34" charset="0"/>
                <a:cs typeface="Arial" panose="020B0604020202020204" pitchFamily="34" charset="0"/>
              </a:rPr>
              <a:t>Actividad 4: </a:t>
            </a:r>
            <a:r>
              <a:rPr lang="es-MX" sz="2000" dirty="0">
                <a:latin typeface="Arial" panose="020B0604020202020204" pitchFamily="34" charset="0"/>
                <a:cs typeface="Arial" panose="020B0604020202020204" pitchFamily="34" charset="0"/>
              </a:rPr>
              <a:t>Mi rutina </a:t>
            </a:r>
          </a:p>
          <a:p>
            <a:pPr marL="0" indent="0">
              <a:buNone/>
            </a:pPr>
            <a:r>
              <a:rPr lang="es-MX" sz="2000" dirty="0">
                <a:latin typeface="Arial" panose="020B0604020202020204" pitchFamily="34" charset="0"/>
                <a:cs typeface="Arial" panose="020B0604020202020204" pitchFamily="34" charset="0"/>
              </a:rPr>
              <a:t>La docente preparara un cartelón con 7 pasos rutinarios de la mañana ejemplo: Lavarse los dientes, levantarse. El alumno deberá enumerarlos.</a:t>
            </a:r>
          </a:p>
          <a:p>
            <a:endParaRPr lang="es-MX" dirty="0"/>
          </a:p>
        </p:txBody>
      </p:sp>
      <p:pic>
        <p:nvPicPr>
          <p:cNvPr id="11266" name="Picture 2" descr="Resultado de imagen para rutina de lavarse los dientes para niÃ±os"/>
          <p:cNvPicPr>
            <a:picLocks noChangeAspect="1" noChangeArrowheads="1"/>
          </p:cNvPicPr>
          <p:nvPr/>
        </p:nvPicPr>
        <p:blipFill rotWithShape="1">
          <a:blip r:embed="rId2">
            <a:extLst>
              <a:ext uri="{28A0092B-C50C-407E-A947-70E740481C1C}">
                <a14:useLocalDpi xmlns:a14="http://schemas.microsoft.com/office/drawing/2010/main" val="0"/>
              </a:ext>
            </a:extLst>
          </a:blip>
          <a:srcRect b="15550"/>
          <a:stretch/>
        </p:blipFill>
        <p:spPr bwMode="auto">
          <a:xfrm>
            <a:off x="4830417" y="3922071"/>
            <a:ext cx="4257399" cy="2541558"/>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esultado de imagen para numeros en 3d niÃ±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23" y="2151593"/>
            <a:ext cx="3203851" cy="4888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25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438795" y="2737059"/>
            <a:ext cx="4184035" cy="3880772"/>
          </a:xfrm>
        </p:spPr>
        <p:txBody>
          <a:bodyPr>
            <a:normAutofit/>
          </a:bodyPr>
          <a:lstStyle/>
          <a:p>
            <a:r>
              <a:rPr lang="es-MX" sz="2000" b="1" dirty="0" smtClean="0">
                <a:latin typeface="Arial" panose="020B0604020202020204" pitchFamily="34" charset="0"/>
                <a:cs typeface="Arial" panose="020B0604020202020204" pitchFamily="34" charset="0"/>
              </a:rPr>
              <a:t>Actividad 5: </a:t>
            </a:r>
            <a:r>
              <a:rPr lang="es-MX" sz="2000" dirty="0" smtClean="0">
                <a:latin typeface="Arial" panose="020B0604020202020204" pitchFamily="34" charset="0"/>
                <a:cs typeface="Arial" panose="020B0604020202020204" pitchFamily="34" charset="0"/>
              </a:rPr>
              <a:t>Colores </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Se colocan 5 recipientes, a cada uno se le asigna un color, en el centro se colocan crayolas de los 5 colores y el alumno tendrá que identificar y asignarlos a su color correspondiente.</a:t>
            </a:r>
          </a:p>
          <a:p>
            <a:endParaRPr lang="es-MX" sz="2000" dirty="0">
              <a:latin typeface="Arial" panose="020B0604020202020204" pitchFamily="34" charset="0"/>
              <a:cs typeface="Arial" panose="020B0604020202020204" pitchFamily="34" charset="0"/>
            </a:endParaRPr>
          </a:p>
        </p:txBody>
      </p:sp>
      <p:sp>
        <p:nvSpPr>
          <p:cNvPr id="4" name="Marcador de contenido 3"/>
          <p:cNvSpPr>
            <a:spLocks noGrp="1"/>
          </p:cNvSpPr>
          <p:nvPr>
            <p:ph sz="half" idx="2"/>
          </p:nvPr>
        </p:nvSpPr>
        <p:spPr>
          <a:xfrm>
            <a:off x="5050213" y="796672"/>
            <a:ext cx="4184034" cy="3880773"/>
          </a:xfrm>
        </p:spPr>
        <p:txBody>
          <a:bodyPr>
            <a:normAutofit/>
          </a:bodyPr>
          <a:lstStyle/>
          <a:p>
            <a:r>
              <a:rPr lang="es-MX" sz="2000" b="1" dirty="0" smtClean="0">
                <a:latin typeface="Arial" panose="020B0604020202020204" pitchFamily="34" charset="0"/>
                <a:cs typeface="Arial" panose="020B0604020202020204" pitchFamily="34" charset="0"/>
              </a:rPr>
              <a:t>Actividad 6: </a:t>
            </a:r>
            <a:r>
              <a:rPr lang="es-MX" sz="2000" dirty="0" smtClean="0">
                <a:latin typeface="Arial" panose="020B0604020202020204" pitchFamily="34" charset="0"/>
                <a:cs typeface="Arial" panose="020B0604020202020204" pitchFamily="34" charset="0"/>
              </a:rPr>
              <a:t>Hamburguesas </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La docente realizara una hamburguesa por partes (material opcional), las partes se tendrán que enumerar de manera correcta, colocar las partes en desorden, el alumno tendrá que acomodarlas según el orden indicado.</a:t>
            </a:r>
          </a:p>
          <a:p>
            <a:endParaRPr lang="es-MX" sz="2000" dirty="0">
              <a:latin typeface="Arial" panose="020B0604020202020204" pitchFamily="34" charset="0"/>
              <a:cs typeface="Arial" panose="020B0604020202020204" pitchFamily="34" charset="0"/>
            </a:endParaRPr>
          </a:p>
        </p:txBody>
      </p:sp>
      <p:pic>
        <p:nvPicPr>
          <p:cNvPr id="12290" name="Picture 2" descr="Resultado de imagen para crayones niÃ±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268" y="347869"/>
            <a:ext cx="2165428" cy="2165428"/>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sultado de imagen para hamburguesa por partes material didact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0728" y="3822677"/>
            <a:ext cx="2113561" cy="218055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Resultado de imagen para hamburguesa por partes material didactic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70024" y="4097945"/>
            <a:ext cx="2897809" cy="1630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622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3803" y="155023"/>
            <a:ext cx="8596668" cy="1320800"/>
          </a:xfrm>
        </p:spPr>
        <p:txBody>
          <a:bodyPr>
            <a:normAutofit fontScale="90000"/>
          </a:bodyPr>
          <a:lstStyle/>
          <a:p>
            <a:pPr algn="ctr"/>
            <a:r>
              <a:rPr lang="es-MX" dirty="0">
                <a:latin typeface="Arial" panose="020B0604020202020204" pitchFamily="34" charset="0"/>
                <a:cs typeface="Arial" panose="020B0604020202020204" pitchFamily="34" charset="0"/>
              </a:rPr>
              <a:t>D) Adecuar diálogos formales e informales.</a:t>
            </a:r>
            <a:r>
              <a:rPr lang="es-MX" dirty="0"/>
              <a:t/>
            </a:r>
            <a:br>
              <a:rPr lang="es-MX" dirty="0"/>
            </a:br>
            <a:endParaRPr lang="es-MX" dirty="0"/>
          </a:p>
        </p:txBody>
      </p:sp>
      <p:sp>
        <p:nvSpPr>
          <p:cNvPr id="3" name="Marcador de contenido 2"/>
          <p:cNvSpPr>
            <a:spLocks noGrp="1"/>
          </p:cNvSpPr>
          <p:nvPr>
            <p:ph sz="half" idx="1"/>
          </p:nvPr>
        </p:nvSpPr>
        <p:spPr>
          <a:xfrm>
            <a:off x="244166" y="1049995"/>
            <a:ext cx="10156318" cy="4498628"/>
          </a:xfrm>
        </p:spPr>
        <p:txBody>
          <a:bodyPr>
            <a:normAutofit/>
          </a:bodyPr>
          <a:lstStyle/>
          <a:p>
            <a:pPr marL="0" indent="0">
              <a:buNone/>
            </a:pPr>
            <a:r>
              <a:rPr lang="es-MX" sz="2000" b="1" dirty="0">
                <a:latin typeface="Arial" panose="020B0604020202020204" pitchFamily="34" charset="0"/>
                <a:cs typeface="Arial" panose="020B0604020202020204" pitchFamily="34" charset="0"/>
              </a:rPr>
              <a:t>1. Formales.</a:t>
            </a:r>
          </a:p>
          <a:p>
            <a:pPr lvl="0"/>
            <a:r>
              <a:rPr lang="es-MX" sz="2000" dirty="0">
                <a:latin typeface="Arial" panose="020B0604020202020204" pitchFamily="34" charset="0"/>
                <a:cs typeface="Arial" panose="020B0604020202020204" pitchFamily="34" charset="0"/>
              </a:rPr>
              <a:t>Una presentación que pedirá tener el niño en clase y a la maestra, diciendo su nombre  explicándoles sus gustos y teniendo una pequeña conversación con la maestra de cosas simples.</a:t>
            </a:r>
          </a:p>
          <a:p>
            <a:pPr marL="0" indent="0">
              <a:buNone/>
            </a:pPr>
            <a:r>
              <a:rPr lang="es-MX" sz="2000" b="1" dirty="0">
                <a:latin typeface="Arial" panose="020B0604020202020204" pitchFamily="34" charset="0"/>
                <a:cs typeface="Arial" panose="020B0604020202020204" pitchFamily="34" charset="0"/>
              </a:rPr>
              <a:t>2. Informales.</a:t>
            </a:r>
          </a:p>
          <a:p>
            <a:pPr lvl="0"/>
            <a:r>
              <a:rPr lang="es-MX" sz="2000" dirty="0">
                <a:latin typeface="Arial" panose="020B0604020202020204" pitchFamily="34" charset="0"/>
                <a:cs typeface="Arial" panose="020B0604020202020204" pitchFamily="34" charset="0"/>
              </a:rPr>
              <a:t>Juntar a los niños en pequeños equipos para que tengan una pequeña plática que pueden tener  con sus compañeros en receso, se podrían preguntar que llevan de lonche o a que quieren jugar.</a:t>
            </a:r>
          </a:p>
          <a:p>
            <a:pPr lvl="0"/>
            <a:r>
              <a:rPr lang="es-MX" sz="2000" dirty="0">
                <a:latin typeface="Arial" panose="020B0604020202020204" pitchFamily="34" charset="0"/>
                <a:cs typeface="Arial" panose="020B0604020202020204" pitchFamily="34" charset="0"/>
              </a:rPr>
              <a:t>Cuando los padres vayan por sus hijos al jardín les podrían preguntar cómo les fue y tener una pequeña conversación.</a:t>
            </a:r>
          </a:p>
          <a:p>
            <a:endParaRPr lang="es-MX" dirty="0"/>
          </a:p>
        </p:txBody>
      </p:sp>
      <p:sp>
        <p:nvSpPr>
          <p:cNvPr id="5" name="AutoShape 2" descr="Resultado de imagen para entrevista con un niÃ±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3322" name="Picture 10" descr="Resultado de imagen para entrevista con un ni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85" y="4946513"/>
            <a:ext cx="4242120" cy="1725129"/>
          </a:xfrm>
          <a:prstGeom prst="rect">
            <a:avLst/>
          </a:prstGeom>
          <a:noFill/>
          <a:extLst>
            <a:ext uri="{909E8E84-426E-40DD-AFC4-6F175D3DCCD1}">
              <a14:hiddenFill xmlns:a14="http://schemas.microsoft.com/office/drawing/2010/main">
                <a:solidFill>
                  <a:srgbClr val="FFFFFF"/>
                </a:solidFill>
              </a14:hiddenFill>
            </a:ext>
          </a:extLst>
        </p:spPr>
      </p:pic>
      <p:pic>
        <p:nvPicPr>
          <p:cNvPr id="13324" name="Picture 12" descr="Resultado de imagen para dos niÃ±os hablan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9485" y="4599332"/>
            <a:ext cx="2072980" cy="2258668"/>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4" descr="Resultado de imagen para dos niÃ±os hablan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3330" name="Picture 18" descr="Resultado de imagen para un niÃ±o hablando con su mam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78045" y="4946513"/>
            <a:ext cx="2922439" cy="180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365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BIBLIOGRAFIA</a:t>
            </a:r>
            <a:endParaRPr lang="es-MX" dirty="0"/>
          </a:p>
        </p:txBody>
      </p:sp>
      <p:sp>
        <p:nvSpPr>
          <p:cNvPr id="3" name="Marcador de contenido 2"/>
          <p:cNvSpPr>
            <a:spLocks noGrp="1"/>
          </p:cNvSpPr>
          <p:nvPr>
            <p:ph idx="1"/>
          </p:nvPr>
        </p:nvSpPr>
        <p:spPr>
          <a:xfrm>
            <a:off x="995386" y="1484729"/>
            <a:ext cx="8596668" cy="3880773"/>
          </a:xfrm>
        </p:spPr>
        <p:txBody>
          <a:bodyPr>
            <a:normAutofit/>
          </a:bodyPr>
          <a:lstStyle/>
          <a:p>
            <a:pPr lvl="0"/>
            <a:r>
              <a:rPr lang="es-US" sz="2000" dirty="0">
                <a:latin typeface="Arial" panose="020B0604020202020204" pitchFamily="34" charset="0"/>
                <a:cs typeface="Arial" panose="020B0604020202020204" pitchFamily="34" charset="0"/>
              </a:rPr>
              <a:t>Canción </a:t>
            </a:r>
            <a:r>
              <a:rPr lang="es-MX" sz="2000" dirty="0">
                <a:latin typeface="Arial" panose="020B0604020202020204" pitchFamily="34" charset="0"/>
                <a:cs typeface="Arial" panose="020B0604020202020204" pitchFamily="34" charset="0"/>
              </a:rPr>
              <a:t> </a:t>
            </a:r>
            <a:r>
              <a:rPr lang="es-US" sz="2000" dirty="0">
                <a:latin typeface="Arial" panose="020B0604020202020204" pitchFamily="34" charset="0"/>
                <a:cs typeface="Arial" panose="020B0604020202020204" pitchFamily="34" charset="0"/>
              </a:rPr>
              <a:t>“La risa de las vocales” de </a:t>
            </a:r>
            <a:r>
              <a:rPr lang="es-US" sz="2000" dirty="0" smtClean="0">
                <a:latin typeface="Arial" panose="020B0604020202020204" pitchFamily="34" charset="0"/>
                <a:cs typeface="Arial" panose="020B0604020202020204" pitchFamily="34" charset="0"/>
              </a:rPr>
              <a:t>Thalía </a:t>
            </a:r>
            <a:r>
              <a:rPr lang="es-MX" sz="2000" dirty="0" smtClean="0">
                <a:solidFill>
                  <a:schemeClr val="tx2"/>
                </a:solidFill>
                <a:latin typeface="Arial" panose="020B0604020202020204" pitchFamily="34" charset="0"/>
                <a:cs typeface="Arial" panose="020B0604020202020204" pitchFamily="34" charset="0"/>
                <a:hlinkClick r:id="rId2"/>
              </a:rPr>
              <a:t>https</a:t>
            </a:r>
            <a:r>
              <a:rPr lang="es-MX" sz="2000" dirty="0">
                <a:solidFill>
                  <a:schemeClr val="tx2"/>
                </a:solidFill>
                <a:latin typeface="Arial" panose="020B0604020202020204" pitchFamily="34" charset="0"/>
                <a:cs typeface="Arial" panose="020B0604020202020204" pitchFamily="34" charset="0"/>
                <a:hlinkClick r:id="rId2"/>
              </a:rPr>
              <a:t>://</a:t>
            </a:r>
            <a:r>
              <a:rPr lang="es-MX" sz="2000" dirty="0" smtClean="0">
                <a:solidFill>
                  <a:schemeClr val="tx2"/>
                </a:solidFill>
                <a:latin typeface="Arial" panose="020B0604020202020204" pitchFamily="34" charset="0"/>
                <a:cs typeface="Arial" panose="020B0604020202020204" pitchFamily="34" charset="0"/>
                <a:hlinkClick r:id="rId2"/>
              </a:rPr>
              <a:t>www.letras.com/thalia/la-risa-de-las-vocales/</a:t>
            </a:r>
            <a:r>
              <a:rPr lang="es-MX" sz="2000" dirty="0" smtClean="0">
                <a:solidFill>
                  <a:schemeClr val="tx2"/>
                </a:solidFill>
                <a:latin typeface="Arial" panose="020B0604020202020204" pitchFamily="34" charset="0"/>
                <a:cs typeface="Arial" panose="020B0604020202020204" pitchFamily="34" charset="0"/>
              </a:rPr>
              <a:t> </a:t>
            </a:r>
          </a:p>
          <a:p>
            <a:pPr lvl="0"/>
            <a:r>
              <a:rPr lang="es-MX" sz="2000" dirty="0" smtClean="0">
                <a:solidFill>
                  <a:schemeClr val="tx2"/>
                </a:solidFill>
                <a:latin typeface="Arial" panose="020B0604020202020204" pitchFamily="34" charset="0"/>
                <a:cs typeface="Arial" panose="020B0604020202020204" pitchFamily="34" charset="0"/>
              </a:rPr>
              <a:t>Canción “Soy una taza” </a:t>
            </a:r>
            <a:r>
              <a:rPr lang="es-MX" sz="2000" dirty="0">
                <a:hlinkClick r:id="rId3"/>
              </a:rPr>
              <a:t>https://</a:t>
            </a:r>
            <a:r>
              <a:rPr lang="es-MX" sz="2000" dirty="0" smtClean="0">
                <a:hlinkClick r:id="rId3"/>
              </a:rPr>
              <a:t>www.serpadres.es/canciones-infantiles/cancion/letra-de-soy-una-taza-341473846775</a:t>
            </a:r>
            <a:endParaRPr lang="es-MX" sz="2000" dirty="0" smtClean="0"/>
          </a:p>
          <a:p>
            <a:pPr lvl="0"/>
            <a:r>
              <a:rPr lang="es-MX" sz="2000" dirty="0" smtClean="0">
                <a:solidFill>
                  <a:schemeClr val="tx2"/>
                </a:solidFill>
                <a:latin typeface="Arial" panose="020B0604020202020204" pitchFamily="34" charset="0"/>
                <a:cs typeface="Arial" panose="020B0604020202020204" pitchFamily="34" charset="0"/>
              </a:rPr>
              <a:t>Secuencias </a:t>
            </a:r>
            <a:r>
              <a:rPr lang="es-MX" sz="2000" dirty="0">
                <a:solidFill>
                  <a:schemeClr val="tx2"/>
                </a:solidFill>
                <a:latin typeface="Arial" panose="020B0604020202020204" pitchFamily="34" charset="0"/>
                <a:cs typeface="Arial" panose="020B0604020202020204" pitchFamily="34" charset="0"/>
              </a:rPr>
              <a:t>de </a:t>
            </a:r>
            <a:r>
              <a:rPr lang="es-MX" sz="2000" dirty="0" smtClean="0">
                <a:solidFill>
                  <a:schemeClr val="tx2"/>
                </a:solidFill>
                <a:latin typeface="Arial" panose="020B0604020202020204" pitchFamily="34" charset="0"/>
                <a:cs typeface="Arial" panose="020B0604020202020204" pitchFamily="34" charset="0"/>
              </a:rPr>
              <a:t>narraciones </a:t>
            </a:r>
            <a:r>
              <a:rPr lang="es-MX" sz="2000" dirty="0" smtClean="0">
                <a:solidFill>
                  <a:schemeClr val="tx2"/>
                </a:solidFill>
                <a:latin typeface="Arial" panose="020B0604020202020204" pitchFamily="34" charset="0"/>
                <a:cs typeface="Arial" panose="020B0604020202020204" pitchFamily="34" charset="0"/>
                <a:hlinkClick r:id="rId4"/>
              </a:rPr>
              <a:t>https</a:t>
            </a:r>
            <a:r>
              <a:rPr lang="es-MX" sz="2000" dirty="0">
                <a:solidFill>
                  <a:schemeClr val="tx2"/>
                </a:solidFill>
                <a:latin typeface="Arial" panose="020B0604020202020204" pitchFamily="34" charset="0"/>
                <a:cs typeface="Arial" panose="020B0604020202020204" pitchFamily="34" charset="0"/>
                <a:hlinkClick r:id="rId4"/>
              </a:rPr>
              <a:t>://www.pinterest.com.mx/ovejero0038/secuencias-narrativas-para-lean</a:t>
            </a:r>
            <a:r>
              <a:rPr lang="es-MX" sz="2000" dirty="0" smtClean="0">
                <a:solidFill>
                  <a:schemeClr val="tx2"/>
                </a:solidFill>
                <a:latin typeface="Arial" panose="020B0604020202020204" pitchFamily="34" charset="0"/>
                <a:cs typeface="Arial" panose="020B0604020202020204" pitchFamily="34" charset="0"/>
                <a:hlinkClick r:id="rId4"/>
              </a:rPr>
              <a:t>/</a:t>
            </a:r>
            <a:endParaRPr lang="es-MX" sz="2000" dirty="0" smtClean="0">
              <a:solidFill>
                <a:schemeClr val="tx2"/>
              </a:solidFill>
              <a:latin typeface="Arial" panose="020B0604020202020204" pitchFamily="34" charset="0"/>
              <a:cs typeface="Arial" panose="020B0604020202020204" pitchFamily="34" charset="0"/>
            </a:endParaRPr>
          </a:p>
          <a:p>
            <a:pPr lvl="0"/>
            <a:r>
              <a:rPr lang="es-MX" sz="2000" dirty="0" smtClean="0">
                <a:solidFill>
                  <a:schemeClr val="tx2"/>
                </a:solidFill>
                <a:latin typeface="Arial" panose="020B0604020202020204" pitchFamily="34" charset="0"/>
                <a:cs typeface="Arial" panose="020B0604020202020204" pitchFamily="34" charset="0"/>
              </a:rPr>
              <a:t>Las demás actividades fueron a base de conocimientos de nosotras.</a:t>
            </a:r>
          </a:p>
          <a:p>
            <a:pPr marL="0" lvl="0" indent="0">
              <a:buNone/>
            </a:pPr>
            <a:endParaRPr lang="es-MX" sz="2000" dirty="0" smtClean="0">
              <a:solidFill>
                <a:schemeClr val="tx2"/>
              </a:solidFill>
              <a:latin typeface="Arial" panose="020B0604020202020204" pitchFamily="34" charset="0"/>
              <a:cs typeface="Arial" panose="020B0604020202020204" pitchFamily="34" charset="0"/>
            </a:endParaRPr>
          </a:p>
          <a:p>
            <a:pPr lvl="0"/>
            <a:endParaRPr lang="es-MX"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18569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00067"/>
            <a:ext cx="8596668" cy="1320800"/>
          </a:xfrm>
        </p:spPr>
        <p:txBody>
          <a:bodyPr/>
          <a:lstStyle/>
          <a:p>
            <a:pPr algn="ctr"/>
            <a:r>
              <a:rPr lang="es-MX" dirty="0" smtClean="0">
                <a:latin typeface="Arial" panose="020B0604020202020204" pitchFamily="34" charset="0"/>
                <a:cs typeface="Arial" panose="020B0604020202020204" pitchFamily="34" charset="0"/>
              </a:rPr>
              <a:t>Introducción</a:t>
            </a:r>
            <a:endParaRPr lang="es-MX"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677334" y="1263059"/>
            <a:ext cx="8596668" cy="3880773"/>
          </a:xfrm>
        </p:spPr>
        <p:txBody>
          <a:bodyPr>
            <a:normAutofit/>
          </a:bodyPr>
          <a:lstStyle/>
          <a:p>
            <a:pPr algn="just"/>
            <a:r>
              <a:rPr lang="es-MX" sz="2800" dirty="0" smtClean="0">
                <a:latin typeface="Arial" panose="020B0604020202020204" pitchFamily="34" charset="0"/>
                <a:cs typeface="Arial" panose="020B0604020202020204" pitchFamily="34" charset="0"/>
              </a:rPr>
              <a:t>A continuación se mencionaran algunas actividades que usan las educadoras en el preescolar para que los niños(as) aprendan a trazar letras, identificar números, letras, objetos y sean capaces de ordenar secuencias, imágenes por medio de una narración.</a:t>
            </a:r>
            <a:endParaRPr lang="es-MX" sz="2800" dirty="0">
              <a:latin typeface="Arial" panose="020B0604020202020204" pitchFamily="34" charset="0"/>
              <a:cs typeface="Arial" panose="020B0604020202020204" pitchFamily="34" charset="0"/>
            </a:endParaRPr>
          </a:p>
        </p:txBody>
      </p:sp>
      <p:pic>
        <p:nvPicPr>
          <p:cNvPr id="14338" name="Picture 2" descr="Resultado de imagen para niÃ±os de preescol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322" y="4078973"/>
            <a:ext cx="4714599" cy="2845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2924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a:xfrm>
            <a:off x="677334" y="609600"/>
            <a:ext cx="8596668" cy="1199322"/>
          </a:xfrm>
        </p:spPr>
        <p:txBody>
          <a:bodyPr rtlCol="0">
            <a:normAutofit/>
          </a:bodyPr>
          <a:lstStyle/>
          <a:p>
            <a:pPr lvl="0" algn="ctr"/>
            <a:r>
              <a:rPr lang="es-US" dirty="0" smtClean="0">
                <a:latin typeface="Arial" panose="020B0604020202020204" pitchFamily="34" charset="0"/>
                <a:cs typeface="Arial" panose="020B0604020202020204" pitchFamily="34" charset="0"/>
              </a:rPr>
              <a:t>A) Identificar letras</a:t>
            </a:r>
            <a:r>
              <a:rPr lang="es-MX" dirty="0"/>
              <a:t/>
            </a:r>
            <a:br>
              <a:rPr lang="es-MX" dirty="0"/>
            </a:br>
            <a:endParaRPr lang="es-ES" dirty="0"/>
          </a:p>
        </p:txBody>
      </p:sp>
      <p:sp>
        <p:nvSpPr>
          <p:cNvPr id="14" name="Marcador de posición de contenido 13"/>
          <p:cNvSpPr>
            <a:spLocks noGrp="1"/>
          </p:cNvSpPr>
          <p:nvPr>
            <p:ph idx="1"/>
          </p:nvPr>
        </p:nvSpPr>
        <p:spPr>
          <a:xfrm>
            <a:off x="677334" y="1510748"/>
            <a:ext cx="8596668" cy="2305879"/>
          </a:xfrm>
        </p:spPr>
        <p:txBody>
          <a:bodyPr rtlCol="0">
            <a:normAutofit fontScale="92500" lnSpcReduction="10000"/>
          </a:bodyPr>
          <a:lstStyle/>
          <a:p>
            <a:r>
              <a:rPr lang="es-MX" sz="2600" dirty="0">
                <a:latin typeface="Arial" panose="020B0604020202020204" pitchFamily="34" charset="0"/>
                <a:cs typeface="Arial" panose="020B0604020202020204" pitchFamily="34" charset="0"/>
              </a:rPr>
              <a:t>	</a:t>
            </a:r>
            <a:r>
              <a:rPr lang="es-MX" sz="2600" b="1" dirty="0">
                <a:latin typeface="Arial" panose="020B0604020202020204" pitchFamily="34" charset="0"/>
                <a:cs typeface="Arial" panose="020B0604020202020204" pitchFamily="34" charset="0"/>
              </a:rPr>
              <a:t>Actividad 1</a:t>
            </a:r>
            <a:r>
              <a:rPr lang="es-MX" sz="2600" dirty="0">
                <a:latin typeface="Arial" panose="020B0604020202020204" pitchFamily="34" charset="0"/>
                <a:cs typeface="Arial" panose="020B0604020202020204" pitchFamily="34" charset="0"/>
              </a:rPr>
              <a:t>: Trazar letras</a:t>
            </a:r>
          </a:p>
          <a:p>
            <a:pPr marL="0" indent="0">
              <a:buNone/>
            </a:pPr>
            <a:r>
              <a:rPr lang="es-MX" sz="2600" dirty="0">
                <a:latin typeface="Arial" panose="020B0604020202020204" pitchFamily="34" charset="0"/>
                <a:cs typeface="Arial" panose="020B0604020202020204" pitchFamily="34" charset="0"/>
              </a:rPr>
              <a:t>La docente utilizará hojas con las vocales punteadas que estarán </a:t>
            </a:r>
            <a:r>
              <a:rPr lang="es-MX" sz="2600" dirty="0" err="1">
                <a:latin typeface="Arial" panose="020B0604020202020204" pitchFamily="34" charset="0"/>
                <a:cs typeface="Arial" panose="020B0604020202020204" pitchFamily="34" charset="0"/>
              </a:rPr>
              <a:t>enmicadas</a:t>
            </a:r>
            <a:r>
              <a:rPr lang="es-MX" sz="2600" dirty="0">
                <a:latin typeface="Arial" panose="020B0604020202020204" pitchFamily="34" charset="0"/>
                <a:cs typeface="Arial" panose="020B0604020202020204" pitchFamily="34" charset="0"/>
              </a:rPr>
              <a:t> o forradas en </a:t>
            </a:r>
            <a:r>
              <a:rPr lang="es-MX" sz="2600" dirty="0" err="1">
                <a:latin typeface="Arial" panose="020B0604020202020204" pitchFamily="34" charset="0"/>
                <a:cs typeface="Arial" panose="020B0604020202020204" pitchFamily="34" charset="0"/>
              </a:rPr>
              <a:t>contac</a:t>
            </a:r>
            <a:r>
              <a:rPr lang="es-MX" sz="2600" dirty="0">
                <a:latin typeface="Arial" panose="020B0604020202020204" pitchFamily="34" charset="0"/>
                <a:cs typeface="Arial" panose="020B0604020202020204" pitchFamily="34" charset="0"/>
              </a:rPr>
              <a:t>, le presentará al alumno diferentes materiales con los que puede trazar la letra con su dedo, por ejemplo, pintura, espuma para afeitar o </a:t>
            </a:r>
            <a:r>
              <a:rPr lang="es-MX" sz="2600" dirty="0" err="1">
                <a:latin typeface="Arial" panose="020B0604020202020204" pitchFamily="34" charset="0"/>
                <a:cs typeface="Arial" panose="020B0604020202020204" pitchFamily="34" charset="0"/>
              </a:rPr>
              <a:t>resistol</a:t>
            </a:r>
            <a:r>
              <a:rPr lang="es-MX" sz="2600" dirty="0">
                <a:latin typeface="Arial" panose="020B0604020202020204" pitchFamily="34" charset="0"/>
                <a:cs typeface="Arial" panose="020B0604020202020204" pitchFamily="34" charset="0"/>
              </a:rPr>
              <a:t> líquido.</a:t>
            </a:r>
          </a:p>
          <a:p>
            <a:pPr rtl="0"/>
            <a:endParaRPr lang="es-ES" sz="1400" dirty="0">
              <a:latin typeface="Arial" panose="020B0604020202020204" pitchFamily="34" charset="0"/>
              <a:cs typeface="Arial" panose="020B0604020202020204" pitchFamily="34" charset="0"/>
            </a:endParaRPr>
          </a:p>
        </p:txBody>
      </p:sp>
      <p:pic>
        <p:nvPicPr>
          <p:cNvPr id="3076" name="Picture 4" descr="Resultado de imagen para niÃ±os trazando las voc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0011" y="4095750"/>
            <a:ext cx="4177885" cy="24231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Resultado de imagen para niÃ±os trazando las vocales"/>
          <p:cNvPicPr>
            <a:picLocks noChangeAspect="1" noChangeArrowheads="1"/>
          </p:cNvPicPr>
          <p:nvPr/>
        </p:nvPicPr>
        <p:blipFill rotWithShape="1">
          <a:blip r:embed="rId4">
            <a:extLst>
              <a:ext uri="{28A0092B-C50C-407E-A947-70E740481C1C}">
                <a14:useLocalDpi xmlns:a14="http://schemas.microsoft.com/office/drawing/2010/main" val="0"/>
              </a:ext>
            </a:extLst>
          </a:blip>
          <a:srcRect t="19428" r="64401"/>
          <a:stretch/>
        </p:blipFill>
        <p:spPr bwMode="auto">
          <a:xfrm>
            <a:off x="2004253" y="4010349"/>
            <a:ext cx="2031033" cy="2589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enido 2"/>
          <p:cNvSpPr>
            <a:spLocks noGrp="1"/>
          </p:cNvSpPr>
          <p:nvPr>
            <p:ph sz="half" idx="1"/>
          </p:nvPr>
        </p:nvSpPr>
        <p:spPr>
          <a:xfrm>
            <a:off x="359282" y="139148"/>
            <a:ext cx="3556735" cy="4393095"/>
          </a:xfrm>
        </p:spPr>
        <p:txBody>
          <a:bodyPr rtlCol="0">
            <a:normAutofit fontScale="85000" lnSpcReduction="20000"/>
          </a:bodyPr>
          <a:lstStyle/>
          <a:p>
            <a:pPr lvl="0"/>
            <a:r>
              <a:rPr lang="es-US" sz="2600" b="1" dirty="0">
                <a:latin typeface="Arial" panose="020B0604020202020204" pitchFamily="34" charset="0"/>
                <a:cs typeface="Arial" panose="020B0604020202020204" pitchFamily="34" charset="0"/>
              </a:rPr>
              <a:t>Actividad 2: </a:t>
            </a:r>
            <a:r>
              <a:rPr lang="es-US" sz="2600" dirty="0">
                <a:latin typeface="Arial" panose="020B0604020202020204" pitchFamily="34" charset="0"/>
                <a:cs typeface="Arial" panose="020B0604020202020204" pitchFamily="34" charset="0"/>
              </a:rPr>
              <a:t>Tarjetas didácticas</a:t>
            </a:r>
            <a:endParaRPr lang="es-MX" sz="2600" dirty="0">
              <a:latin typeface="Arial" panose="020B0604020202020204" pitchFamily="34" charset="0"/>
              <a:cs typeface="Arial" panose="020B0604020202020204" pitchFamily="34" charset="0"/>
            </a:endParaRPr>
          </a:p>
          <a:p>
            <a:pPr marL="0" indent="0" algn="just">
              <a:buNone/>
            </a:pPr>
            <a:r>
              <a:rPr lang="es-US" sz="2600" dirty="0">
                <a:latin typeface="Arial" panose="020B0604020202020204" pitchFamily="34" charset="0"/>
                <a:cs typeface="Arial" panose="020B0604020202020204" pitchFamily="34" charset="0"/>
              </a:rPr>
              <a:t>La docente utilizará diferentes imágenes cuyos nombres contengan vocales, por ejemplo, abeja, en una imagen de una abeja, escribe sus respectivas letras debajo de la imagen y corta entre ellas, el alumno deberá ordenarlos de manera qué, la palabra sea deletreado correctamente.</a:t>
            </a:r>
            <a:endParaRPr lang="es-MX" sz="2600" dirty="0">
              <a:latin typeface="Arial" panose="020B0604020202020204" pitchFamily="34" charset="0"/>
              <a:cs typeface="Arial" panose="020B0604020202020204" pitchFamily="34" charset="0"/>
            </a:endParaRPr>
          </a:p>
          <a:p>
            <a:pPr marL="0" lvl="0" indent="0">
              <a:buNone/>
            </a:pPr>
            <a:endParaRPr lang="es-MX" dirty="0">
              <a:latin typeface="Arial" panose="020B0604020202020204" pitchFamily="34" charset="0"/>
              <a:cs typeface="Arial" panose="020B0604020202020204" pitchFamily="34" charset="0"/>
            </a:endParaRPr>
          </a:p>
          <a:p>
            <a:pPr rtl="0"/>
            <a:endParaRPr lang="es-ES" dirty="0">
              <a:latin typeface="Arial" panose="020B0604020202020204" pitchFamily="34" charset="0"/>
              <a:cs typeface="Arial" panose="020B0604020202020204" pitchFamily="34" charset="0"/>
            </a:endParaRPr>
          </a:p>
        </p:txBody>
      </p:sp>
      <p:pic>
        <p:nvPicPr>
          <p:cNvPr id="4098" name="Picture 2" descr="Resultado de imagen para tarjetas didacticas para la s letras a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82" y="4532243"/>
            <a:ext cx="3810000" cy="19431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esultado de imagen para canciones para niÃ±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29773" y="4609476"/>
            <a:ext cx="2710070" cy="173434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4169282" y="139148"/>
            <a:ext cx="6162261" cy="6217087"/>
          </a:xfrm>
          <a:prstGeom prst="rect">
            <a:avLst/>
          </a:prstGeom>
          <a:noFill/>
        </p:spPr>
        <p:txBody>
          <a:bodyPr wrap="square" rtlCol="0">
            <a:spAutoFit/>
          </a:bodyPr>
          <a:lstStyle/>
          <a:p>
            <a:pPr lvl="0">
              <a:buFont typeface="Wingdings" panose="05000000000000000000" pitchFamily="2" charset="2"/>
              <a:buChar char="Ø"/>
            </a:pPr>
            <a:r>
              <a:rPr lang="es-US" b="1" dirty="0">
                <a:latin typeface="Arial" panose="020B0604020202020204" pitchFamily="34" charset="0"/>
                <a:cs typeface="Arial" panose="020B0604020202020204" pitchFamily="34" charset="0"/>
              </a:rPr>
              <a:t>Actividad 3</a:t>
            </a:r>
            <a:r>
              <a:rPr lang="es-US" sz="2000" b="1" dirty="0">
                <a:latin typeface="Arial" panose="020B0604020202020204" pitchFamily="34" charset="0"/>
                <a:cs typeface="Arial" panose="020B0604020202020204" pitchFamily="34" charset="0"/>
              </a:rPr>
              <a:t>: </a:t>
            </a:r>
            <a:r>
              <a:rPr lang="es-US" sz="2000" dirty="0">
                <a:latin typeface="Arial" panose="020B0604020202020204" pitchFamily="34" charset="0"/>
                <a:cs typeface="Arial" panose="020B0604020202020204" pitchFamily="34" charset="0"/>
              </a:rPr>
              <a:t>Canción </a:t>
            </a:r>
            <a:r>
              <a:rPr lang="es-MX" sz="2000" dirty="0">
                <a:latin typeface="Arial" panose="020B0604020202020204" pitchFamily="34" charset="0"/>
                <a:cs typeface="Arial" panose="020B0604020202020204" pitchFamily="34" charset="0"/>
              </a:rPr>
              <a:t> </a:t>
            </a:r>
            <a:r>
              <a:rPr lang="es-US" sz="2000" dirty="0">
                <a:latin typeface="Arial" panose="020B0604020202020204" pitchFamily="34" charset="0"/>
                <a:cs typeface="Arial" panose="020B0604020202020204" pitchFamily="34" charset="0"/>
              </a:rPr>
              <a:t>“La risa de las vocales” de Thalía.</a:t>
            </a:r>
          </a:p>
          <a:p>
            <a:pPr algn="ctr"/>
            <a:r>
              <a:rPr lang="es-US" sz="2000" dirty="0">
                <a:latin typeface="Arial" panose="020B0604020202020204" pitchFamily="34" charset="0"/>
                <a:cs typeface="Arial" panose="020B0604020202020204" pitchFamily="34" charset="0"/>
              </a:rPr>
              <a:t>Letra: El palacio, el palacio</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Del rey número non</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Se engalana, se engalana</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Con una linda reunión</a:t>
            </a:r>
            <a:endParaRPr lang="es-MX" sz="2000" dirty="0">
              <a:latin typeface="Arial" panose="020B0604020202020204" pitchFamily="34" charset="0"/>
              <a:cs typeface="Arial" panose="020B0604020202020204" pitchFamily="34" charset="0"/>
            </a:endParaRPr>
          </a:p>
          <a:p>
            <a:pPr algn="ctr"/>
            <a:r>
              <a:rPr lang="es-US" sz="2000" dirty="0">
                <a:latin typeface="Arial" panose="020B0604020202020204" pitchFamily="34" charset="0"/>
                <a:cs typeface="Arial" panose="020B0604020202020204" pitchFamily="34" charset="0"/>
              </a:rPr>
              <a:t>Las vocales, las vocales</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Son invitadas de honor</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Y el rey cuenta chistes blancos</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Y uno que otro de color</a:t>
            </a:r>
            <a:br>
              <a:rPr lang="es-US" sz="2000" dirty="0">
                <a:latin typeface="Arial" panose="020B0604020202020204" pitchFamily="34" charset="0"/>
                <a:cs typeface="Arial" panose="020B0604020202020204" pitchFamily="34" charset="0"/>
              </a:rPr>
            </a:br>
            <a:r>
              <a:rPr lang="es-US" sz="2000" dirty="0" err="1">
                <a:latin typeface="Arial" panose="020B0604020202020204" pitchFamily="34" charset="0"/>
                <a:cs typeface="Arial" panose="020B0604020202020204" pitchFamily="34" charset="0"/>
              </a:rPr>
              <a:t>Pá</a:t>
            </a:r>
            <a:r>
              <a:rPr lang="es-US" sz="2000" dirty="0">
                <a:latin typeface="Arial" panose="020B0604020202020204" pitchFamily="34" charset="0"/>
                <a:cs typeface="Arial" panose="020B0604020202020204" pitchFamily="34" charset="0"/>
              </a:rPr>
              <a:t> que vean sus invitados</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Que hoy esta de buen humor</a:t>
            </a:r>
            <a:endParaRPr lang="es-MX" sz="2000" dirty="0">
              <a:latin typeface="Arial" panose="020B0604020202020204" pitchFamily="34" charset="0"/>
              <a:cs typeface="Arial" panose="020B0604020202020204" pitchFamily="34" charset="0"/>
            </a:endParaRPr>
          </a:p>
          <a:p>
            <a:pPr algn="ctr"/>
            <a:r>
              <a:rPr lang="es-US" sz="2000" dirty="0">
                <a:latin typeface="Arial" panose="020B0604020202020204" pitchFamily="34" charset="0"/>
                <a:cs typeface="Arial" panose="020B0604020202020204" pitchFamily="34" charset="0"/>
              </a:rPr>
              <a:t>Y así se ríe la "a" </a:t>
            </a:r>
            <a:r>
              <a:rPr lang="es-US" sz="2000" dirty="0" err="1">
                <a:latin typeface="Arial" panose="020B0604020202020204" pitchFamily="34" charset="0"/>
                <a:cs typeface="Arial" panose="020B0604020202020204" pitchFamily="34" charset="0"/>
              </a:rPr>
              <a:t>jajajaja</a:t>
            </a:r>
            <a:r>
              <a:rPr lang="es-US" sz="2000" dirty="0">
                <a:latin typeface="Arial" panose="020B0604020202020204" pitchFamily="34" charset="0"/>
                <a:cs typeface="Arial" panose="020B0604020202020204" pitchFamily="34" charset="0"/>
              </a:rPr>
              <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Y así se ríe la "e" </a:t>
            </a:r>
            <a:r>
              <a:rPr lang="es-US" sz="2000" dirty="0" err="1">
                <a:latin typeface="Arial" panose="020B0604020202020204" pitchFamily="34" charset="0"/>
                <a:cs typeface="Arial" panose="020B0604020202020204" pitchFamily="34" charset="0"/>
              </a:rPr>
              <a:t>jejejeje</a:t>
            </a:r>
            <a:r>
              <a:rPr lang="es-US" sz="2000" dirty="0">
                <a:latin typeface="Arial" panose="020B0604020202020204" pitchFamily="34" charset="0"/>
                <a:cs typeface="Arial" panose="020B0604020202020204" pitchFamily="34" charset="0"/>
              </a:rPr>
              <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Pero ríe mas la "I",</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Porque se parece a mi </a:t>
            </a:r>
            <a:r>
              <a:rPr lang="es-US" sz="2000" dirty="0" err="1">
                <a:latin typeface="Arial" panose="020B0604020202020204" pitchFamily="34" charset="0"/>
                <a:cs typeface="Arial" panose="020B0604020202020204" pitchFamily="34" charset="0"/>
              </a:rPr>
              <a:t>jijijiji</a:t>
            </a:r>
            <a:r>
              <a:rPr lang="es-US" sz="2000" dirty="0">
                <a:latin typeface="Arial" panose="020B0604020202020204" pitchFamily="34" charset="0"/>
                <a:cs typeface="Arial" panose="020B0604020202020204" pitchFamily="34" charset="0"/>
              </a:rPr>
              <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Así se ríe la "o" </a:t>
            </a:r>
            <a:r>
              <a:rPr lang="es-US" sz="2000" dirty="0" err="1">
                <a:latin typeface="Arial" panose="020B0604020202020204" pitchFamily="34" charset="0"/>
                <a:cs typeface="Arial" panose="020B0604020202020204" pitchFamily="34" charset="0"/>
              </a:rPr>
              <a:t>jojojojo</a:t>
            </a:r>
            <a:r>
              <a:rPr lang="es-US" sz="2000" dirty="0">
                <a:latin typeface="Arial" panose="020B0604020202020204" pitchFamily="34" charset="0"/>
                <a:cs typeface="Arial" panose="020B0604020202020204" pitchFamily="34" charset="0"/>
              </a:rPr>
              <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Pero no ríe la "u"</a:t>
            </a:r>
            <a:br>
              <a:rPr lang="es-US" sz="2000" dirty="0">
                <a:latin typeface="Arial" panose="020B0604020202020204" pitchFamily="34" charset="0"/>
                <a:cs typeface="Arial" panose="020B0604020202020204" pitchFamily="34" charset="0"/>
              </a:rPr>
            </a:br>
            <a:r>
              <a:rPr lang="es-US" sz="2000" dirty="0">
                <a:latin typeface="Arial" panose="020B0604020202020204" pitchFamily="34" charset="0"/>
                <a:cs typeface="Arial" panose="020B0604020202020204" pitchFamily="34" charset="0"/>
              </a:rPr>
              <a:t>¿Por qué no ríe la "u"?</a:t>
            </a:r>
            <a:r>
              <a:rPr lang="es-US" dirty="0">
                <a:latin typeface="Arial" panose="020B0604020202020204" pitchFamily="34" charset="0"/>
                <a:cs typeface="Arial" panose="020B0604020202020204" pitchFamily="34" charset="0"/>
              </a:rPr>
              <a:t/>
            </a:r>
            <a:br>
              <a:rPr lang="es-US" dirty="0">
                <a:latin typeface="Arial" panose="020B0604020202020204" pitchFamily="34" charset="0"/>
                <a:cs typeface="Arial" panose="020B0604020202020204" pitchFamily="34" charset="0"/>
              </a:rPr>
            </a:br>
            <a:r>
              <a:rPr lang="es-US" dirty="0">
                <a:latin typeface="Arial" panose="020B0604020202020204" pitchFamily="34" charset="0"/>
                <a:cs typeface="Arial" panose="020B0604020202020204" pitchFamily="34" charset="0"/>
              </a:rPr>
              <a:t>Porque el burro sabe mas que tú</a:t>
            </a:r>
            <a:endParaRPr lang="es-MX"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contenido 3"/>
          <p:cNvSpPr>
            <a:spLocks noGrp="1"/>
          </p:cNvSpPr>
          <p:nvPr>
            <p:ph sz="half" idx="1"/>
          </p:nvPr>
        </p:nvSpPr>
        <p:spPr>
          <a:xfrm>
            <a:off x="159026" y="178904"/>
            <a:ext cx="10205762" cy="6679096"/>
          </a:xfrm>
        </p:spPr>
        <p:txBody>
          <a:bodyPr rtlCol="0">
            <a:normAutofit/>
          </a:bodyPr>
          <a:lstStyle/>
          <a:p>
            <a:pPr lvl="0"/>
            <a:r>
              <a:rPr lang="es-US" b="1" dirty="0">
                <a:latin typeface="Arial" panose="020B0604020202020204" pitchFamily="34" charset="0"/>
                <a:cs typeface="Arial" panose="020B0604020202020204" pitchFamily="34" charset="0"/>
              </a:rPr>
              <a:t>Actividad 4: </a:t>
            </a:r>
            <a:r>
              <a:rPr lang="es-US" dirty="0">
                <a:latin typeface="Arial" panose="020B0604020202020204" pitchFamily="34" charset="0"/>
                <a:cs typeface="Arial" panose="020B0604020202020204" pitchFamily="34" charset="0"/>
              </a:rPr>
              <a:t>Recortes</a:t>
            </a:r>
            <a:endParaRPr lang="es-MX" dirty="0">
              <a:latin typeface="Arial" panose="020B0604020202020204" pitchFamily="34" charset="0"/>
              <a:cs typeface="Arial" panose="020B0604020202020204" pitchFamily="34" charset="0"/>
            </a:endParaRPr>
          </a:p>
          <a:p>
            <a:pPr marL="0" indent="0">
              <a:buNone/>
            </a:pPr>
            <a:r>
              <a:rPr lang="es-US" sz="2000" dirty="0">
                <a:latin typeface="Arial" panose="020B0604020202020204" pitchFamily="34" charset="0"/>
                <a:cs typeface="Arial" panose="020B0604020202020204" pitchFamily="34" charset="0"/>
              </a:rPr>
              <a:t>La maestra le brindará al alumno una revista o periódico, el alumno identificará las vocales que encuentre y deberá recortarlas, para posteriormente pegarlas en un cartel hecho por la maestra, dónde todos los alumnos participarán pegando sus vocales</a:t>
            </a:r>
            <a:r>
              <a:rPr lang="es-US" sz="2000" dirty="0" smtClean="0">
                <a:latin typeface="Arial" panose="020B0604020202020204" pitchFamily="34" charset="0"/>
                <a:cs typeface="Arial" panose="020B0604020202020204" pitchFamily="34" charset="0"/>
              </a:rPr>
              <a:t>.</a:t>
            </a:r>
            <a:r>
              <a:rPr lang="es-US" sz="2000" dirty="0">
                <a:latin typeface="Arial" panose="020B0604020202020204" pitchFamily="34" charset="0"/>
                <a:cs typeface="Arial" panose="020B0604020202020204" pitchFamily="34" charset="0"/>
              </a:rPr>
              <a:t> </a:t>
            </a:r>
            <a:endParaRPr lang="es-US" sz="2000" dirty="0" smtClean="0">
              <a:latin typeface="Arial" panose="020B0604020202020204" pitchFamily="34" charset="0"/>
              <a:cs typeface="Arial" panose="020B0604020202020204" pitchFamily="34" charset="0"/>
            </a:endParaRPr>
          </a:p>
          <a:p>
            <a:pPr marL="0" indent="0">
              <a:buNone/>
            </a:pPr>
            <a:endParaRPr lang="es-US" sz="2000" dirty="0"/>
          </a:p>
          <a:p>
            <a:pPr marL="0" indent="0">
              <a:buNone/>
            </a:pPr>
            <a:endParaRPr lang="es-US" sz="2000" dirty="0" smtClean="0"/>
          </a:p>
          <a:p>
            <a:pPr marL="0" indent="0">
              <a:buNone/>
            </a:pPr>
            <a:endParaRPr lang="es-MX" sz="2000" dirty="0"/>
          </a:p>
          <a:p>
            <a:pPr lvl="0"/>
            <a:endParaRPr lang="es-US" sz="2000" b="1" dirty="0" smtClean="0"/>
          </a:p>
          <a:p>
            <a:pPr lvl="0"/>
            <a:endParaRPr lang="es-US" sz="2000" b="1" dirty="0"/>
          </a:p>
          <a:p>
            <a:pPr marL="0" lvl="0" indent="0">
              <a:buNone/>
            </a:pPr>
            <a:endParaRPr lang="es-US" sz="2000" b="1" dirty="0"/>
          </a:p>
          <a:p>
            <a:pPr lvl="0">
              <a:buFont typeface="Wingdings" panose="05000000000000000000" pitchFamily="2" charset="2"/>
              <a:buChar char="Ø"/>
            </a:pPr>
            <a:r>
              <a:rPr lang="es-US" sz="2000" b="1" dirty="0" smtClean="0">
                <a:latin typeface="Arial" panose="020B0604020202020204" pitchFamily="34" charset="0"/>
                <a:cs typeface="Arial" panose="020B0604020202020204" pitchFamily="34" charset="0"/>
              </a:rPr>
              <a:t>  Actividad </a:t>
            </a:r>
            <a:r>
              <a:rPr lang="es-US" sz="2000" b="1" dirty="0">
                <a:latin typeface="Arial" panose="020B0604020202020204" pitchFamily="34" charset="0"/>
                <a:cs typeface="Arial" panose="020B0604020202020204" pitchFamily="34" charset="0"/>
              </a:rPr>
              <a:t>5: </a:t>
            </a:r>
            <a:r>
              <a:rPr lang="es-US" sz="2000" dirty="0">
                <a:latin typeface="Arial" panose="020B0604020202020204" pitchFamily="34" charset="0"/>
                <a:cs typeface="Arial" panose="020B0604020202020204" pitchFamily="34" charset="0"/>
              </a:rPr>
              <a:t>Sopa de letras </a:t>
            </a:r>
            <a:endParaRPr lang="es-MX" sz="2000" dirty="0">
              <a:latin typeface="Arial" panose="020B0604020202020204" pitchFamily="34" charset="0"/>
              <a:cs typeface="Arial" panose="020B0604020202020204" pitchFamily="34" charset="0"/>
            </a:endParaRPr>
          </a:p>
          <a:p>
            <a:pPr marL="0" indent="0">
              <a:buNone/>
            </a:pPr>
            <a:r>
              <a:rPr lang="es-US" sz="2000" dirty="0">
                <a:latin typeface="Arial" panose="020B0604020202020204" pitchFamily="34" charset="0"/>
                <a:cs typeface="Arial" panose="020B0604020202020204" pitchFamily="34" charset="0"/>
              </a:rPr>
              <a:t>La maestra creará una sopa de letras donde el alumno deberá identificar las vocales y clasificarlas en diferentes colores.</a:t>
            </a:r>
            <a:endParaRPr lang="es-MX" sz="2000" dirty="0">
              <a:latin typeface="Arial" panose="020B0604020202020204" pitchFamily="34" charset="0"/>
              <a:cs typeface="Arial" panose="020B0604020202020204" pitchFamily="34" charset="0"/>
            </a:endParaRPr>
          </a:p>
          <a:p>
            <a:pPr marL="0" indent="0" rtl="0">
              <a:buNone/>
            </a:pPr>
            <a:endParaRPr lang="es-ES" sz="2000" dirty="0">
              <a:latin typeface="Arial" panose="020B0604020202020204" pitchFamily="34" charset="0"/>
              <a:cs typeface="Arial" panose="020B0604020202020204" pitchFamily="34" charset="0"/>
            </a:endParaRPr>
          </a:p>
        </p:txBody>
      </p:sp>
      <p:pic>
        <p:nvPicPr>
          <p:cNvPr id="8" name="Picture 2" descr="Resultado de imagen para recortes de letras de revist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8466" y="1685636"/>
            <a:ext cx="2028561" cy="221050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para atividade para separar letras de numer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1907" y="5057023"/>
            <a:ext cx="3683310" cy="1582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599"/>
            <a:ext cx="8596668" cy="2153479"/>
          </a:xfrm>
        </p:spPr>
        <p:txBody>
          <a:bodyPr>
            <a:normAutofit/>
          </a:bodyPr>
          <a:lstStyle/>
          <a:p>
            <a:pPr marL="342900" lvl="0" indent="-342900">
              <a:buFont typeface="Wingdings" panose="05000000000000000000" pitchFamily="2" charset="2"/>
              <a:buChar char="Ø"/>
            </a:pPr>
            <a:r>
              <a:rPr lang="es-US" sz="2200" b="1" dirty="0">
                <a:solidFill>
                  <a:schemeClr val="tx1"/>
                </a:solidFill>
                <a:latin typeface="Arial" panose="020B0604020202020204" pitchFamily="34" charset="0"/>
                <a:cs typeface="Arial" panose="020B0604020202020204" pitchFamily="34" charset="0"/>
              </a:rPr>
              <a:t>Actividad 6:</a:t>
            </a:r>
            <a:r>
              <a:rPr lang="es-US" sz="2200" dirty="0">
                <a:solidFill>
                  <a:schemeClr val="tx1"/>
                </a:solidFill>
                <a:latin typeface="Arial" panose="020B0604020202020204" pitchFamily="34" charset="0"/>
                <a:cs typeface="Arial" panose="020B0604020202020204" pitchFamily="34" charset="0"/>
              </a:rPr>
              <a:t> Bingo de letras</a:t>
            </a:r>
            <a:r>
              <a:rPr lang="es-MX" sz="2200" dirty="0">
                <a:latin typeface="Arial" panose="020B0604020202020204" pitchFamily="34" charset="0"/>
                <a:cs typeface="Arial" panose="020B0604020202020204" pitchFamily="34" charset="0"/>
              </a:rPr>
              <a:t/>
            </a:r>
            <a:br>
              <a:rPr lang="es-MX" sz="2200" dirty="0">
                <a:latin typeface="Arial" panose="020B0604020202020204" pitchFamily="34" charset="0"/>
                <a:cs typeface="Arial" panose="020B0604020202020204" pitchFamily="34" charset="0"/>
              </a:rPr>
            </a:br>
            <a:r>
              <a:rPr lang="es-US" sz="2200" dirty="0">
                <a:solidFill>
                  <a:schemeClr val="tx1"/>
                </a:solidFill>
                <a:latin typeface="Arial" panose="020B0604020202020204" pitchFamily="34" charset="0"/>
                <a:cs typeface="Arial" panose="020B0604020202020204" pitchFamily="34" charset="0"/>
              </a:rPr>
              <a:t>La maestra preparará tablas de bingo para cada alumno que contengan diferentes vocales y consonantes, irá dictando las letras a manera de lotería, los alumnos deberán colocar una ficha sobre la letra que hayan escuchado.</a:t>
            </a:r>
            <a:r>
              <a:rPr lang="es-MX" sz="2000" dirty="0"/>
              <a:t/>
            </a:r>
            <a:br>
              <a:rPr lang="es-MX" sz="2000" dirty="0"/>
            </a:br>
            <a:endParaRPr lang="es-MX" sz="2000" dirty="0">
              <a:latin typeface="Arial" panose="020B0604020202020204" pitchFamily="34" charset="0"/>
              <a:cs typeface="Arial" panose="020B0604020202020204" pitchFamily="34" charset="0"/>
            </a:endParaRPr>
          </a:p>
        </p:txBody>
      </p:sp>
      <p:pic>
        <p:nvPicPr>
          <p:cNvPr id="6146" name="Picture 2" descr="Resultado de imagen para bingo de letr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012" y="2763078"/>
            <a:ext cx="4255603" cy="273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85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921026"/>
          </a:xfrm>
        </p:spPr>
        <p:txBody>
          <a:bodyPr rtlCol="0">
            <a:normAutofit fontScale="90000"/>
          </a:bodyPr>
          <a:lstStyle/>
          <a:p>
            <a:pPr algn="ctr"/>
            <a:r>
              <a:rPr lang="es-MX" dirty="0" smtClean="0">
                <a:latin typeface="Arial" panose="020B0604020202020204" pitchFamily="34" charset="0"/>
                <a:cs typeface="Arial" panose="020B0604020202020204" pitchFamily="34" charset="0"/>
              </a:rPr>
              <a:t>B) Identificar </a:t>
            </a:r>
            <a:r>
              <a:rPr lang="es-MX" dirty="0">
                <a:latin typeface="Arial" panose="020B0604020202020204" pitchFamily="34" charset="0"/>
                <a:cs typeface="Arial" panose="020B0604020202020204" pitchFamily="34" charset="0"/>
              </a:rPr>
              <a:t>y nombrar objetos </a:t>
            </a:r>
            <a:br>
              <a:rPr lang="es-MX" dirty="0">
                <a:latin typeface="Arial" panose="020B0604020202020204" pitchFamily="34" charset="0"/>
                <a:cs typeface="Arial" panose="020B0604020202020204" pitchFamily="34" charset="0"/>
              </a:rPr>
            </a:br>
            <a:endParaRPr lang="es-ES" dirty="0"/>
          </a:p>
        </p:txBody>
      </p:sp>
      <p:sp>
        <p:nvSpPr>
          <p:cNvPr id="4" name="Marcador de posición de contenido 3"/>
          <p:cNvSpPr>
            <a:spLocks noGrp="1"/>
          </p:cNvSpPr>
          <p:nvPr>
            <p:ph sz="half" idx="2"/>
          </p:nvPr>
        </p:nvSpPr>
        <p:spPr>
          <a:xfrm>
            <a:off x="284340" y="754295"/>
            <a:ext cx="9382655" cy="3304117"/>
          </a:xfrm>
        </p:spPr>
        <p:txBody>
          <a:bodyPr rtlCol="0">
            <a:noAutofit/>
          </a:bodyPr>
          <a:lstStyle/>
          <a:p>
            <a:endParaRPr lang="es-MX" sz="2600" dirty="0">
              <a:latin typeface="Arial" panose="020B0604020202020204" pitchFamily="34" charset="0"/>
              <a:cs typeface="Arial" panose="020B0604020202020204" pitchFamily="34" charset="0"/>
            </a:endParaRPr>
          </a:p>
          <a:p>
            <a:r>
              <a:rPr lang="es-MX" sz="2000" b="1" dirty="0" smtClean="0">
                <a:latin typeface="Arial" panose="020B0604020202020204" pitchFamily="34" charset="0"/>
                <a:cs typeface="Arial" panose="020B0604020202020204" pitchFamily="34" charset="0"/>
              </a:rPr>
              <a:t>Actividad 1: </a:t>
            </a:r>
            <a:r>
              <a:rPr lang="es-MX" sz="2000" dirty="0" smtClean="0">
                <a:latin typeface="Arial" panose="020B0604020202020204" pitchFamily="34" charset="0"/>
                <a:cs typeface="Arial" panose="020B0604020202020204" pitchFamily="34" charset="0"/>
              </a:rPr>
              <a:t>Recortes </a:t>
            </a:r>
            <a:r>
              <a:rPr lang="es-MX" sz="2000" dirty="0">
                <a:latin typeface="Arial" panose="020B0604020202020204" pitchFamily="34" charset="0"/>
                <a:cs typeface="Arial" panose="020B0604020202020204" pitchFamily="34" charset="0"/>
              </a:rPr>
              <a:t>de la vida </a:t>
            </a:r>
            <a:r>
              <a:rPr lang="es-MX" sz="2000" dirty="0" smtClean="0">
                <a:latin typeface="Arial" panose="020B0604020202020204" pitchFamily="34" charset="0"/>
                <a:cs typeface="Arial" panose="020B0604020202020204" pitchFamily="34" charset="0"/>
              </a:rPr>
              <a:t>cotidiana</a:t>
            </a:r>
          </a:p>
          <a:p>
            <a:pPr marL="0" indent="0">
              <a:buNone/>
            </a:pPr>
            <a:r>
              <a:rPr lang="es-MX" sz="2000" dirty="0" smtClean="0">
                <a:latin typeface="Arial" panose="020B0604020202020204" pitchFamily="34" charset="0"/>
                <a:cs typeface="Arial" panose="020B0604020202020204" pitchFamily="34" charset="0"/>
              </a:rPr>
              <a:t>El docente </a:t>
            </a:r>
            <a:r>
              <a:rPr lang="es-MX" sz="2000" dirty="0">
                <a:latin typeface="Arial" panose="020B0604020202020204" pitchFamily="34" charset="0"/>
                <a:cs typeface="Arial" panose="020B0604020202020204" pitchFamily="34" charset="0"/>
              </a:rPr>
              <a:t>llevará recortes sobre objetos que vemos alrededor o más usuales, mostrando a los alumnos para que ellos los relacionen con las figuras geométricas básicas.</a:t>
            </a:r>
          </a:p>
          <a:p>
            <a:endParaRPr lang="es-MX" sz="2000" dirty="0">
              <a:latin typeface="Arial" panose="020B0604020202020204" pitchFamily="34" charset="0"/>
              <a:cs typeface="Arial" panose="020B0604020202020204" pitchFamily="34" charset="0"/>
            </a:endParaRPr>
          </a:p>
          <a:p>
            <a:endParaRPr lang="es-MX" sz="2000" dirty="0">
              <a:latin typeface="Arial" panose="020B0604020202020204" pitchFamily="34" charset="0"/>
              <a:cs typeface="Arial" panose="020B0604020202020204" pitchFamily="34" charset="0"/>
            </a:endParaRPr>
          </a:p>
          <a:p>
            <a:endParaRPr lang="es-MX" sz="2000" b="1" dirty="0" smtClean="0">
              <a:latin typeface="Arial" panose="020B0604020202020204" pitchFamily="34" charset="0"/>
              <a:cs typeface="Arial" panose="020B0604020202020204" pitchFamily="34" charset="0"/>
            </a:endParaRPr>
          </a:p>
          <a:p>
            <a:r>
              <a:rPr lang="es-MX" sz="2000" b="1" dirty="0" smtClean="0">
                <a:latin typeface="Arial" panose="020B0604020202020204" pitchFamily="34" charset="0"/>
                <a:cs typeface="Arial" panose="020B0604020202020204" pitchFamily="34" charset="0"/>
              </a:rPr>
              <a:t>Actividad 2: </a:t>
            </a:r>
            <a:r>
              <a:rPr lang="es-MX" sz="2000" dirty="0" smtClean="0">
                <a:latin typeface="Arial" panose="020B0604020202020204" pitchFamily="34" charset="0"/>
                <a:cs typeface="Arial" panose="020B0604020202020204" pitchFamily="34" charset="0"/>
              </a:rPr>
              <a:t>Crear figuras</a:t>
            </a:r>
            <a:endParaRPr lang="es-MX" sz="2000" dirty="0">
              <a:latin typeface="Arial" panose="020B0604020202020204" pitchFamily="34" charset="0"/>
              <a:cs typeface="Arial" panose="020B0604020202020204" pitchFamily="34" charset="0"/>
            </a:endParaRPr>
          </a:p>
          <a:p>
            <a:pPr marL="0" indent="0">
              <a:buNone/>
            </a:pPr>
            <a:r>
              <a:rPr lang="es-MX" sz="2000" dirty="0" smtClean="0">
                <a:latin typeface="Arial" panose="020B0604020202020204" pitchFamily="34" charset="0"/>
                <a:cs typeface="Arial" panose="020B0604020202020204" pitchFamily="34" charset="0"/>
              </a:rPr>
              <a:t>El </a:t>
            </a:r>
            <a:r>
              <a:rPr lang="es-MX" sz="2000" dirty="0">
                <a:latin typeface="Arial" panose="020B0604020202020204" pitchFamily="34" charset="0"/>
                <a:cs typeface="Arial" panose="020B0604020202020204" pitchFamily="34" charset="0"/>
              </a:rPr>
              <a:t>docente hará equipos y de ahí mostrará una figura y los niños la tienen que formar tomados de las manos, las tienen que terminar en un límite de tiempo de aproximadamente 20 segundos.</a:t>
            </a:r>
          </a:p>
          <a:p>
            <a:pPr rtl="0"/>
            <a:endParaRPr lang="es-ES" dirty="0"/>
          </a:p>
        </p:txBody>
      </p:sp>
      <p:pic>
        <p:nvPicPr>
          <p:cNvPr id="7172" name="Picture 4" descr="Resultado de imagen para objeto y la figura geometr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3413" y="2544416"/>
            <a:ext cx="4313582" cy="151399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Resultado de imagen para niÃ±os haciendo figuras con su cuerp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02722" y="4308993"/>
            <a:ext cx="2470617" cy="232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40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ción de contenido 2"/>
          <p:cNvSpPr>
            <a:spLocks noGrp="1"/>
          </p:cNvSpPr>
          <p:nvPr>
            <p:ph idx="1"/>
          </p:nvPr>
        </p:nvSpPr>
        <p:spPr>
          <a:xfrm>
            <a:off x="5833887" y="475167"/>
            <a:ext cx="4513541" cy="5526437"/>
          </a:xfrm>
        </p:spPr>
        <p:txBody>
          <a:bodyPr rtlCol="0">
            <a:normAutofit/>
          </a:bodyPr>
          <a:lstStyle/>
          <a:p>
            <a:r>
              <a:rPr lang="es-MX" sz="2000" b="1" dirty="0" smtClean="0">
                <a:latin typeface="Arial" panose="020B0604020202020204" pitchFamily="34" charset="0"/>
                <a:cs typeface="Arial" panose="020B0604020202020204" pitchFamily="34" charset="0"/>
              </a:rPr>
              <a:t>Actividad 4:</a:t>
            </a:r>
            <a:r>
              <a:rPr lang="es-MX" sz="2000" dirty="0" smtClean="0">
                <a:latin typeface="Arial" panose="020B0604020202020204" pitchFamily="34" charset="0"/>
                <a:cs typeface="Arial" panose="020B0604020202020204" pitchFamily="34" charset="0"/>
              </a:rPr>
              <a:t>Tacto</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El docente llevará diferentes texturas y los alumnos deberán adivinar a qué objetivo corresponde cada textura (podrá ser individual o en equipos</a:t>
            </a:r>
            <a:r>
              <a:rPr lang="es-MX" sz="2000" dirty="0" smtClean="0"/>
              <a:t>)</a:t>
            </a:r>
            <a:endParaRPr lang="es-MX" sz="2000" dirty="0"/>
          </a:p>
        </p:txBody>
      </p:sp>
      <p:sp>
        <p:nvSpPr>
          <p:cNvPr id="4" name="Marcador de posición de texto 3"/>
          <p:cNvSpPr>
            <a:spLocks noGrp="1"/>
          </p:cNvSpPr>
          <p:nvPr>
            <p:ph type="body" sz="half" idx="2"/>
          </p:nvPr>
        </p:nvSpPr>
        <p:spPr>
          <a:xfrm>
            <a:off x="597822" y="258417"/>
            <a:ext cx="3854528" cy="4268215"/>
          </a:xfrm>
        </p:spPr>
        <p:txBody>
          <a:bodyPr rtlCol="0">
            <a:normAutofit fontScale="25000" lnSpcReduction="20000"/>
          </a:bodyPr>
          <a:lstStyle/>
          <a:p>
            <a:pPr marL="857250" indent="-857250">
              <a:buFont typeface="Wingdings" panose="05000000000000000000" pitchFamily="2" charset="2"/>
              <a:buChar char="ü"/>
            </a:pPr>
            <a:r>
              <a:rPr lang="es-MX" sz="7200" b="1" dirty="0" smtClean="0">
                <a:solidFill>
                  <a:schemeClr val="tx1"/>
                </a:solidFill>
                <a:latin typeface="Arial" panose="020B0604020202020204" pitchFamily="34" charset="0"/>
                <a:cs typeface="Arial" panose="020B0604020202020204" pitchFamily="34" charset="0"/>
              </a:rPr>
              <a:t>Actividad 3:</a:t>
            </a:r>
            <a:r>
              <a:rPr lang="es-MX" sz="7200" dirty="0" smtClean="0">
                <a:latin typeface="Arial" panose="020B0604020202020204" pitchFamily="34" charset="0"/>
                <a:cs typeface="Arial" panose="020B0604020202020204" pitchFamily="34" charset="0"/>
              </a:rPr>
              <a:t>Canción</a:t>
            </a:r>
            <a:endParaRPr lang="es-MX" sz="7200" dirty="0">
              <a:latin typeface="Arial" panose="020B0604020202020204" pitchFamily="34" charset="0"/>
              <a:cs typeface="Arial" panose="020B0604020202020204" pitchFamily="34" charset="0"/>
            </a:endParaRPr>
          </a:p>
          <a:p>
            <a:r>
              <a:rPr lang="es-MX" sz="7200" dirty="0">
                <a:latin typeface="Arial" panose="020B0604020202020204" pitchFamily="34" charset="0"/>
                <a:cs typeface="Arial" panose="020B0604020202020204" pitchFamily="34" charset="0"/>
              </a:rPr>
              <a:t>SOY UNA </a:t>
            </a:r>
            <a:r>
              <a:rPr lang="es-MX" sz="7200" dirty="0" smtClean="0">
                <a:latin typeface="Arial" panose="020B0604020202020204" pitchFamily="34" charset="0"/>
                <a:cs typeface="Arial" panose="020B0604020202020204" pitchFamily="34" charset="0"/>
              </a:rPr>
              <a:t>TAZA</a:t>
            </a:r>
            <a:endParaRPr lang="es-MX" sz="7200" dirty="0">
              <a:latin typeface="Arial" panose="020B0604020202020204" pitchFamily="34" charset="0"/>
              <a:cs typeface="Arial" panose="020B0604020202020204" pitchFamily="34" charset="0"/>
            </a:endParaRPr>
          </a:p>
          <a:p>
            <a:r>
              <a:rPr lang="es-MX" sz="7200" dirty="0">
                <a:latin typeface="Arial" panose="020B0604020202020204" pitchFamily="34" charset="0"/>
                <a:cs typeface="Arial" panose="020B0604020202020204" pitchFamily="34" charset="0"/>
              </a:rPr>
              <a:t/>
            </a:r>
            <a:br>
              <a:rPr lang="es-MX" sz="7200" dirty="0">
                <a:latin typeface="Arial" panose="020B0604020202020204" pitchFamily="34" charset="0"/>
                <a:cs typeface="Arial" panose="020B0604020202020204" pitchFamily="34" charset="0"/>
              </a:rPr>
            </a:br>
            <a:r>
              <a:rPr lang="es-MX" sz="7200" dirty="0">
                <a:latin typeface="Arial" panose="020B0604020202020204" pitchFamily="34" charset="0"/>
                <a:cs typeface="Arial" panose="020B0604020202020204" pitchFamily="34" charset="0"/>
              </a:rPr>
              <a:t>Soy una taza, </a:t>
            </a:r>
          </a:p>
          <a:p>
            <a:r>
              <a:rPr lang="es-MX" sz="7200" dirty="0">
                <a:latin typeface="Arial" panose="020B0604020202020204" pitchFamily="34" charset="0"/>
                <a:cs typeface="Arial" panose="020B0604020202020204" pitchFamily="34" charset="0"/>
              </a:rPr>
              <a:t>una </a:t>
            </a:r>
            <a:r>
              <a:rPr lang="es-MX" sz="8000" dirty="0">
                <a:latin typeface="Arial" panose="020B0604020202020204" pitchFamily="34" charset="0"/>
                <a:cs typeface="Arial" panose="020B0604020202020204" pitchFamily="34" charset="0"/>
              </a:rPr>
              <a:t>tetera,</a:t>
            </a:r>
          </a:p>
          <a:p>
            <a:r>
              <a:rPr lang="es-MX" sz="8000" dirty="0">
                <a:latin typeface="Arial" panose="020B0604020202020204" pitchFamily="34" charset="0"/>
                <a:cs typeface="Arial" panose="020B0604020202020204" pitchFamily="34" charset="0"/>
              </a:rPr>
              <a:t>una cuchara, </a:t>
            </a:r>
          </a:p>
          <a:p>
            <a:r>
              <a:rPr lang="es-MX" sz="8000" dirty="0">
                <a:latin typeface="Arial" panose="020B0604020202020204" pitchFamily="34" charset="0"/>
                <a:cs typeface="Arial" panose="020B0604020202020204" pitchFamily="34" charset="0"/>
              </a:rPr>
              <a:t>un tenedor.</a:t>
            </a:r>
          </a:p>
          <a:p>
            <a:r>
              <a:rPr lang="es-MX" sz="8000" dirty="0">
                <a:latin typeface="Arial" panose="020B0604020202020204" pitchFamily="34" charset="0"/>
                <a:cs typeface="Arial" panose="020B0604020202020204" pitchFamily="34" charset="0"/>
              </a:rPr>
              <a:t/>
            </a:r>
            <a:br>
              <a:rPr lang="es-MX" sz="8000" dirty="0">
                <a:latin typeface="Arial" panose="020B0604020202020204" pitchFamily="34" charset="0"/>
                <a:cs typeface="Arial" panose="020B0604020202020204" pitchFamily="34" charset="0"/>
              </a:rPr>
            </a:br>
            <a:r>
              <a:rPr lang="es-MX" sz="8000" dirty="0">
                <a:latin typeface="Arial" panose="020B0604020202020204" pitchFamily="34" charset="0"/>
                <a:cs typeface="Arial" panose="020B0604020202020204" pitchFamily="34" charset="0"/>
              </a:rPr>
              <a:t>Soy un cuchillo,</a:t>
            </a:r>
          </a:p>
          <a:p>
            <a:r>
              <a:rPr lang="es-MX" sz="8000" dirty="0">
                <a:latin typeface="Arial" panose="020B0604020202020204" pitchFamily="34" charset="0"/>
                <a:cs typeface="Arial" panose="020B0604020202020204" pitchFamily="34" charset="0"/>
              </a:rPr>
              <a:t>un plato hondo,</a:t>
            </a:r>
          </a:p>
          <a:p>
            <a:r>
              <a:rPr lang="es-MX" sz="8000" dirty="0">
                <a:latin typeface="Arial" panose="020B0604020202020204" pitchFamily="34" charset="0"/>
                <a:cs typeface="Arial" panose="020B0604020202020204" pitchFamily="34" charset="0"/>
              </a:rPr>
              <a:t>un plato llano,</a:t>
            </a:r>
          </a:p>
          <a:p>
            <a:r>
              <a:rPr lang="es-MX" sz="8000" dirty="0">
                <a:latin typeface="Arial" panose="020B0604020202020204" pitchFamily="34" charset="0"/>
                <a:cs typeface="Arial" panose="020B0604020202020204" pitchFamily="34" charset="0"/>
              </a:rPr>
              <a:t>un cucharón.</a:t>
            </a:r>
          </a:p>
          <a:p>
            <a:r>
              <a:rPr lang="es-MX" sz="8000" dirty="0">
                <a:latin typeface="Arial" panose="020B0604020202020204" pitchFamily="34" charset="0"/>
                <a:cs typeface="Arial" panose="020B0604020202020204" pitchFamily="34" charset="0"/>
              </a:rPr>
              <a:t/>
            </a:r>
            <a:br>
              <a:rPr lang="es-MX" sz="8000" dirty="0">
                <a:latin typeface="Arial" panose="020B0604020202020204" pitchFamily="34" charset="0"/>
                <a:cs typeface="Arial" panose="020B0604020202020204" pitchFamily="34" charset="0"/>
              </a:rPr>
            </a:br>
            <a:r>
              <a:rPr lang="es-MX" sz="8000" dirty="0">
                <a:latin typeface="Arial" panose="020B0604020202020204" pitchFamily="34" charset="0"/>
                <a:cs typeface="Arial" panose="020B0604020202020204" pitchFamily="34" charset="0"/>
              </a:rPr>
              <a:t>Soy un salero,</a:t>
            </a:r>
          </a:p>
          <a:p>
            <a:r>
              <a:rPr lang="es-MX" sz="8000" dirty="0">
                <a:latin typeface="Arial" panose="020B0604020202020204" pitchFamily="34" charset="0"/>
                <a:cs typeface="Arial" panose="020B0604020202020204" pitchFamily="34" charset="0"/>
              </a:rPr>
              <a:t>azucarero,</a:t>
            </a:r>
          </a:p>
          <a:p>
            <a:r>
              <a:rPr lang="es-MX" sz="8000" dirty="0">
                <a:latin typeface="Arial" panose="020B0604020202020204" pitchFamily="34" charset="0"/>
                <a:cs typeface="Arial" panose="020B0604020202020204" pitchFamily="34" charset="0"/>
              </a:rPr>
              <a:t>la batidora,</a:t>
            </a:r>
          </a:p>
          <a:p>
            <a:r>
              <a:rPr lang="es-MX" sz="8000" dirty="0">
                <a:latin typeface="Arial" panose="020B0604020202020204" pitchFamily="34" charset="0"/>
                <a:cs typeface="Arial" panose="020B0604020202020204" pitchFamily="34" charset="0"/>
              </a:rPr>
              <a:t>una olla exprés</a:t>
            </a:r>
          </a:p>
          <a:p>
            <a:r>
              <a:rPr lang="es-MX" sz="8000" dirty="0" err="1">
                <a:latin typeface="Arial" panose="020B0604020202020204" pitchFamily="34" charset="0"/>
                <a:cs typeface="Arial" panose="020B0604020202020204" pitchFamily="34" charset="0"/>
              </a:rPr>
              <a:t>chu</a:t>
            </a:r>
            <a:r>
              <a:rPr lang="es-MX" sz="8000" dirty="0">
                <a:latin typeface="Arial" panose="020B0604020202020204" pitchFamily="34" charset="0"/>
                <a:cs typeface="Arial" panose="020B0604020202020204" pitchFamily="34" charset="0"/>
              </a:rPr>
              <a:t>, </a:t>
            </a:r>
            <a:r>
              <a:rPr lang="es-MX" sz="8000" dirty="0" err="1">
                <a:latin typeface="Arial" panose="020B0604020202020204" pitchFamily="34" charset="0"/>
                <a:cs typeface="Arial" panose="020B0604020202020204" pitchFamily="34" charset="0"/>
              </a:rPr>
              <a:t>chu</a:t>
            </a:r>
            <a:r>
              <a:rPr lang="es-MX" sz="8000" dirty="0">
                <a:latin typeface="Arial" panose="020B0604020202020204" pitchFamily="34" charset="0"/>
                <a:cs typeface="Arial" panose="020B0604020202020204" pitchFamily="34" charset="0"/>
              </a:rPr>
              <a:t>, </a:t>
            </a:r>
            <a:r>
              <a:rPr lang="es-MX" sz="8000" dirty="0" err="1" smtClean="0">
                <a:latin typeface="Arial" panose="020B0604020202020204" pitchFamily="34" charset="0"/>
                <a:cs typeface="Arial" panose="020B0604020202020204" pitchFamily="34" charset="0"/>
              </a:rPr>
              <a:t>chu</a:t>
            </a:r>
            <a:r>
              <a:rPr lang="es-MX" sz="8000" dirty="0" smtClean="0">
                <a:latin typeface="Arial" panose="020B0604020202020204" pitchFamily="34" charset="0"/>
                <a:cs typeface="Arial" panose="020B0604020202020204" pitchFamily="34" charset="0"/>
              </a:rPr>
              <a:t>….</a:t>
            </a:r>
            <a:r>
              <a:rPr lang="es-MX" sz="8000" dirty="0">
                <a:latin typeface="Arial" panose="020B0604020202020204" pitchFamily="34" charset="0"/>
                <a:cs typeface="Arial" panose="020B0604020202020204" pitchFamily="34" charset="0"/>
              </a:rPr>
              <a:t/>
            </a:r>
            <a:br>
              <a:rPr lang="es-MX" sz="8000" dirty="0">
                <a:latin typeface="Arial" panose="020B0604020202020204" pitchFamily="34" charset="0"/>
                <a:cs typeface="Arial" panose="020B0604020202020204" pitchFamily="34" charset="0"/>
              </a:rPr>
            </a:br>
            <a:r>
              <a:rPr lang="es-MX" dirty="0"/>
              <a:t/>
            </a:r>
            <a:br>
              <a:rPr lang="es-MX" dirty="0"/>
            </a:br>
            <a:endParaRPr lang="es-ES" dirty="0"/>
          </a:p>
        </p:txBody>
      </p:sp>
      <p:pic>
        <p:nvPicPr>
          <p:cNvPr id="8196" name="Picture 4" descr="Resultado de imagen para cancion soy una taz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5086" y="2166730"/>
            <a:ext cx="2985606" cy="173388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Resultado de imagen para texturas para niÃ±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9614" y="2792866"/>
            <a:ext cx="2967661" cy="309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28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548126" y="431179"/>
            <a:ext cx="4184035" cy="3880772"/>
          </a:xfrm>
        </p:spPr>
        <p:txBody>
          <a:bodyPr/>
          <a:lstStyle/>
          <a:p>
            <a:r>
              <a:rPr lang="es-MX" sz="2000" b="1" dirty="0" smtClean="0">
                <a:latin typeface="Arial" panose="020B0604020202020204" pitchFamily="34" charset="0"/>
                <a:cs typeface="Arial" panose="020B0604020202020204" pitchFamily="34" charset="0"/>
              </a:rPr>
              <a:t>Actividad 5: </a:t>
            </a:r>
            <a:r>
              <a:rPr lang="es-MX" sz="2000" dirty="0" smtClean="0">
                <a:latin typeface="Arial" panose="020B0604020202020204" pitchFamily="34" charset="0"/>
                <a:cs typeface="Arial" panose="020B0604020202020204" pitchFamily="34" charset="0"/>
              </a:rPr>
              <a:t>Rompecabezas</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El docente llevará un molde del cuerpo humano con las partes desplegables para que los alumnos peguen las partes donde corresponde, para que así sepan identificar su cuerpo</a:t>
            </a:r>
          </a:p>
          <a:p>
            <a:pPr marL="0" indent="0">
              <a:buNone/>
            </a:pPr>
            <a:r>
              <a:rPr lang="es-MX" dirty="0"/>
              <a:t/>
            </a:r>
            <a:br>
              <a:rPr lang="es-MX" dirty="0"/>
            </a:br>
            <a:endParaRPr lang="es-MX" dirty="0"/>
          </a:p>
        </p:txBody>
      </p:sp>
      <p:sp>
        <p:nvSpPr>
          <p:cNvPr id="4" name="Marcador de contenido 3"/>
          <p:cNvSpPr>
            <a:spLocks noGrp="1"/>
          </p:cNvSpPr>
          <p:nvPr>
            <p:ph sz="half" idx="2"/>
          </p:nvPr>
        </p:nvSpPr>
        <p:spPr/>
        <p:txBody>
          <a:bodyPr/>
          <a:lstStyle/>
          <a:p>
            <a:r>
              <a:rPr lang="es-MX" sz="2000" b="1" dirty="0" smtClean="0">
                <a:latin typeface="Arial" panose="020B0604020202020204" pitchFamily="34" charset="0"/>
                <a:cs typeface="Arial" panose="020B0604020202020204" pitchFamily="34" charset="0"/>
              </a:rPr>
              <a:t>Actividad 6: </a:t>
            </a:r>
            <a:r>
              <a:rPr lang="es-MX" sz="2000" dirty="0" smtClean="0">
                <a:latin typeface="Arial" panose="020B0604020202020204" pitchFamily="34" charset="0"/>
                <a:cs typeface="Arial" panose="020B0604020202020204" pitchFamily="34" charset="0"/>
              </a:rPr>
              <a:t>Sonidos</a:t>
            </a:r>
            <a:endParaRPr lang="es-MX" sz="2000" dirty="0">
              <a:latin typeface="Arial" panose="020B0604020202020204" pitchFamily="34" charset="0"/>
              <a:cs typeface="Arial" panose="020B0604020202020204" pitchFamily="34" charset="0"/>
            </a:endParaRPr>
          </a:p>
          <a:p>
            <a:pPr marL="0" indent="0">
              <a:buNone/>
            </a:pPr>
            <a:r>
              <a:rPr lang="es-MX" sz="2000" dirty="0">
                <a:latin typeface="Arial" panose="020B0604020202020204" pitchFamily="34" charset="0"/>
                <a:cs typeface="Arial" panose="020B0604020202020204" pitchFamily="34" charset="0"/>
              </a:rPr>
              <a:t>El docente hará un sonido de algún objeto y los alumnos tendrán que adivinar a qué objeto corresponde. </a:t>
            </a:r>
          </a:p>
          <a:p>
            <a:pPr marL="0" indent="0">
              <a:buNone/>
            </a:pPr>
            <a:endParaRPr lang="es-MX" dirty="0"/>
          </a:p>
        </p:txBody>
      </p:sp>
      <p:pic>
        <p:nvPicPr>
          <p:cNvPr id="9218" name="Picture 2" descr="Resultado de imagen para rompecabezas de cuerpo humano para niÃ±os"/>
          <p:cNvPicPr>
            <a:picLocks noChangeAspect="1" noChangeArrowheads="1"/>
          </p:cNvPicPr>
          <p:nvPr/>
        </p:nvPicPr>
        <p:blipFill rotWithShape="1">
          <a:blip r:embed="rId2">
            <a:extLst>
              <a:ext uri="{28A0092B-C50C-407E-A947-70E740481C1C}">
                <a14:useLocalDpi xmlns:a14="http://schemas.microsoft.com/office/drawing/2010/main" val="0"/>
              </a:ext>
            </a:extLst>
          </a:blip>
          <a:srcRect l="2527" t="4233" r="3825" b="2589"/>
          <a:stretch/>
        </p:blipFill>
        <p:spPr bwMode="auto">
          <a:xfrm>
            <a:off x="636104" y="3160643"/>
            <a:ext cx="3260035" cy="280283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Imagen relacionada"/>
          <p:cNvPicPr>
            <a:picLocks noChangeAspect="1" noChangeArrowheads="1"/>
          </p:cNvPicPr>
          <p:nvPr/>
        </p:nvPicPr>
        <p:blipFill rotWithShape="1">
          <a:blip r:embed="rId3">
            <a:extLst>
              <a:ext uri="{28A0092B-C50C-407E-A947-70E740481C1C}">
                <a14:useLocalDpi xmlns:a14="http://schemas.microsoft.com/office/drawing/2010/main" val="0"/>
              </a:ext>
            </a:extLst>
          </a:blip>
          <a:srcRect t="3581" b="7823"/>
          <a:stretch/>
        </p:blipFill>
        <p:spPr bwMode="auto">
          <a:xfrm>
            <a:off x="5089970" y="3856382"/>
            <a:ext cx="4572000" cy="200770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Resultado de imagen para sonid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26622" y="73450"/>
            <a:ext cx="2087139" cy="208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21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160</TotalTime>
  <Words>774</Words>
  <Application>Microsoft Office PowerPoint</Application>
  <PresentationFormat>Panorámica</PresentationFormat>
  <Paragraphs>103</Paragraphs>
  <Slides>14</Slides>
  <Notes>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Segoe Print</vt:lpstr>
      <vt:lpstr>Trebuchet MS</vt:lpstr>
      <vt:lpstr>Wingdings</vt:lpstr>
      <vt:lpstr>Wingdings 3</vt:lpstr>
      <vt:lpstr>Faceta</vt:lpstr>
      <vt:lpstr>.                     </vt:lpstr>
      <vt:lpstr>Introducción</vt:lpstr>
      <vt:lpstr>A) Identificar letras </vt:lpstr>
      <vt:lpstr>Presentación de PowerPoint</vt:lpstr>
      <vt:lpstr>Presentación de PowerPoint</vt:lpstr>
      <vt:lpstr>Actividad 6: Bingo de letras La maestra preparará tablas de bingo para cada alumno que contengan diferentes vocales y consonantes, irá dictando las letras a manera de lotería, los alumnos deberán colocar una ficha sobre la letra que hayan escuchado. </vt:lpstr>
      <vt:lpstr>B) Identificar y nombrar objetos  </vt:lpstr>
      <vt:lpstr>Presentación de PowerPoint</vt:lpstr>
      <vt:lpstr>Presentación de PowerPoint</vt:lpstr>
      <vt:lpstr>C) Ordenar objetos en una narración. </vt:lpstr>
      <vt:lpstr>Presentación de PowerPoint</vt:lpstr>
      <vt:lpstr>Presentación de PowerPoint</vt:lpstr>
      <vt:lpstr>D) Adecuar diálogos formales e informales. </vt:lpstr>
      <vt:lpstr>BIBLIOGRAFIA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EQUIPO</dc:creator>
  <cp:lastModifiedBy>alemtz07.rodriguez@gmail.com</cp:lastModifiedBy>
  <cp:revision>16</cp:revision>
  <dcterms:created xsi:type="dcterms:W3CDTF">2019-09-04T21:23:39Z</dcterms:created>
  <dcterms:modified xsi:type="dcterms:W3CDTF">2019-09-05T00:22:50Z</dcterms:modified>
</cp:coreProperties>
</file>