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9" r:id="rId2"/>
    <p:sldId id="263" r:id="rId3"/>
    <p:sldId id="272" r:id="rId4"/>
    <p:sldId id="273" r:id="rId5"/>
    <p:sldId id="274" r:id="rId6"/>
    <p:sldId id="275" r:id="rId7"/>
    <p:sldId id="276" r:id="rId8"/>
    <p:sldId id="277" r:id="rId9"/>
    <p:sldId id="264" r:id="rId10"/>
    <p:sldId id="288" r:id="rId11"/>
    <p:sldId id="280" r:id="rId12"/>
    <p:sldId id="281" r:id="rId13"/>
    <p:sldId id="282" r:id="rId14"/>
    <p:sldId id="283" r:id="rId15"/>
    <p:sldId id="284" r:id="rId16"/>
    <p:sldId id="285" r:id="rId17"/>
    <p:sldId id="286"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2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9/4/2019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9/4/2019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9/4/2019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9/4/2019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9/4/2019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895270"/>
          </a:xfrm>
        </p:spPr>
        <p:txBody>
          <a:bodyPr>
            <a:normAutofit/>
          </a:bodyPr>
          <a:lstStyle/>
          <a:p>
            <a:pPr algn="ctr"/>
            <a:r>
              <a:rPr lang="es-MX" sz="3600" dirty="0" smtClean="0">
                <a:latin typeface="Arabic Typesetting" panose="03020402040406030203" pitchFamily="66" charset="-78"/>
                <a:cs typeface="Arabic Typesetting" panose="03020402040406030203" pitchFamily="66" charset="-78"/>
              </a:rPr>
              <a:t>Escuela normal de educaci</a:t>
            </a:r>
            <a:r>
              <a:rPr lang="es-MX" sz="3600" dirty="0">
                <a:latin typeface="Arabic Typesetting" panose="03020402040406030203" pitchFamily="66" charset="-78"/>
                <a:cs typeface="Arabic Typesetting" panose="03020402040406030203" pitchFamily="66" charset="-78"/>
              </a:rPr>
              <a:t>ó</a:t>
            </a:r>
            <a:r>
              <a:rPr lang="es-MX" sz="3600" dirty="0" smtClean="0">
                <a:latin typeface="Arabic Typesetting" panose="03020402040406030203" pitchFamily="66" charset="-78"/>
                <a:cs typeface="Arabic Typesetting" panose="03020402040406030203" pitchFamily="66" charset="-78"/>
              </a:rPr>
              <a:t>n preescolar</a:t>
            </a:r>
            <a:endParaRPr lang="es-MX" sz="3600" dirty="0">
              <a:latin typeface="Arabic Typesetting" panose="03020402040406030203" pitchFamily="66" charset="-78"/>
              <a:cs typeface="Arabic Typesetting" panose="03020402040406030203" pitchFamily="66" charset="-78"/>
            </a:endParaRPr>
          </a:p>
        </p:txBody>
      </p:sp>
      <p:pic>
        <p:nvPicPr>
          <p:cNvPr id="4" name="Imagen 3"/>
          <p:cNvPicPr>
            <a:picLocks noChangeAspect="1"/>
          </p:cNvPicPr>
          <p:nvPr/>
        </p:nvPicPr>
        <p:blipFill>
          <a:blip r:embed="rId2"/>
          <a:stretch>
            <a:fillRect/>
          </a:stretch>
        </p:blipFill>
        <p:spPr>
          <a:xfrm>
            <a:off x="4818163" y="1277655"/>
            <a:ext cx="2280102" cy="1694835"/>
          </a:xfrm>
          <a:prstGeom prst="rect">
            <a:avLst/>
          </a:prstGeom>
        </p:spPr>
      </p:pic>
      <p:sp>
        <p:nvSpPr>
          <p:cNvPr id="5" name="CuadroTexto 4"/>
          <p:cNvSpPr txBox="1"/>
          <p:nvPr/>
        </p:nvSpPr>
        <p:spPr>
          <a:xfrm>
            <a:off x="3056349" y="3193571"/>
            <a:ext cx="6112701" cy="2739211"/>
          </a:xfrm>
          <a:prstGeom prst="rect">
            <a:avLst/>
          </a:prstGeom>
          <a:noFill/>
        </p:spPr>
        <p:txBody>
          <a:bodyPr wrap="square" rtlCol="0">
            <a:spAutoFit/>
          </a:bodyPr>
          <a:lstStyle/>
          <a:p>
            <a:endParaRPr lang="es-MX" dirty="0"/>
          </a:p>
          <a:p>
            <a:endParaRPr lang="es-MX" dirty="0"/>
          </a:p>
          <a:p>
            <a:pPr algn="ctr"/>
            <a:r>
              <a:rPr lang="es-MX" sz="2000" dirty="0">
                <a:latin typeface="Baskerville Old Face" panose="02020602080505020303" pitchFamily="18" charset="0"/>
              </a:rPr>
              <a:t>María Fernanda Dávila Bustos </a:t>
            </a:r>
          </a:p>
          <a:p>
            <a:pPr algn="ctr"/>
            <a:r>
              <a:rPr lang="es-MX" sz="2000" dirty="0" smtClean="0">
                <a:latin typeface="Baskerville Old Face" panose="02020602080505020303" pitchFamily="18" charset="0"/>
              </a:rPr>
              <a:t>Sandra Guadalupe Flores </a:t>
            </a:r>
            <a:r>
              <a:rPr lang="es-MX" sz="2000" dirty="0" err="1" smtClean="0">
                <a:latin typeface="Baskerville Old Face" panose="02020602080505020303" pitchFamily="18" charset="0"/>
              </a:rPr>
              <a:t>Alvizo</a:t>
            </a:r>
            <a:endParaRPr lang="es-MX" sz="2000" dirty="0" smtClean="0">
              <a:latin typeface="Baskerville Old Face" panose="02020602080505020303" pitchFamily="18" charset="0"/>
            </a:endParaRPr>
          </a:p>
          <a:p>
            <a:pPr algn="ctr"/>
            <a:r>
              <a:rPr lang="es-MX" sz="2000" dirty="0" smtClean="0">
                <a:latin typeface="Baskerville Old Face" panose="02020602080505020303" pitchFamily="18" charset="0"/>
              </a:rPr>
              <a:t>Mariana Paola Pardo Cena</a:t>
            </a:r>
          </a:p>
          <a:p>
            <a:pPr algn="ctr"/>
            <a:r>
              <a:rPr lang="es-MX" sz="2000" dirty="0" smtClean="0">
                <a:latin typeface="Baskerville Old Face" panose="02020602080505020303" pitchFamily="18" charset="0"/>
              </a:rPr>
              <a:t>Carolina </a:t>
            </a:r>
            <a:r>
              <a:rPr lang="es-MX" sz="2000" dirty="0" err="1" smtClean="0">
                <a:latin typeface="Baskerville Old Face" panose="02020602080505020303" pitchFamily="18" charset="0"/>
              </a:rPr>
              <a:t>Estefania</a:t>
            </a:r>
            <a:r>
              <a:rPr lang="es-MX" sz="2000" dirty="0" smtClean="0">
                <a:latin typeface="Baskerville Old Face" panose="02020602080505020303" pitchFamily="18" charset="0"/>
              </a:rPr>
              <a:t> Herrera Rodríguez</a:t>
            </a:r>
          </a:p>
          <a:p>
            <a:pPr algn="ctr"/>
            <a:r>
              <a:rPr lang="es-MX" sz="2000" dirty="0" smtClean="0">
                <a:latin typeface="Baskerville Old Face" panose="02020602080505020303" pitchFamily="18" charset="0"/>
              </a:rPr>
              <a:t>Melissa Martínez </a:t>
            </a:r>
            <a:r>
              <a:rPr lang="es-MX" sz="2000" dirty="0" err="1" smtClean="0">
                <a:latin typeface="Baskerville Old Face" panose="02020602080505020303" pitchFamily="18" charset="0"/>
              </a:rPr>
              <a:t>Aldaco</a:t>
            </a:r>
            <a:endParaRPr lang="es-MX" sz="2000" dirty="0" smtClean="0">
              <a:latin typeface="Baskerville Old Face" panose="02020602080505020303" pitchFamily="18" charset="0"/>
            </a:endParaRPr>
          </a:p>
          <a:p>
            <a:r>
              <a:rPr lang="es-MX" dirty="0" smtClean="0"/>
              <a:t> </a:t>
            </a:r>
            <a:endParaRPr lang="es-MX" dirty="0"/>
          </a:p>
          <a:p>
            <a:endParaRPr lang="es-MX" dirty="0"/>
          </a:p>
        </p:txBody>
      </p:sp>
      <p:sp>
        <p:nvSpPr>
          <p:cNvPr id="6" name="CuadroTexto 5"/>
          <p:cNvSpPr txBox="1"/>
          <p:nvPr/>
        </p:nvSpPr>
        <p:spPr>
          <a:xfrm>
            <a:off x="7815354" y="5457617"/>
            <a:ext cx="3534109" cy="1400383"/>
          </a:xfrm>
          <a:prstGeom prst="rect">
            <a:avLst/>
          </a:prstGeom>
          <a:noFill/>
        </p:spPr>
        <p:txBody>
          <a:bodyPr wrap="none" rtlCol="0">
            <a:spAutoFit/>
          </a:bodyPr>
          <a:lstStyle/>
          <a:p>
            <a:pPr lvl="0" algn="ctr" defTabSz="914400" eaLnBrk="0" fontAlgn="base" hangingPunct="0">
              <a:spcBef>
                <a:spcPct val="0"/>
              </a:spcBef>
              <a:spcAft>
                <a:spcPct val="0"/>
              </a:spcAft>
            </a:pPr>
            <a:r>
              <a:rPr lang="es-MX" altLang="es-MX" dirty="0">
                <a:latin typeface="Forte" panose="03060902040502070203" pitchFamily="66" charset="0"/>
                <a:ea typeface="Calibri" panose="020F0502020204030204" pitchFamily="34" charset="0"/>
                <a:cs typeface="Arial" panose="020B0604020202020204" pitchFamily="34" charset="0"/>
              </a:rPr>
              <a:t>“</a:t>
            </a:r>
            <a:r>
              <a:rPr lang="es-MX" altLang="es-MX" dirty="0">
                <a:latin typeface="Forte" panose="03060902040502070203" pitchFamily="66" charset="0"/>
                <a:ea typeface="Times New Roman" panose="02020603050405020304" pitchFamily="18" charset="0"/>
                <a:cs typeface="Arial" panose="020B0604020202020204" pitchFamily="34" charset="0"/>
              </a:rPr>
              <a:t>Saltillo, Coahuila de Zaragoza</a:t>
            </a:r>
          </a:p>
          <a:p>
            <a:pPr lvl="0" algn="ctr" defTabSz="914400" eaLnBrk="0" fontAlgn="base" hangingPunct="0">
              <a:spcBef>
                <a:spcPct val="0"/>
              </a:spcBef>
              <a:spcAft>
                <a:spcPct val="0"/>
              </a:spcAft>
            </a:pPr>
            <a:endParaRPr lang="es-MX" altLang="es-MX" dirty="0">
              <a:latin typeface="Forte" panose="03060902040502070203" pitchFamily="66" charset="0"/>
              <a:cs typeface="Arial" panose="020B0604020202020204" pitchFamily="34" charset="0"/>
            </a:endParaRPr>
          </a:p>
          <a:p>
            <a:pPr lvl="0" algn="ctr" defTabSz="914400" eaLnBrk="0" fontAlgn="base" hangingPunct="0">
              <a:spcBef>
                <a:spcPct val="0"/>
              </a:spcBef>
              <a:spcAft>
                <a:spcPct val="0"/>
              </a:spcAft>
            </a:pPr>
            <a:endParaRPr lang="es-MX" altLang="es-MX" sz="1050" dirty="0">
              <a:latin typeface="Forte" panose="03060902040502070203" pitchFamily="66" charset="0"/>
            </a:endParaRPr>
          </a:p>
          <a:p>
            <a:pPr lvl="0" algn="ctr" defTabSz="914400" eaLnBrk="0" fontAlgn="base" hangingPunct="0">
              <a:spcBef>
                <a:spcPct val="0"/>
              </a:spcBef>
              <a:spcAft>
                <a:spcPct val="0"/>
              </a:spcAft>
            </a:pPr>
            <a:r>
              <a:rPr lang="es-MX" altLang="es-MX" dirty="0">
                <a:latin typeface="Forte" panose="03060902040502070203" pitchFamily="66" charset="0"/>
                <a:ea typeface="Times New Roman" panose="02020603050405020304" pitchFamily="18" charset="0"/>
                <a:cs typeface="Arial" panose="020B0604020202020204" pitchFamily="34" charset="0"/>
              </a:rPr>
              <a:t>4-septiembre-2019</a:t>
            </a:r>
            <a:endParaRPr lang="es-MX" altLang="es-MX" sz="1600" dirty="0">
              <a:latin typeface="Forte" panose="03060902040502070203" pitchFamily="66" charset="0"/>
            </a:endParaRPr>
          </a:p>
          <a:p>
            <a:endParaRPr lang="es-MX" dirty="0"/>
          </a:p>
        </p:txBody>
      </p:sp>
      <p:sp>
        <p:nvSpPr>
          <p:cNvPr id="7" name="CuadroTexto 6"/>
          <p:cNvSpPr txBox="1"/>
          <p:nvPr/>
        </p:nvSpPr>
        <p:spPr>
          <a:xfrm>
            <a:off x="2569736" y="3084795"/>
            <a:ext cx="8025980" cy="523220"/>
          </a:xfrm>
          <a:prstGeom prst="rect">
            <a:avLst/>
          </a:prstGeom>
          <a:noFill/>
        </p:spPr>
        <p:txBody>
          <a:bodyPr wrap="none" rtlCol="0">
            <a:spAutoFit/>
          </a:bodyPr>
          <a:lstStyle/>
          <a:p>
            <a:r>
              <a:rPr lang="es-MX" sz="2800" dirty="0" smtClean="0">
                <a:latin typeface="Arial Rounded MT Bold" panose="020F0704030504030204" pitchFamily="34" charset="0"/>
              </a:rPr>
              <a:t>ASIGNATURA:LENGUAJE Y COMUNICACIÓN</a:t>
            </a:r>
            <a:endParaRPr lang="es-MX" sz="2800" dirty="0">
              <a:latin typeface="Arial Rounded MT Bold" panose="020F0704030504030204" pitchFamily="34" charset="0"/>
            </a:endParaRPr>
          </a:p>
        </p:txBody>
      </p:sp>
      <p:sp>
        <p:nvSpPr>
          <p:cNvPr id="8" name="CuadroTexto 7"/>
          <p:cNvSpPr txBox="1"/>
          <p:nvPr/>
        </p:nvSpPr>
        <p:spPr>
          <a:xfrm rot="19800982">
            <a:off x="3191092" y="3826217"/>
            <a:ext cx="854721" cy="369332"/>
          </a:xfrm>
          <a:prstGeom prst="rect">
            <a:avLst/>
          </a:prstGeom>
          <a:noFill/>
        </p:spPr>
        <p:txBody>
          <a:bodyPr wrap="none" rtlCol="0">
            <a:spAutoFit/>
          </a:bodyPr>
          <a:lstStyle/>
          <a:p>
            <a:r>
              <a:rPr lang="es-MX" dirty="0" smtClean="0">
                <a:latin typeface="Agency FB" panose="020B0503020202020204" pitchFamily="34" charset="0"/>
              </a:rPr>
              <a:t>EQUIPO 5</a:t>
            </a:r>
            <a:endParaRPr lang="es-MX" dirty="0">
              <a:latin typeface="Agency FB" panose="020B0503020202020204" pitchFamily="34" charset="0"/>
            </a:endParaRPr>
          </a:p>
        </p:txBody>
      </p:sp>
    </p:spTree>
    <p:extLst>
      <p:ext uri="{BB962C8B-B14F-4D97-AF65-F5344CB8AC3E}">
        <p14:creationId xmlns:p14="http://schemas.microsoft.com/office/powerpoint/2010/main" val="117042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1" y="0"/>
            <a:ext cx="10058400" cy="6713982"/>
          </a:xfrm>
          <a:prstGeom prst="rect">
            <a:avLst/>
          </a:prstGeom>
        </p:spPr>
      </p:pic>
      <p:pic>
        <p:nvPicPr>
          <p:cNvPr id="4" name="Marcador de contenido 3"/>
          <p:cNvPicPr>
            <a:picLocks noGrp="1" noChangeAspect="1"/>
          </p:cNvPicPr>
          <p:nvPr>
            <p:ph idx="1"/>
          </p:nvPr>
        </p:nvPicPr>
        <p:blipFill>
          <a:blip r:embed="rId3"/>
          <a:stretch>
            <a:fillRect/>
          </a:stretch>
        </p:blipFill>
        <p:spPr>
          <a:xfrm>
            <a:off x="977030" y="425884"/>
            <a:ext cx="10196186" cy="5924811"/>
          </a:xfrm>
          <a:prstGeom prst="rect">
            <a:avLst/>
          </a:prstGeom>
        </p:spPr>
      </p:pic>
    </p:spTree>
    <p:extLst>
      <p:ext uri="{BB962C8B-B14F-4D97-AF65-F5344CB8AC3E}">
        <p14:creationId xmlns:p14="http://schemas.microsoft.com/office/powerpoint/2010/main" val="329501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2455A216-3F6E-409B-B14A-C4C76F8384D1}"/>
              </a:ext>
            </a:extLst>
          </p:cNvPr>
          <p:cNvSpPr>
            <a:spLocks noGrp="1"/>
          </p:cNvSpPr>
          <p:nvPr>
            <p:ph type="subTitle" idx="1"/>
          </p:nvPr>
        </p:nvSpPr>
        <p:spPr>
          <a:xfrm>
            <a:off x="242694" y="5910360"/>
            <a:ext cx="5698434" cy="895410"/>
          </a:xfrm>
        </p:spPr>
        <p:txBody>
          <a:bodyPr>
            <a:normAutofit fontScale="70000" lnSpcReduction="20000"/>
          </a:bodyPr>
          <a:lstStyle/>
          <a:p>
            <a:r>
              <a:rPr lang="es-MX" dirty="0"/>
              <a:t>Materia: Lenguaje y comunicación </a:t>
            </a:r>
          </a:p>
          <a:p>
            <a:r>
              <a:rPr lang="es-MX" dirty="0"/>
              <a:t>Tema: La alimentación </a:t>
            </a:r>
          </a:p>
          <a:p>
            <a:r>
              <a:rPr lang="es-MX" dirty="0"/>
              <a:t>Edad: de 4 a 6 años </a:t>
            </a:r>
          </a:p>
          <a:p>
            <a:endParaRPr lang="es-MX" dirty="0"/>
          </a:p>
        </p:txBody>
      </p:sp>
      <p:sp>
        <p:nvSpPr>
          <p:cNvPr id="4" name="Rectangle 2">
            <a:extLst>
              <a:ext uri="{FF2B5EF4-FFF2-40B4-BE49-F238E27FC236}">
                <a16:creationId xmlns:a16="http://schemas.microsoft.com/office/drawing/2014/main" xmlns="" id="{6FB3CF57-9C83-47E3-B537-4A28429AEA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3">
            <a:extLst>
              <a:ext uri="{FF2B5EF4-FFF2-40B4-BE49-F238E27FC236}">
                <a16:creationId xmlns:a16="http://schemas.microsoft.com/office/drawing/2014/main" xmlns="" id="{E6C8D6D3-8A83-4610-96A2-4C3D89D25912}"/>
              </a:ext>
            </a:extLst>
          </p:cNvPr>
          <p:cNvSpPr>
            <a:spLocks noChangeArrowheads="1"/>
          </p:cNvSpPr>
          <p:nvPr/>
        </p:nvSpPr>
        <p:spPr bwMode="auto">
          <a:xfrm>
            <a:off x="2618932" y="2297742"/>
            <a:ext cx="7188947"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2000" dirty="0">
              <a:latin typeface="Gill Sans MT (Cuerpo)"/>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a:ln>
                <a:noFill/>
              </a:ln>
              <a:solidFill>
                <a:schemeClr val="tx1"/>
              </a:solidFill>
              <a:effectLst/>
              <a:latin typeface="Gill Sans MT (Cuerpo)"/>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2000" dirty="0">
              <a:latin typeface="Gill Sans MT (Cuerpo)"/>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a:ln>
                <a:noFill/>
              </a:ln>
              <a:solidFill>
                <a:schemeClr val="tx1"/>
              </a:solidFill>
              <a:effectLst/>
              <a:latin typeface="Gill Sans MT (Cuerpo)"/>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100" b="0" i="0" u="none" strike="noStrike" cap="none" normalizeH="0" baseline="0" dirty="0">
              <a:ln>
                <a:noFill/>
              </a:ln>
              <a:solidFill>
                <a:schemeClr val="tx1"/>
              </a:solidFill>
              <a:effectLst/>
              <a:latin typeface="Gill Sans MT (Cuerpo)"/>
            </a:endParaRPr>
          </a:p>
        </p:txBody>
      </p:sp>
      <p:sp>
        <p:nvSpPr>
          <p:cNvPr id="2" name="Rectángulo 1"/>
          <p:cNvSpPr/>
          <p:nvPr/>
        </p:nvSpPr>
        <p:spPr>
          <a:xfrm>
            <a:off x="2511697" y="2799059"/>
            <a:ext cx="8730275" cy="769441"/>
          </a:xfrm>
          <a:prstGeom prst="rect">
            <a:avLst/>
          </a:prstGeom>
        </p:spPr>
        <p:txBody>
          <a:bodyPr wrap="none">
            <a:spAutoFit/>
          </a:bodyPr>
          <a:lstStyle/>
          <a:p>
            <a:r>
              <a:rPr lang="es-MX" sz="4400" dirty="0" smtClean="0">
                <a:latin typeface="+mj-lt"/>
              </a:rPr>
              <a:t>C) Ordenar </a:t>
            </a:r>
            <a:r>
              <a:rPr lang="es-MX" sz="4400" dirty="0">
                <a:latin typeface="+mj-lt"/>
              </a:rPr>
              <a:t>objetos en una narración”</a:t>
            </a:r>
          </a:p>
        </p:txBody>
      </p:sp>
    </p:spTree>
    <p:extLst>
      <p:ext uri="{BB962C8B-B14F-4D97-AF65-F5344CB8AC3E}">
        <p14:creationId xmlns:p14="http://schemas.microsoft.com/office/powerpoint/2010/main" val="382708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cuentos sobre alimentacion">
            <a:extLst>
              <a:ext uri="{FF2B5EF4-FFF2-40B4-BE49-F238E27FC236}">
                <a16:creationId xmlns:a16="http://schemas.microsoft.com/office/drawing/2014/main" xmlns="" id="{4BACA961-8ABA-4983-93A6-B3E1AAB674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76" r="2" b="30394"/>
          <a:stretch/>
        </p:blipFill>
        <p:spPr bwMode="auto">
          <a:xfrm>
            <a:off x="7338646" y="10"/>
            <a:ext cx="4853354"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cuentos sobre alimentacion">
            <a:extLst>
              <a:ext uri="{FF2B5EF4-FFF2-40B4-BE49-F238E27FC236}">
                <a16:creationId xmlns:a16="http://schemas.microsoft.com/office/drawing/2014/main" xmlns="" id="{E4294F69-24EA-4EF2-B02A-D48171E306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31" r="-3" b="21789"/>
          <a:stretch/>
        </p:blipFill>
        <p:spPr bwMode="auto">
          <a:xfrm>
            <a:off x="7338646" y="3429000"/>
            <a:ext cx="4853354" cy="342900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10">
            <a:extLst>
              <a:ext uri="{FF2B5EF4-FFF2-40B4-BE49-F238E27FC236}">
                <a16:creationId xmlns:a16="http://schemas.microsoft.com/office/drawing/2014/main" xmlns="" id="{B2993EF1-19E1-473A-8A3F-1D7B24951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xmlns="" id="{ED8BF5F2-A9CD-43A6-861C-02C2AA6F24AC}"/>
              </a:ext>
            </a:extLst>
          </p:cNvPr>
          <p:cNvSpPr>
            <a:spLocks noGrp="1"/>
          </p:cNvSpPr>
          <p:nvPr>
            <p:ph type="title"/>
          </p:nvPr>
        </p:nvSpPr>
        <p:spPr>
          <a:xfrm>
            <a:off x="765051" y="382385"/>
            <a:ext cx="6015897" cy="1492132"/>
          </a:xfrm>
        </p:spPr>
        <p:txBody>
          <a:bodyPr>
            <a:normAutofit/>
          </a:bodyPr>
          <a:lstStyle/>
          <a:p>
            <a:pPr algn="ctr"/>
            <a:r>
              <a:rPr lang="es-MX" dirty="0"/>
              <a:t>“El cuento”</a:t>
            </a:r>
          </a:p>
        </p:txBody>
      </p:sp>
      <p:sp>
        <p:nvSpPr>
          <p:cNvPr id="75" name="Rectangle 74">
            <a:extLst>
              <a:ext uri="{FF2B5EF4-FFF2-40B4-BE49-F238E27FC236}">
                <a16:creationId xmlns:a16="http://schemas.microsoft.com/office/drawing/2014/main" xmlns="" id="{F50C5101-CD9E-4E96-A827-ACA768C31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xmlns="" id="{377246BC-9751-4C4E-A2C5-EBA9671E9B71}"/>
              </a:ext>
            </a:extLst>
          </p:cNvPr>
          <p:cNvSpPr>
            <a:spLocks noGrp="1"/>
          </p:cNvSpPr>
          <p:nvPr>
            <p:ph idx="1"/>
          </p:nvPr>
        </p:nvSpPr>
        <p:spPr>
          <a:xfrm>
            <a:off x="765051" y="2286001"/>
            <a:ext cx="6015897" cy="3593591"/>
          </a:xfrm>
        </p:spPr>
        <p:txBody>
          <a:bodyPr>
            <a:normAutofit/>
          </a:bodyPr>
          <a:lstStyle/>
          <a:p>
            <a:pPr algn="just"/>
            <a:r>
              <a:rPr lang="es-MX" dirty="0"/>
              <a:t>En esta actividad se contará un cuento a los alumnos acerca de la alimentación y sus beneficios, se les explicará de una manera sencilla para un mejor aprendizaje, después de la narración a cada alumno se le entregará material didáctico para que ordenen todo tal cual se narro. </a:t>
            </a:r>
          </a:p>
        </p:txBody>
      </p:sp>
    </p:spTree>
    <p:extLst>
      <p:ext uri="{BB962C8B-B14F-4D97-AF65-F5344CB8AC3E}">
        <p14:creationId xmlns:p14="http://schemas.microsoft.com/office/powerpoint/2010/main" val="418480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10F40F-7C39-4ED5-8F47-D73B3951B16B}"/>
              </a:ext>
            </a:extLst>
          </p:cNvPr>
          <p:cNvSpPr>
            <a:spLocks noGrp="1"/>
          </p:cNvSpPr>
          <p:nvPr>
            <p:ph type="title"/>
          </p:nvPr>
        </p:nvSpPr>
        <p:spPr>
          <a:xfrm>
            <a:off x="5195727" y="382385"/>
            <a:ext cx="6335338" cy="1492132"/>
          </a:xfrm>
        </p:spPr>
        <p:txBody>
          <a:bodyPr>
            <a:normAutofit/>
          </a:bodyPr>
          <a:lstStyle/>
          <a:p>
            <a:pPr algn="ctr"/>
            <a:r>
              <a:rPr lang="es-MX" dirty="0"/>
              <a:t>“El baile de los alimentos”</a:t>
            </a:r>
          </a:p>
        </p:txBody>
      </p:sp>
      <p:pic>
        <p:nvPicPr>
          <p:cNvPr id="4098" name="Picture 2" descr="Imagen relacionada">
            <a:extLst>
              <a:ext uri="{FF2B5EF4-FFF2-40B4-BE49-F238E27FC236}">
                <a16:creationId xmlns:a16="http://schemas.microsoft.com/office/drawing/2014/main" xmlns="" id="{C0BC6AD7-33DE-46B1-951D-1197B074C4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74" b="28538"/>
          <a:stretch/>
        </p:blipFill>
        <p:spPr bwMode="auto">
          <a:xfrm>
            <a:off x="20" y="10"/>
            <a:ext cx="4654276" cy="22859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n relacionada">
            <a:extLst>
              <a:ext uri="{FF2B5EF4-FFF2-40B4-BE49-F238E27FC236}">
                <a16:creationId xmlns:a16="http://schemas.microsoft.com/office/drawing/2014/main" xmlns="" id="{A37C0480-3801-42FC-940C-6CB9303FE1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19" r="3" b="3"/>
          <a:stretch/>
        </p:blipFill>
        <p:spPr bwMode="auto">
          <a:xfrm>
            <a:off x="20" y="2286000"/>
            <a:ext cx="465427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relacionada">
            <a:extLst>
              <a:ext uri="{FF2B5EF4-FFF2-40B4-BE49-F238E27FC236}">
                <a16:creationId xmlns:a16="http://schemas.microsoft.com/office/drawing/2014/main" xmlns="" id="{8E746474-419C-48A4-A6FE-4F90F52E4C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682" r="3" b="3"/>
          <a:stretch/>
        </p:blipFill>
        <p:spPr bwMode="auto">
          <a:xfrm>
            <a:off x="20" y="4572000"/>
            <a:ext cx="4654276"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xmlns="" id="{C7D9CECB-4CE4-49C7-81E7-6257B13EF8CF}"/>
              </a:ext>
            </a:extLst>
          </p:cNvPr>
          <p:cNvSpPr>
            <a:spLocks noGrp="1"/>
          </p:cNvSpPr>
          <p:nvPr>
            <p:ph idx="1"/>
          </p:nvPr>
        </p:nvSpPr>
        <p:spPr>
          <a:xfrm>
            <a:off x="5195727" y="2286001"/>
            <a:ext cx="6335338" cy="3593591"/>
          </a:xfrm>
        </p:spPr>
        <p:txBody>
          <a:bodyPr>
            <a:normAutofit/>
          </a:bodyPr>
          <a:lstStyle/>
          <a:p>
            <a:pPr algn="just"/>
            <a:r>
              <a:rPr lang="es-MX" dirty="0"/>
              <a:t>Se le pedirá a los alumnos que lleven un disfraz que sea acorde a algún alimento mencionado en la narración los cuales serán rifados con anterioridad. La actividad consta en que los alumnos ya disfrazados estarán en circulo tomados de la mano, al momento que su alimento sea nombrado el alumno deberá de pasar y bailar para que sus demás compañeros lo identifiquen con la descripción dada. </a:t>
            </a:r>
          </a:p>
        </p:txBody>
      </p:sp>
      <p:sp>
        <p:nvSpPr>
          <p:cNvPr id="75" name="Rectangle 74">
            <a:extLst>
              <a:ext uri="{FF2B5EF4-FFF2-40B4-BE49-F238E27FC236}">
                <a16:creationId xmlns:a16="http://schemas.microsoft.com/office/drawing/2014/main" xmlns="" id="{92CE7192-9926-4B6A-A377-FB1A2628C3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999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frutas de foami">
            <a:extLst>
              <a:ext uri="{FF2B5EF4-FFF2-40B4-BE49-F238E27FC236}">
                <a16:creationId xmlns:a16="http://schemas.microsoft.com/office/drawing/2014/main" xmlns="" id="{02810F17-B2AD-4B62-8993-3935B90F08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56" r="29904" b="-1"/>
          <a:stretch/>
        </p:blipFill>
        <p:spPr bwMode="auto">
          <a:xfrm>
            <a:off x="7338646" y="10"/>
            <a:ext cx="4853354"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10">
            <a:extLst>
              <a:ext uri="{FF2B5EF4-FFF2-40B4-BE49-F238E27FC236}">
                <a16:creationId xmlns:a16="http://schemas.microsoft.com/office/drawing/2014/main" xmlns="" id="{E1CE536E-134A-4A35-900B-30F927D5B5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xmlns="" id="{17442EA4-A962-4181-8E8B-BED6068E6679}"/>
              </a:ext>
            </a:extLst>
          </p:cNvPr>
          <p:cNvSpPr>
            <a:spLocks noGrp="1"/>
          </p:cNvSpPr>
          <p:nvPr>
            <p:ph type="title"/>
          </p:nvPr>
        </p:nvSpPr>
        <p:spPr>
          <a:xfrm>
            <a:off x="765051" y="382385"/>
            <a:ext cx="6015897" cy="1492132"/>
          </a:xfrm>
        </p:spPr>
        <p:txBody>
          <a:bodyPr>
            <a:normAutofit/>
          </a:bodyPr>
          <a:lstStyle/>
          <a:p>
            <a:pPr algn="ctr"/>
            <a:r>
              <a:rPr lang="es-MX" dirty="0"/>
              <a:t>“Las frutas revueltas”</a:t>
            </a:r>
          </a:p>
        </p:txBody>
      </p:sp>
      <p:sp>
        <p:nvSpPr>
          <p:cNvPr id="73" name="Rectangle 72">
            <a:extLst>
              <a:ext uri="{FF2B5EF4-FFF2-40B4-BE49-F238E27FC236}">
                <a16:creationId xmlns:a16="http://schemas.microsoft.com/office/drawing/2014/main" xmlns="" id="{FA0382D1-1594-4E3D-842E-04E1E5E75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xmlns="" id="{13AA8AA6-E0C9-4C1D-ADAF-CD2489046AD4}"/>
              </a:ext>
            </a:extLst>
          </p:cNvPr>
          <p:cNvSpPr>
            <a:spLocks noGrp="1"/>
          </p:cNvSpPr>
          <p:nvPr>
            <p:ph idx="1"/>
          </p:nvPr>
        </p:nvSpPr>
        <p:spPr>
          <a:xfrm>
            <a:off x="765051" y="2286001"/>
            <a:ext cx="6015897" cy="3593591"/>
          </a:xfrm>
        </p:spPr>
        <p:txBody>
          <a:bodyPr>
            <a:normAutofit/>
          </a:bodyPr>
          <a:lstStyle/>
          <a:p>
            <a:pPr algn="just"/>
            <a:r>
              <a:rPr lang="es-MX" dirty="0"/>
              <a:t>Para esta actividad se colocará un papel bond en el pizarrón con breves descripciones de frutas, en una canasta estarán todas las frutas de foami mencionadas en el papel, la Docente lo leerá y el alumno deberá de buscar entre todas ellas la que corresponda a la descripción, la deberá de pegar debajo de cada narración que fue leída por la maestra hasta dejar la canasta sola y las frutas en su lugar!</a:t>
            </a:r>
          </a:p>
          <a:p>
            <a:pPr marL="0" indent="0">
              <a:buNone/>
            </a:pPr>
            <a:endParaRPr lang="es-MX" dirty="0"/>
          </a:p>
        </p:txBody>
      </p:sp>
    </p:spTree>
    <p:extLst>
      <p:ext uri="{BB962C8B-B14F-4D97-AF65-F5344CB8AC3E}">
        <p14:creationId xmlns:p14="http://schemas.microsoft.com/office/powerpoint/2010/main" val="405677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reeform 10">
            <a:extLst>
              <a:ext uri="{FF2B5EF4-FFF2-40B4-BE49-F238E27FC236}">
                <a16:creationId xmlns:a16="http://schemas.microsoft.com/office/drawing/2014/main" xmlns="" id="{B2993EF1-19E1-473A-8A3F-1D7B24951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xmlns="" id="{BC661C15-EB43-40C2-B9DE-A46037CCF4CB}"/>
              </a:ext>
            </a:extLst>
          </p:cNvPr>
          <p:cNvSpPr>
            <a:spLocks noGrp="1"/>
          </p:cNvSpPr>
          <p:nvPr>
            <p:ph type="title"/>
          </p:nvPr>
        </p:nvSpPr>
        <p:spPr>
          <a:xfrm>
            <a:off x="765051" y="382385"/>
            <a:ext cx="5527033" cy="1492132"/>
          </a:xfrm>
        </p:spPr>
        <p:txBody>
          <a:bodyPr>
            <a:normAutofit/>
          </a:bodyPr>
          <a:lstStyle/>
          <a:p>
            <a:pPr algn="ctr"/>
            <a:r>
              <a:rPr lang="es-MX" dirty="0"/>
              <a:t>“Había una vez…”</a:t>
            </a:r>
          </a:p>
        </p:txBody>
      </p:sp>
      <p:sp>
        <p:nvSpPr>
          <p:cNvPr id="141" name="Rectangle 140">
            <a:extLst>
              <a:ext uri="{FF2B5EF4-FFF2-40B4-BE49-F238E27FC236}">
                <a16:creationId xmlns:a16="http://schemas.microsoft.com/office/drawing/2014/main" xmlns="" id="{F50C5101-CD9E-4E96-A827-ACA768C31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xmlns="" id="{044A6694-DA24-4FEE-94E4-0B34C1DD08EC}"/>
              </a:ext>
            </a:extLst>
          </p:cNvPr>
          <p:cNvSpPr>
            <a:spLocks noGrp="1"/>
          </p:cNvSpPr>
          <p:nvPr>
            <p:ph idx="1"/>
          </p:nvPr>
        </p:nvSpPr>
        <p:spPr>
          <a:xfrm>
            <a:off x="765051" y="2286001"/>
            <a:ext cx="5527033" cy="3593591"/>
          </a:xfrm>
        </p:spPr>
        <p:txBody>
          <a:bodyPr>
            <a:normAutofit/>
          </a:bodyPr>
          <a:lstStyle/>
          <a:p>
            <a:pPr algn="just">
              <a:lnSpc>
                <a:spcPct val="100000"/>
              </a:lnSpc>
            </a:pPr>
            <a:r>
              <a:rPr lang="es-MX" dirty="0"/>
              <a:t>Con tiempo se organizará una función de teatro, se escribirá una pequeña historia acerca de la alimentación en la infancia y esta será presentada en el salón de clases. El alumno deberá de llevar un títere (elaborado por el padre de familia) acorde a la historia ya realizada,  el niño participará al momento de la narración de forma que este tome un títere para que interactúe durante la función. En esta actividad los padres de familia pueden asistir ya que la historia tendrá una reflexión sobre la alimentación de sus hijos. </a:t>
            </a:r>
          </a:p>
        </p:txBody>
      </p:sp>
      <p:pic>
        <p:nvPicPr>
          <p:cNvPr id="5126" name="Picture 6" descr="Imagen relacionada">
            <a:extLst>
              <a:ext uri="{FF2B5EF4-FFF2-40B4-BE49-F238E27FC236}">
                <a16:creationId xmlns:a16="http://schemas.microsoft.com/office/drawing/2014/main" xmlns="" id="{4E6CCE8A-2D46-4D70-9054-ED8D0B9A21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309" b="1"/>
          <a:stretch/>
        </p:blipFill>
        <p:spPr bwMode="auto">
          <a:xfrm>
            <a:off x="6664966" y="-1"/>
            <a:ext cx="5527033" cy="3437260"/>
          </a:xfrm>
          <a:custGeom>
            <a:avLst/>
            <a:gdLst>
              <a:gd name="connsiteX0" fmla="*/ 0 w 5527033"/>
              <a:gd name="connsiteY0" fmla="*/ 0 h 3437260"/>
              <a:gd name="connsiteX1" fmla="*/ 5527033 w 5527033"/>
              <a:gd name="connsiteY1" fmla="*/ 0 h 3437260"/>
              <a:gd name="connsiteX2" fmla="*/ 5527033 w 5527033"/>
              <a:gd name="connsiteY2" fmla="*/ 3437260 h 3437260"/>
              <a:gd name="connsiteX3" fmla="*/ 244986 w 5527033"/>
              <a:gd name="connsiteY3" fmla="*/ 3437260 h 3437260"/>
              <a:gd name="connsiteX4" fmla="*/ 244512 w 5527033"/>
              <a:gd name="connsiteY4" fmla="*/ 3427413 h 3437260"/>
              <a:gd name="connsiteX5" fmla="*/ 247871 w 5527033"/>
              <a:gd name="connsiteY5" fmla="*/ 3360738 h 3437260"/>
              <a:gd name="connsiteX6" fmla="*/ 256270 w 5527033"/>
              <a:gd name="connsiteY6" fmla="*/ 3300413 h 3437260"/>
              <a:gd name="connsiteX7" fmla="*/ 268027 w 5527033"/>
              <a:gd name="connsiteY7" fmla="*/ 3248026 h 3437260"/>
              <a:gd name="connsiteX8" fmla="*/ 283144 w 5527033"/>
              <a:gd name="connsiteY8" fmla="*/ 3201988 h 3437260"/>
              <a:gd name="connsiteX9" fmla="*/ 299939 w 5527033"/>
              <a:gd name="connsiteY9" fmla="*/ 3160713 h 3437260"/>
              <a:gd name="connsiteX10" fmla="*/ 320095 w 5527033"/>
              <a:gd name="connsiteY10" fmla="*/ 3121026 h 3437260"/>
              <a:gd name="connsiteX11" fmla="*/ 340250 w 5527033"/>
              <a:gd name="connsiteY11" fmla="*/ 3084513 h 3437260"/>
              <a:gd name="connsiteX12" fmla="*/ 360405 w 5527033"/>
              <a:gd name="connsiteY12" fmla="*/ 3046413 h 3437260"/>
              <a:gd name="connsiteX13" fmla="*/ 378880 w 5527033"/>
              <a:gd name="connsiteY13" fmla="*/ 3009901 h 3437260"/>
              <a:gd name="connsiteX14" fmla="*/ 397356 w 5527033"/>
              <a:gd name="connsiteY14" fmla="*/ 2967038 h 3437260"/>
              <a:gd name="connsiteX15" fmla="*/ 412472 w 5527033"/>
              <a:gd name="connsiteY15" fmla="*/ 2922588 h 3437260"/>
              <a:gd name="connsiteX16" fmla="*/ 422550 w 5527033"/>
              <a:gd name="connsiteY16" fmla="*/ 2868613 h 3437260"/>
              <a:gd name="connsiteX17" fmla="*/ 432627 w 5527033"/>
              <a:gd name="connsiteY17" fmla="*/ 2809876 h 3437260"/>
              <a:gd name="connsiteX18" fmla="*/ 434307 w 5527033"/>
              <a:gd name="connsiteY18" fmla="*/ 2741613 h 3437260"/>
              <a:gd name="connsiteX19" fmla="*/ 432627 w 5527033"/>
              <a:gd name="connsiteY19" fmla="*/ 2671763 h 3437260"/>
              <a:gd name="connsiteX20" fmla="*/ 422550 w 5527033"/>
              <a:gd name="connsiteY20" fmla="*/ 2613026 h 3437260"/>
              <a:gd name="connsiteX21" fmla="*/ 412472 w 5527033"/>
              <a:gd name="connsiteY21" fmla="*/ 2560638 h 3437260"/>
              <a:gd name="connsiteX22" fmla="*/ 397356 w 5527033"/>
              <a:gd name="connsiteY22" fmla="*/ 2513013 h 3437260"/>
              <a:gd name="connsiteX23" fmla="*/ 378880 w 5527033"/>
              <a:gd name="connsiteY23" fmla="*/ 2471738 h 3437260"/>
              <a:gd name="connsiteX24" fmla="*/ 360405 w 5527033"/>
              <a:gd name="connsiteY24" fmla="*/ 2433638 h 3437260"/>
              <a:gd name="connsiteX25" fmla="*/ 340250 w 5527033"/>
              <a:gd name="connsiteY25" fmla="*/ 2395538 h 3437260"/>
              <a:gd name="connsiteX26" fmla="*/ 320095 w 5527033"/>
              <a:gd name="connsiteY26" fmla="*/ 2359026 h 3437260"/>
              <a:gd name="connsiteX27" fmla="*/ 299939 w 5527033"/>
              <a:gd name="connsiteY27" fmla="*/ 2319338 h 3437260"/>
              <a:gd name="connsiteX28" fmla="*/ 283144 w 5527033"/>
              <a:gd name="connsiteY28" fmla="*/ 2278063 h 3437260"/>
              <a:gd name="connsiteX29" fmla="*/ 268027 w 5527033"/>
              <a:gd name="connsiteY29" fmla="*/ 2232026 h 3437260"/>
              <a:gd name="connsiteX30" fmla="*/ 256270 w 5527033"/>
              <a:gd name="connsiteY30" fmla="*/ 2179638 h 3437260"/>
              <a:gd name="connsiteX31" fmla="*/ 247871 w 5527033"/>
              <a:gd name="connsiteY31" fmla="*/ 2119313 h 3437260"/>
              <a:gd name="connsiteX32" fmla="*/ 244512 w 5527033"/>
              <a:gd name="connsiteY32" fmla="*/ 2051051 h 3437260"/>
              <a:gd name="connsiteX33" fmla="*/ 247871 w 5527033"/>
              <a:gd name="connsiteY33" fmla="*/ 1982788 h 3437260"/>
              <a:gd name="connsiteX34" fmla="*/ 256270 w 5527033"/>
              <a:gd name="connsiteY34" fmla="*/ 1922463 h 3437260"/>
              <a:gd name="connsiteX35" fmla="*/ 268027 w 5527033"/>
              <a:gd name="connsiteY35" fmla="*/ 1870076 h 3437260"/>
              <a:gd name="connsiteX36" fmla="*/ 283144 w 5527033"/>
              <a:gd name="connsiteY36" fmla="*/ 1824038 h 3437260"/>
              <a:gd name="connsiteX37" fmla="*/ 299939 w 5527033"/>
              <a:gd name="connsiteY37" fmla="*/ 1782763 h 3437260"/>
              <a:gd name="connsiteX38" fmla="*/ 320095 w 5527033"/>
              <a:gd name="connsiteY38" fmla="*/ 1743076 h 3437260"/>
              <a:gd name="connsiteX39" fmla="*/ 340250 w 5527033"/>
              <a:gd name="connsiteY39" fmla="*/ 1708151 h 3437260"/>
              <a:gd name="connsiteX40" fmla="*/ 360405 w 5527033"/>
              <a:gd name="connsiteY40" fmla="*/ 1671638 h 3437260"/>
              <a:gd name="connsiteX41" fmla="*/ 378880 w 5527033"/>
              <a:gd name="connsiteY41" fmla="*/ 1631951 h 3437260"/>
              <a:gd name="connsiteX42" fmla="*/ 397356 w 5527033"/>
              <a:gd name="connsiteY42" fmla="*/ 1589088 h 3437260"/>
              <a:gd name="connsiteX43" fmla="*/ 412472 w 5527033"/>
              <a:gd name="connsiteY43" fmla="*/ 1544638 h 3437260"/>
              <a:gd name="connsiteX44" fmla="*/ 422550 w 5527033"/>
              <a:gd name="connsiteY44" fmla="*/ 1492251 h 3437260"/>
              <a:gd name="connsiteX45" fmla="*/ 432627 w 5527033"/>
              <a:gd name="connsiteY45" fmla="*/ 1431926 h 3437260"/>
              <a:gd name="connsiteX46" fmla="*/ 434307 w 5527033"/>
              <a:gd name="connsiteY46" fmla="*/ 1363663 h 3437260"/>
              <a:gd name="connsiteX47" fmla="*/ 432627 w 5527033"/>
              <a:gd name="connsiteY47" fmla="*/ 1295401 h 3437260"/>
              <a:gd name="connsiteX48" fmla="*/ 422550 w 5527033"/>
              <a:gd name="connsiteY48" fmla="*/ 1235076 h 3437260"/>
              <a:gd name="connsiteX49" fmla="*/ 412472 w 5527033"/>
              <a:gd name="connsiteY49" fmla="*/ 1182688 h 3437260"/>
              <a:gd name="connsiteX50" fmla="*/ 397356 w 5527033"/>
              <a:gd name="connsiteY50" fmla="*/ 1136651 h 3437260"/>
              <a:gd name="connsiteX51" fmla="*/ 378880 w 5527033"/>
              <a:gd name="connsiteY51" fmla="*/ 1095376 h 3437260"/>
              <a:gd name="connsiteX52" fmla="*/ 360405 w 5527033"/>
              <a:gd name="connsiteY52" fmla="*/ 1055688 h 3437260"/>
              <a:gd name="connsiteX53" fmla="*/ 340250 w 5527033"/>
              <a:gd name="connsiteY53" fmla="*/ 1017588 h 3437260"/>
              <a:gd name="connsiteX54" fmla="*/ 320095 w 5527033"/>
              <a:gd name="connsiteY54" fmla="*/ 981076 h 3437260"/>
              <a:gd name="connsiteX55" fmla="*/ 299939 w 5527033"/>
              <a:gd name="connsiteY55" fmla="*/ 942976 h 3437260"/>
              <a:gd name="connsiteX56" fmla="*/ 283144 w 5527033"/>
              <a:gd name="connsiteY56" fmla="*/ 901701 h 3437260"/>
              <a:gd name="connsiteX57" fmla="*/ 268027 w 5527033"/>
              <a:gd name="connsiteY57" fmla="*/ 854076 h 3437260"/>
              <a:gd name="connsiteX58" fmla="*/ 256270 w 5527033"/>
              <a:gd name="connsiteY58" fmla="*/ 801688 h 3437260"/>
              <a:gd name="connsiteX59" fmla="*/ 247871 w 5527033"/>
              <a:gd name="connsiteY59" fmla="*/ 744538 h 3437260"/>
              <a:gd name="connsiteX60" fmla="*/ 244512 w 5527033"/>
              <a:gd name="connsiteY60" fmla="*/ 673101 h 3437260"/>
              <a:gd name="connsiteX61" fmla="*/ 247871 w 5527033"/>
              <a:gd name="connsiteY61" fmla="*/ 606426 h 3437260"/>
              <a:gd name="connsiteX62" fmla="*/ 256270 w 5527033"/>
              <a:gd name="connsiteY62" fmla="*/ 546101 h 3437260"/>
              <a:gd name="connsiteX63" fmla="*/ 268027 w 5527033"/>
              <a:gd name="connsiteY63" fmla="*/ 496888 h 3437260"/>
              <a:gd name="connsiteX64" fmla="*/ 283144 w 5527033"/>
              <a:gd name="connsiteY64" fmla="*/ 450851 h 3437260"/>
              <a:gd name="connsiteX65" fmla="*/ 299939 w 5527033"/>
              <a:gd name="connsiteY65" fmla="*/ 409576 h 3437260"/>
              <a:gd name="connsiteX66" fmla="*/ 318415 w 5527033"/>
              <a:gd name="connsiteY66" fmla="*/ 369888 h 3437260"/>
              <a:gd name="connsiteX67" fmla="*/ 336891 w 5527033"/>
              <a:gd name="connsiteY67" fmla="*/ 334963 h 3437260"/>
              <a:gd name="connsiteX68" fmla="*/ 357046 w 5527033"/>
              <a:gd name="connsiteY68" fmla="*/ 296863 h 3437260"/>
              <a:gd name="connsiteX69" fmla="*/ 377201 w 5527033"/>
              <a:gd name="connsiteY69" fmla="*/ 260351 h 3437260"/>
              <a:gd name="connsiteX70" fmla="*/ 393997 w 5527033"/>
              <a:gd name="connsiteY70" fmla="*/ 217488 h 3437260"/>
              <a:gd name="connsiteX71" fmla="*/ 410793 w 5527033"/>
              <a:gd name="connsiteY71" fmla="*/ 174626 h 3437260"/>
              <a:gd name="connsiteX72" fmla="*/ 420870 w 5527033"/>
              <a:gd name="connsiteY72" fmla="*/ 122238 h 3437260"/>
              <a:gd name="connsiteX73" fmla="*/ 429268 w 5527033"/>
              <a:gd name="connsiteY73" fmla="*/ 66676 h 3437260"/>
              <a:gd name="connsiteX74" fmla="*/ 434307 w 5527033"/>
              <a:gd name="connsiteY74" fmla="*/ 1 h 3437260"/>
              <a:gd name="connsiteX75" fmla="*/ 0 w 5527033"/>
              <a:gd name="connsiteY75" fmla="*/ 1 h 343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527033" h="3437260">
                <a:moveTo>
                  <a:pt x="0" y="0"/>
                </a:moveTo>
                <a:lnTo>
                  <a:pt x="5527033" y="0"/>
                </a:lnTo>
                <a:lnTo>
                  <a:pt x="5527033" y="3437260"/>
                </a:lnTo>
                <a:lnTo>
                  <a:pt x="244986" y="3437260"/>
                </a:lnTo>
                <a:lnTo>
                  <a:pt x="244512" y="3427413"/>
                </a:lnTo>
                <a:lnTo>
                  <a:pt x="247871" y="3360738"/>
                </a:lnTo>
                <a:lnTo>
                  <a:pt x="256270" y="3300413"/>
                </a:lnTo>
                <a:lnTo>
                  <a:pt x="268027" y="3248026"/>
                </a:lnTo>
                <a:lnTo>
                  <a:pt x="283144" y="3201988"/>
                </a:lnTo>
                <a:lnTo>
                  <a:pt x="299939" y="3160713"/>
                </a:lnTo>
                <a:lnTo>
                  <a:pt x="320095" y="3121026"/>
                </a:lnTo>
                <a:lnTo>
                  <a:pt x="340250" y="3084513"/>
                </a:lnTo>
                <a:lnTo>
                  <a:pt x="360405" y="3046413"/>
                </a:lnTo>
                <a:lnTo>
                  <a:pt x="378880" y="3009901"/>
                </a:lnTo>
                <a:lnTo>
                  <a:pt x="397356" y="2967038"/>
                </a:lnTo>
                <a:lnTo>
                  <a:pt x="412472" y="2922588"/>
                </a:lnTo>
                <a:lnTo>
                  <a:pt x="422550" y="2868613"/>
                </a:lnTo>
                <a:lnTo>
                  <a:pt x="432627" y="2809876"/>
                </a:lnTo>
                <a:lnTo>
                  <a:pt x="434307" y="2741613"/>
                </a:lnTo>
                <a:lnTo>
                  <a:pt x="432627" y="2671763"/>
                </a:lnTo>
                <a:lnTo>
                  <a:pt x="422550" y="2613026"/>
                </a:lnTo>
                <a:lnTo>
                  <a:pt x="412472" y="2560638"/>
                </a:lnTo>
                <a:lnTo>
                  <a:pt x="397356" y="2513013"/>
                </a:lnTo>
                <a:lnTo>
                  <a:pt x="378880" y="2471738"/>
                </a:lnTo>
                <a:lnTo>
                  <a:pt x="360405" y="2433638"/>
                </a:lnTo>
                <a:lnTo>
                  <a:pt x="340250" y="2395538"/>
                </a:lnTo>
                <a:lnTo>
                  <a:pt x="320095" y="2359026"/>
                </a:lnTo>
                <a:lnTo>
                  <a:pt x="299939" y="2319338"/>
                </a:lnTo>
                <a:lnTo>
                  <a:pt x="283144" y="2278063"/>
                </a:lnTo>
                <a:lnTo>
                  <a:pt x="268027" y="2232026"/>
                </a:lnTo>
                <a:lnTo>
                  <a:pt x="256270" y="2179638"/>
                </a:lnTo>
                <a:lnTo>
                  <a:pt x="247871" y="2119313"/>
                </a:lnTo>
                <a:lnTo>
                  <a:pt x="244512" y="2051051"/>
                </a:lnTo>
                <a:lnTo>
                  <a:pt x="247871" y="1982788"/>
                </a:lnTo>
                <a:lnTo>
                  <a:pt x="256270" y="1922463"/>
                </a:lnTo>
                <a:lnTo>
                  <a:pt x="268027" y="1870076"/>
                </a:lnTo>
                <a:lnTo>
                  <a:pt x="283144" y="1824038"/>
                </a:lnTo>
                <a:lnTo>
                  <a:pt x="299939" y="1782763"/>
                </a:lnTo>
                <a:lnTo>
                  <a:pt x="320095" y="1743076"/>
                </a:lnTo>
                <a:lnTo>
                  <a:pt x="340250" y="1708151"/>
                </a:lnTo>
                <a:lnTo>
                  <a:pt x="360405" y="1671638"/>
                </a:lnTo>
                <a:lnTo>
                  <a:pt x="378880" y="1631951"/>
                </a:lnTo>
                <a:lnTo>
                  <a:pt x="397356" y="1589088"/>
                </a:lnTo>
                <a:lnTo>
                  <a:pt x="412472" y="1544638"/>
                </a:lnTo>
                <a:lnTo>
                  <a:pt x="422550" y="1492251"/>
                </a:lnTo>
                <a:lnTo>
                  <a:pt x="432627" y="1431926"/>
                </a:lnTo>
                <a:lnTo>
                  <a:pt x="434307" y="1363663"/>
                </a:lnTo>
                <a:lnTo>
                  <a:pt x="432627" y="1295401"/>
                </a:lnTo>
                <a:lnTo>
                  <a:pt x="422550" y="1235076"/>
                </a:lnTo>
                <a:lnTo>
                  <a:pt x="412472" y="1182688"/>
                </a:lnTo>
                <a:lnTo>
                  <a:pt x="397356" y="1136651"/>
                </a:lnTo>
                <a:lnTo>
                  <a:pt x="378880" y="1095376"/>
                </a:lnTo>
                <a:lnTo>
                  <a:pt x="360405" y="1055688"/>
                </a:lnTo>
                <a:lnTo>
                  <a:pt x="340250" y="1017588"/>
                </a:lnTo>
                <a:lnTo>
                  <a:pt x="320095" y="981076"/>
                </a:lnTo>
                <a:lnTo>
                  <a:pt x="299939" y="942976"/>
                </a:lnTo>
                <a:lnTo>
                  <a:pt x="283144" y="901701"/>
                </a:lnTo>
                <a:lnTo>
                  <a:pt x="268027" y="854076"/>
                </a:lnTo>
                <a:lnTo>
                  <a:pt x="256270" y="801688"/>
                </a:lnTo>
                <a:lnTo>
                  <a:pt x="247871" y="744538"/>
                </a:lnTo>
                <a:lnTo>
                  <a:pt x="244512" y="673101"/>
                </a:lnTo>
                <a:lnTo>
                  <a:pt x="247871" y="606426"/>
                </a:lnTo>
                <a:lnTo>
                  <a:pt x="256270" y="546101"/>
                </a:lnTo>
                <a:lnTo>
                  <a:pt x="268027" y="496888"/>
                </a:lnTo>
                <a:lnTo>
                  <a:pt x="283144" y="450851"/>
                </a:lnTo>
                <a:lnTo>
                  <a:pt x="299939" y="409576"/>
                </a:lnTo>
                <a:lnTo>
                  <a:pt x="318415" y="369888"/>
                </a:lnTo>
                <a:lnTo>
                  <a:pt x="336891" y="334963"/>
                </a:lnTo>
                <a:lnTo>
                  <a:pt x="357046" y="296863"/>
                </a:lnTo>
                <a:lnTo>
                  <a:pt x="377201" y="260351"/>
                </a:lnTo>
                <a:lnTo>
                  <a:pt x="393997" y="217488"/>
                </a:lnTo>
                <a:lnTo>
                  <a:pt x="410793" y="174626"/>
                </a:lnTo>
                <a:lnTo>
                  <a:pt x="420870" y="122238"/>
                </a:lnTo>
                <a:lnTo>
                  <a:pt x="429268" y="66676"/>
                </a:lnTo>
                <a:lnTo>
                  <a:pt x="434307" y="1"/>
                </a:lnTo>
                <a:lnTo>
                  <a:pt x="0" y="1"/>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titeres de frutas">
            <a:extLst>
              <a:ext uri="{FF2B5EF4-FFF2-40B4-BE49-F238E27FC236}">
                <a16:creationId xmlns:a16="http://schemas.microsoft.com/office/drawing/2014/main" xmlns="" id="{6CF175B2-F3EA-4421-9BF8-82A5924728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90" r="2" b="61642"/>
          <a:stretch/>
        </p:blipFill>
        <p:spPr bwMode="auto">
          <a:xfrm rot="16200000">
            <a:off x="9279492" y="3937214"/>
            <a:ext cx="3420725" cy="240429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n relacionada">
            <a:extLst>
              <a:ext uri="{FF2B5EF4-FFF2-40B4-BE49-F238E27FC236}">
                <a16:creationId xmlns:a16="http://schemas.microsoft.com/office/drawing/2014/main" xmlns="" id="{327105E2-B8CC-41AA-A8CA-9444C409A4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85" r="34187" b="1"/>
          <a:stretch/>
        </p:blipFill>
        <p:spPr bwMode="auto">
          <a:xfrm>
            <a:off x="6909477" y="3437259"/>
            <a:ext cx="2916911" cy="3420726"/>
          </a:xfrm>
          <a:custGeom>
            <a:avLst/>
            <a:gdLst>
              <a:gd name="connsiteX0" fmla="*/ 474 w 2635165"/>
              <a:gd name="connsiteY0" fmla="*/ 0 h 3420726"/>
              <a:gd name="connsiteX1" fmla="*/ 2635165 w 2635165"/>
              <a:gd name="connsiteY1" fmla="*/ 0 h 3420726"/>
              <a:gd name="connsiteX2" fmla="*/ 2635165 w 2635165"/>
              <a:gd name="connsiteY2" fmla="*/ 3420726 h 3420726"/>
              <a:gd name="connsiteX3" fmla="*/ 189794 w 2635165"/>
              <a:gd name="connsiteY3" fmla="*/ 3420726 h 3420726"/>
              <a:gd name="connsiteX4" fmla="*/ 184756 w 2635165"/>
              <a:gd name="connsiteY4" fmla="*/ 3354066 h 3420726"/>
              <a:gd name="connsiteX5" fmla="*/ 176358 w 2635165"/>
              <a:gd name="connsiteY5" fmla="*/ 3298503 h 3420726"/>
              <a:gd name="connsiteX6" fmla="*/ 166281 w 2635165"/>
              <a:gd name="connsiteY6" fmla="*/ 3246116 h 3420726"/>
              <a:gd name="connsiteX7" fmla="*/ 149485 w 2635165"/>
              <a:gd name="connsiteY7" fmla="*/ 3203253 h 3420726"/>
              <a:gd name="connsiteX8" fmla="*/ 132689 w 2635165"/>
              <a:gd name="connsiteY8" fmla="*/ 3160391 h 3420726"/>
              <a:gd name="connsiteX9" fmla="*/ 112534 w 2635165"/>
              <a:gd name="connsiteY9" fmla="*/ 3123878 h 3420726"/>
              <a:gd name="connsiteX10" fmla="*/ 92379 w 2635165"/>
              <a:gd name="connsiteY10" fmla="*/ 3085778 h 3420726"/>
              <a:gd name="connsiteX11" fmla="*/ 73903 w 2635165"/>
              <a:gd name="connsiteY11" fmla="*/ 3050853 h 3420726"/>
              <a:gd name="connsiteX12" fmla="*/ 55427 w 2635165"/>
              <a:gd name="connsiteY12" fmla="*/ 3011166 h 3420726"/>
              <a:gd name="connsiteX13" fmla="*/ 38632 w 2635165"/>
              <a:gd name="connsiteY13" fmla="*/ 2969891 h 3420726"/>
              <a:gd name="connsiteX14" fmla="*/ 23515 w 2635165"/>
              <a:gd name="connsiteY14" fmla="*/ 2923853 h 3420726"/>
              <a:gd name="connsiteX15" fmla="*/ 11758 w 2635165"/>
              <a:gd name="connsiteY15" fmla="*/ 2874641 h 3420726"/>
              <a:gd name="connsiteX16" fmla="*/ 3359 w 2635165"/>
              <a:gd name="connsiteY16" fmla="*/ 2814316 h 3420726"/>
              <a:gd name="connsiteX17" fmla="*/ 0 w 2635165"/>
              <a:gd name="connsiteY17" fmla="*/ 2746053 h 3420726"/>
              <a:gd name="connsiteX18" fmla="*/ 3359 w 2635165"/>
              <a:gd name="connsiteY18" fmla="*/ 2676203 h 3420726"/>
              <a:gd name="connsiteX19" fmla="*/ 11758 w 2635165"/>
              <a:gd name="connsiteY19" fmla="*/ 2619053 h 3420726"/>
              <a:gd name="connsiteX20" fmla="*/ 23515 w 2635165"/>
              <a:gd name="connsiteY20" fmla="*/ 2566666 h 3420726"/>
              <a:gd name="connsiteX21" fmla="*/ 38632 w 2635165"/>
              <a:gd name="connsiteY21" fmla="*/ 2519041 h 3420726"/>
              <a:gd name="connsiteX22" fmla="*/ 55427 w 2635165"/>
              <a:gd name="connsiteY22" fmla="*/ 2477766 h 3420726"/>
              <a:gd name="connsiteX23" fmla="*/ 75583 w 2635165"/>
              <a:gd name="connsiteY23" fmla="*/ 2439666 h 3420726"/>
              <a:gd name="connsiteX24" fmla="*/ 95738 w 2635165"/>
              <a:gd name="connsiteY24" fmla="*/ 2403153 h 3420726"/>
              <a:gd name="connsiteX25" fmla="*/ 115893 w 2635165"/>
              <a:gd name="connsiteY25" fmla="*/ 2365053 h 3420726"/>
              <a:gd name="connsiteX26" fmla="*/ 134368 w 2635165"/>
              <a:gd name="connsiteY26" fmla="*/ 2325366 h 3420726"/>
              <a:gd name="connsiteX27" fmla="*/ 152844 w 2635165"/>
              <a:gd name="connsiteY27" fmla="*/ 2284091 h 3420726"/>
              <a:gd name="connsiteX28" fmla="*/ 167960 w 2635165"/>
              <a:gd name="connsiteY28" fmla="*/ 2238053 h 3420726"/>
              <a:gd name="connsiteX29" fmla="*/ 178038 w 2635165"/>
              <a:gd name="connsiteY29" fmla="*/ 2185666 h 3420726"/>
              <a:gd name="connsiteX30" fmla="*/ 188115 w 2635165"/>
              <a:gd name="connsiteY30" fmla="*/ 2125341 h 3420726"/>
              <a:gd name="connsiteX31" fmla="*/ 189795 w 2635165"/>
              <a:gd name="connsiteY31" fmla="*/ 2057078 h 3420726"/>
              <a:gd name="connsiteX32" fmla="*/ 188115 w 2635165"/>
              <a:gd name="connsiteY32" fmla="*/ 1988816 h 3420726"/>
              <a:gd name="connsiteX33" fmla="*/ 178038 w 2635165"/>
              <a:gd name="connsiteY33" fmla="*/ 1928491 h 3420726"/>
              <a:gd name="connsiteX34" fmla="*/ 167960 w 2635165"/>
              <a:gd name="connsiteY34" fmla="*/ 1876103 h 3420726"/>
              <a:gd name="connsiteX35" fmla="*/ 152844 w 2635165"/>
              <a:gd name="connsiteY35" fmla="*/ 1831653 h 3420726"/>
              <a:gd name="connsiteX36" fmla="*/ 134368 w 2635165"/>
              <a:gd name="connsiteY36" fmla="*/ 1788791 h 3420726"/>
              <a:gd name="connsiteX37" fmla="*/ 115893 w 2635165"/>
              <a:gd name="connsiteY37" fmla="*/ 1749103 h 3420726"/>
              <a:gd name="connsiteX38" fmla="*/ 95738 w 2635165"/>
              <a:gd name="connsiteY38" fmla="*/ 1712591 h 3420726"/>
              <a:gd name="connsiteX39" fmla="*/ 75583 w 2635165"/>
              <a:gd name="connsiteY39" fmla="*/ 1677666 h 3420726"/>
              <a:gd name="connsiteX40" fmla="*/ 55427 w 2635165"/>
              <a:gd name="connsiteY40" fmla="*/ 1637978 h 3420726"/>
              <a:gd name="connsiteX41" fmla="*/ 38632 w 2635165"/>
              <a:gd name="connsiteY41" fmla="*/ 1596703 h 3420726"/>
              <a:gd name="connsiteX42" fmla="*/ 23515 w 2635165"/>
              <a:gd name="connsiteY42" fmla="*/ 1550666 h 3420726"/>
              <a:gd name="connsiteX43" fmla="*/ 11758 w 2635165"/>
              <a:gd name="connsiteY43" fmla="*/ 1498278 h 3420726"/>
              <a:gd name="connsiteX44" fmla="*/ 3359 w 2635165"/>
              <a:gd name="connsiteY44" fmla="*/ 1437953 h 3420726"/>
              <a:gd name="connsiteX45" fmla="*/ 0 w 2635165"/>
              <a:gd name="connsiteY45" fmla="*/ 1369691 h 3420726"/>
              <a:gd name="connsiteX46" fmla="*/ 3359 w 2635165"/>
              <a:gd name="connsiteY46" fmla="*/ 1301428 h 3420726"/>
              <a:gd name="connsiteX47" fmla="*/ 11758 w 2635165"/>
              <a:gd name="connsiteY47" fmla="*/ 1241103 h 3420726"/>
              <a:gd name="connsiteX48" fmla="*/ 23515 w 2635165"/>
              <a:gd name="connsiteY48" fmla="*/ 1188716 h 3420726"/>
              <a:gd name="connsiteX49" fmla="*/ 38632 w 2635165"/>
              <a:gd name="connsiteY49" fmla="*/ 1142678 h 3420726"/>
              <a:gd name="connsiteX50" fmla="*/ 55427 w 2635165"/>
              <a:gd name="connsiteY50" fmla="*/ 1099816 h 3420726"/>
              <a:gd name="connsiteX51" fmla="*/ 75583 w 2635165"/>
              <a:gd name="connsiteY51" fmla="*/ 1061716 h 3420726"/>
              <a:gd name="connsiteX52" fmla="*/ 115893 w 2635165"/>
              <a:gd name="connsiteY52" fmla="*/ 987103 h 3420726"/>
              <a:gd name="connsiteX53" fmla="*/ 134368 w 2635165"/>
              <a:gd name="connsiteY53" fmla="*/ 949003 h 3420726"/>
              <a:gd name="connsiteX54" fmla="*/ 152844 w 2635165"/>
              <a:gd name="connsiteY54" fmla="*/ 906141 h 3420726"/>
              <a:gd name="connsiteX55" fmla="*/ 167960 w 2635165"/>
              <a:gd name="connsiteY55" fmla="*/ 860103 h 3420726"/>
              <a:gd name="connsiteX56" fmla="*/ 178038 w 2635165"/>
              <a:gd name="connsiteY56" fmla="*/ 807716 h 3420726"/>
              <a:gd name="connsiteX57" fmla="*/ 188115 w 2635165"/>
              <a:gd name="connsiteY57" fmla="*/ 748978 h 3420726"/>
              <a:gd name="connsiteX58" fmla="*/ 189795 w 2635165"/>
              <a:gd name="connsiteY58" fmla="*/ 679128 h 3420726"/>
              <a:gd name="connsiteX59" fmla="*/ 188115 w 2635165"/>
              <a:gd name="connsiteY59" fmla="*/ 610866 h 3420726"/>
              <a:gd name="connsiteX60" fmla="*/ 178038 w 2635165"/>
              <a:gd name="connsiteY60" fmla="*/ 550541 h 3420726"/>
              <a:gd name="connsiteX61" fmla="*/ 167960 w 2635165"/>
              <a:gd name="connsiteY61" fmla="*/ 498153 h 3420726"/>
              <a:gd name="connsiteX62" fmla="*/ 152844 w 2635165"/>
              <a:gd name="connsiteY62" fmla="*/ 453703 h 3420726"/>
              <a:gd name="connsiteX63" fmla="*/ 134368 w 2635165"/>
              <a:gd name="connsiteY63" fmla="*/ 410841 h 3420726"/>
              <a:gd name="connsiteX64" fmla="*/ 115893 w 2635165"/>
              <a:gd name="connsiteY64" fmla="*/ 374328 h 3420726"/>
              <a:gd name="connsiteX65" fmla="*/ 75583 w 2635165"/>
              <a:gd name="connsiteY65" fmla="*/ 299716 h 3420726"/>
              <a:gd name="connsiteX66" fmla="*/ 55427 w 2635165"/>
              <a:gd name="connsiteY66" fmla="*/ 260028 h 3420726"/>
              <a:gd name="connsiteX67" fmla="*/ 38632 w 2635165"/>
              <a:gd name="connsiteY67" fmla="*/ 218753 h 3420726"/>
              <a:gd name="connsiteX68" fmla="*/ 23515 w 2635165"/>
              <a:gd name="connsiteY68" fmla="*/ 172716 h 3420726"/>
              <a:gd name="connsiteX69" fmla="*/ 11758 w 2635165"/>
              <a:gd name="connsiteY69" fmla="*/ 120328 h 3420726"/>
              <a:gd name="connsiteX70" fmla="*/ 3359 w 2635165"/>
              <a:gd name="connsiteY70" fmla="*/ 60003 h 34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635165" h="3420726">
                <a:moveTo>
                  <a:pt x="474" y="0"/>
                </a:moveTo>
                <a:lnTo>
                  <a:pt x="2635165" y="0"/>
                </a:lnTo>
                <a:lnTo>
                  <a:pt x="2635165" y="3420726"/>
                </a:lnTo>
                <a:lnTo>
                  <a:pt x="189794" y="3420726"/>
                </a:lnTo>
                <a:lnTo>
                  <a:pt x="184756" y="3354066"/>
                </a:lnTo>
                <a:lnTo>
                  <a:pt x="176358" y="3298503"/>
                </a:lnTo>
                <a:lnTo>
                  <a:pt x="166281" y="3246116"/>
                </a:lnTo>
                <a:lnTo>
                  <a:pt x="149485" y="3203253"/>
                </a:lnTo>
                <a:lnTo>
                  <a:pt x="132689" y="3160391"/>
                </a:lnTo>
                <a:lnTo>
                  <a:pt x="112534" y="3123878"/>
                </a:lnTo>
                <a:lnTo>
                  <a:pt x="92379" y="3085778"/>
                </a:lnTo>
                <a:lnTo>
                  <a:pt x="73903" y="3050853"/>
                </a:lnTo>
                <a:lnTo>
                  <a:pt x="55427" y="3011166"/>
                </a:lnTo>
                <a:lnTo>
                  <a:pt x="38632" y="2969891"/>
                </a:lnTo>
                <a:lnTo>
                  <a:pt x="23515" y="2923853"/>
                </a:lnTo>
                <a:lnTo>
                  <a:pt x="11758" y="2874641"/>
                </a:lnTo>
                <a:lnTo>
                  <a:pt x="3359" y="2814316"/>
                </a:lnTo>
                <a:lnTo>
                  <a:pt x="0" y="2746053"/>
                </a:lnTo>
                <a:lnTo>
                  <a:pt x="3359" y="2676203"/>
                </a:lnTo>
                <a:lnTo>
                  <a:pt x="11758" y="2619053"/>
                </a:lnTo>
                <a:lnTo>
                  <a:pt x="23515" y="2566666"/>
                </a:lnTo>
                <a:lnTo>
                  <a:pt x="38632" y="2519041"/>
                </a:lnTo>
                <a:lnTo>
                  <a:pt x="55427" y="2477766"/>
                </a:lnTo>
                <a:lnTo>
                  <a:pt x="75583" y="2439666"/>
                </a:lnTo>
                <a:lnTo>
                  <a:pt x="95738" y="2403153"/>
                </a:lnTo>
                <a:lnTo>
                  <a:pt x="115893" y="2365053"/>
                </a:lnTo>
                <a:lnTo>
                  <a:pt x="134368" y="2325366"/>
                </a:lnTo>
                <a:lnTo>
                  <a:pt x="152844" y="2284091"/>
                </a:lnTo>
                <a:lnTo>
                  <a:pt x="167960" y="2238053"/>
                </a:lnTo>
                <a:lnTo>
                  <a:pt x="178038" y="2185666"/>
                </a:lnTo>
                <a:lnTo>
                  <a:pt x="188115" y="2125341"/>
                </a:lnTo>
                <a:lnTo>
                  <a:pt x="189795" y="2057078"/>
                </a:lnTo>
                <a:lnTo>
                  <a:pt x="188115" y="1988816"/>
                </a:lnTo>
                <a:lnTo>
                  <a:pt x="178038" y="1928491"/>
                </a:lnTo>
                <a:lnTo>
                  <a:pt x="167960" y="1876103"/>
                </a:lnTo>
                <a:lnTo>
                  <a:pt x="152844" y="1831653"/>
                </a:lnTo>
                <a:lnTo>
                  <a:pt x="134368" y="1788791"/>
                </a:lnTo>
                <a:lnTo>
                  <a:pt x="115893" y="1749103"/>
                </a:lnTo>
                <a:lnTo>
                  <a:pt x="95738" y="1712591"/>
                </a:lnTo>
                <a:lnTo>
                  <a:pt x="75583" y="1677666"/>
                </a:lnTo>
                <a:lnTo>
                  <a:pt x="55427" y="1637978"/>
                </a:lnTo>
                <a:lnTo>
                  <a:pt x="38632" y="1596703"/>
                </a:lnTo>
                <a:lnTo>
                  <a:pt x="23515" y="1550666"/>
                </a:lnTo>
                <a:lnTo>
                  <a:pt x="11758" y="1498278"/>
                </a:lnTo>
                <a:lnTo>
                  <a:pt x="3359" y="1437953"/>
                </a:lnTo>
                <a:lnTo>
                  <a:pt x="0" y="1369691"/>
                </a:lnTo>
                <a:lnTo>
                  <a:pt x="3359" y="1301428"/>
                </a:lnTo>
                <a:lnTo>
                  <a:pt x="11758" y="1241103"/>
                </a:lnTo>
                <a:lnTo>
                  <a:pt x="23515" y="1188716"/>
                </a:lnTo>
                <a:lnTo>
                  <a:pt x="38632" y="1142678"/>
                </a:lnTo>
                <a:lnTo>
                  <a:pt x="55427" y="1099816"/>
                </a:lnTo>
                <a:lnTo>
                  <a:pt x="75583" y="1061716"/>
                </a:lnTo>
                <a:lnTo>
                  <a:pt x="115893" y="987103"/>
                </a:lnTo>
                <a:lnTo>
                  <a:pt x="134368" y="949003"/>
                </a:lnTo>
                <a:lnTo>
                  <a:pt x="152844" y="906141"/>
                </a:lnTo>
                <a:lnTo>
                  <a:pt x="167960" y="860103"/>
                </a:lnTo>
                <a:lnTo>
                  <a:pt x="178038" y="807716"/>
                </a:lnTo>
                <a:lnTo>
                  <a:pt x="188115" y="748978"/>
                </a:lnTo>
                <a:lnTo>
                  <a:pt x="189795" y="679128"/>
                </a:lnTo>
                <a:lnTo>
                  <a:pt x="188115" y="610866"/>
                </a:lnTo>
                <a:lnTo>
                  <a:pt x="178038" y="550541"/>
                </a:lnTo>
                <a:lnTo>
                  <a:pt x="167960" y="498153"/>
                </a:lnTo>
                <a:lnTo>
                  <a:pt x="152844" y="453703"/>
                </a:lnTo>
                <a:lnTo>
                  <a:pt x="134368" y="410841"/>
                </a:lnTo>
                <a:lnTo>
                  <a:pt x="115893" y="374328"/>
                </a:lnTo>
                <a:lnTo>
                  <a:pt x="75583" y="299716"/>
                </a:lnTo>
                <a:lnTo>
                  <a:pt x="55427" y="260028"/>
                </a:lnTo>
                <a:lnTo>
                  <a:pt x="38632" y="218753"/>
                </a:lnTo>
                <a:lnTo>
                  <a:pt x="23515" y="172716"/>
                </a:lnTo>
                <a:lnTo>
                  <a:pt x="11758" y="120328"/>
                </a:lnTo>
                <a:lnTo>
                  <a:pt x="3359" y="6000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3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10">
            <a:extLst>
              <a:ext uri="{FF2B5EF4-FFF2-40B4-BE49-F238E27FC236}">
                <a16:creationId xmlns:a16="http://schemas.microsoft.com/office/drawing/2014/main" xmlns="" id="{B2993EF1-19E1-473A-8A3F-1D7B24951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xmlns="" id="{C81D28CD-5A64-4132-9D99-3E541E924D75}"/>
              </a:ext>
            </a:extLst>
          </p:cNvPr>
          <p:cNvSpPr>
            <a:spLocks noGrp="1"/>
          </p:cNvSpPr>
          <p:nvPr>
            <p:ph type="title"/>
          </p:nvPr>
        </p:nvSpPr>
        <p:spPr>
          <a:xfrm>
            <a:off x="765051" y="382385"/>
            <a:ext cx="6015897" cy="1492132"/>
          </a:xfrm>
        </p:spPr>
        <p:txBody>
          <a:bodyPr>
            <a:normAutofit/>
          </a:bodyPr>
          <a:lstStyle/>
          <a:p>
            <a:pPr algn="ctr"/>
            <a:r>
              <a:rPr lang="es-MX" dirty="0"/>
              <a:t>“Banquete colorido”</a:t>
            </a:r>
          </a:p>
        </p:txBody>
      </p:sp>
      <p:sp>
        <p:nvSpPr>
          <p:cNvPr id="75" name="Rectangle 74">
            <a:extLst>
              <a:ext uri="{FF2B5EF4-FFF2-40B4-BE49-F238E27FC236}">
                <a16:creationId xmlns:a16="http://schemas.microsoft.com/office/drawing/2014/main" xmlns="" id="{F50C5101-CD9E-4E96-A827-ACA768C31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xmlns="" id="{154D69E8-C4C6-4D46-A0FB-B53C97B3F1E5}"/>
              </a:ext>
            </a:extLst>
          </p:cNvPr>
          <p:cNvSpPr>
            <a:spLocks noGrp="1"/>
          </p:cNvSpPr>
          <p:nvPr>
            <p:ph idx="1"/>
          </p:nvPr>
        </p:nvSpPr>
        <p:spPr>
          <a:xfrm>
            <a:off x="765051" y="2286001"/>
            <a:ext cx="6015897" cy="3593591"/>
          </a:xfrm>
        </p:spPr>
        <p:txBody>
          <a:bodyPr>
            <a:normAutofit/>
          </a:bodyPr>
          <a:lstStyle/>
          <a:p>
            <a:pPr algn="just"/>
            <a:r>
              <a:rPr lang="es-MX" dirty="0">
                <a:solidFill>
                  <a:schemeClr val="tx1">
                    <a:lumMod val="85000"/>
                    <a:lumOff val="15000"/>
                  </a:schemeClr>
                </a:solidFill>
              </a:rPr>
              <a:t>Esta actividad consta en una pequeña degustación. Cada alumno deberá de llevar a clase un alimento del plato del buen comer el cual ya deberá de ir preparado para ser degustado por sus compañeros. Cuando el niño pruebe el alimento éste deberá de hacer una pequeña descripción del producto, así sucesivamente. </a:t>
            </a:r>
          </a:p>
          <a:p>
            <a:pPr algn="just"/>
            <a:r>
              <a:rPr lang="es-MX" dirty="0">
                <a:solidFill>
                  <a:schemeClr val="tx1">
                    <a:lumMod val="85000"/>
                    <a:lumOff val="15000"/>
                  </a:schemeClr>
                </a:solidFill>
              </a:rPr>
              <a:t>Ej.: Carlitos pasa y prueba la sandia, Carlitos lo describe como una fruta de color rojo, con semillas, dulce, etc.…</a:t>
            </a:r>
          </a:p>
          <a:p>
            <a:pPr marL="0" indent="0">
              <a:buNone/>
            </a:pPr>
            <a:endParaRPr lang="es-MX" dirty="0">
              <a:solidFill>
                <a:schemeClr val="tx1">
                  <a:lumMod val="85000"/>
                  <a:lumOff val="15000"/>
                </a:schemeClr>
              </a:solidFill>
            </a:endParaRPr>
          </a:p>
        </p:txBody>
      </p:sp>
      <p:sp>
        <p:nvSpPr>
          <p:cNvPr id="77" name="Freeform 22">
            <a:extLst>
              <a:ext uri="{FF2B5EF4-FFF2-40B4-BE49-F238E27FC236}">
                <a16:creationId xmlns:a16="http://schemas.microsoft.com/office/drawing/2014/main" xmlns="" id="{462DAB16-FC2D-400E-BB5D-1F4F137BB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7170" name="Picture 2" descr="Resultado de imagen para niÃ±os de kinder comiendo">
            <a:extLst>
              <a:ext uri="{FF2B5EF4-FFF2-40B4-BE49-F238E27FC236}">
                <a16:creationId xmlns:a16="http://schemas.microsoft.com/office/drawing/2014/main" xmlns="" id="{091A2A6E-2318-4ED9-82C6-6E9A9CEE7C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01" r="-3" b="-3"/>
          <a:stretch/>
        </p:blipFill>
        <p:spPr bwMode="auto">
          <a:xfrm>
            <a:off x="7046365" y="2"/>
            <a:ext cx="5149751" cy="3402351"/>
          </a:xfrm>
          <a:custGeom>
            <a:avLst/>
            <a:gdLst>
              <a:gd name="connsiteX0" fmla="*/ 189795 w 5149751"/>
              <a:gd name="connsiteY0" fmla="*/ 0 h 3402351"/>
              <a:gd name="connsiteX1" fmla="*/ 5149751 w 5149751"/>
              <a:gd name="connsiteY1" fmla="*/ 0 h 3402351"/>
              <a:gd name="connsiteX2" fmla="*/ 5149751 w 5149751"/>
              <a:gd name="connsiteY2" fmla="*/ 3402351 h 3402351"/>
              <a:gd name="connsiteX3" fmla="*/ 1262 w 5149751"/>
              <a:gd name="connsiteY3" fmla="*/ 3402351 h 3402351"/>
              <a:gd name="connsiteX4" fmla="*/ 3359 w 5149751"/>
              <a:gd name="connsiteY4" fmla="*/ 3360737 h 3402351"/>
              <a:gd name="connsiteX5" fmla="*/ 11757 w 5149751"/>
              <a:gd name="connsiteY5" fmla="*/ 3300412 h 3402351"/>
              <a:gd name="connsiteX6" fmla="*/ 23514 w 5149751"/>
              <a:gd name="connsiteY6" fmla="*/ 3248025 h 3402351"/>
              <a:gd name="connsiteX7" fmla="*/ 38631 w 5149751"/>
              <a:gd name="connsiteY7" fmla="*/ 3201987 h 3402351"/>
              <a:gd name="connsiteX8" fmla="*/ 55427 w 5149751"/>
              <a:gd name="connsiteY8" fmla="*/ 3160712 h 3402351"/>
              <a:gd name="connsiteX9" fmla="*/ 75582 w 5149751"/>
              <a:gd name="connsiteY9" fmla="*/ 3121025 h 3402351"/>
              <a:gd name="connsiteX10" fmla="*/ 95737 w 5149751"/>
              <a:gd name="connsiteY10" fmla="*/ 3084512 h 3402351"/>
              <a:gd name="connsiteX11" fmla="*/ 115892 w 5149751"/>
              <a:gd name="connsiteY11" fmla="*/ 3046412 h 3402351"/>
              <a:gd name="connsiteX12" fmla="*/ 134368 w 5149751"/>
              <a:gd name="connsiteY12" fmla="*/ 3009900 h 3402351"/>
              <a:gd name="connsiteX13" fmla="*/ 152844 w 5149751"/>
              <a:gd name="connsiteY13" fmla="*/ 2967037 h 3402351"/>
              <a:gd name="connsiteX14" fmla="*/ 167959 w 5149751"/>
              <a:gd name="connsiteY14" fmla="*/ 2922587 h 3402351"/>
              <a:gd name="connsiteX15" fmla="*/ 178037 w 5149751"/>
              <a:gd name="connsiteY15" fmla="*/ 2868612 h 3402351"/>
              <a:gd name="connsiteX16" fmla="*/ 188115 w 5149751"/>
              <a:gd name="connsiteY16" fmla="*/ 2809875 h 3402351"/>
              <a:gd name="connsiteX17" fmla="*/ 189795 w 5149751"/>
              <a:gd name="connsiteY17" fmla="*/ 2741612 h 3402351"/>
              <a:gd name="connsiteX18" fmla="*/ 188115 w 5149751"/>
              <a:gd name="connsiteY18" fmla="*/ 2671762 h 3402351"/>
              <a:gd name="connsiteX19" fmla="*/ 178037 w 5149751"/>
              <a:gd name="connsiteY19" fmla="*/ 2613025 h 3402351"/>
              <a:gd name="connsiteX20" fmla="*/ 167959 w 5149751"/>
              <a:gd name="connsiteY20" fmla="*/ 2560637 h 3402351"/>
              <a:gd name="connsiteX21" fmla="*/ 152844 w 5149751"/>
              <a:gd name="connsiteY21" fmla="*/ 2513012 h 3402351"/>
              <a:gd name="connsiteX22" fmla="*/ 134368 w 5149751"/>
              <a:gd name="connsiteY22" fmla="*/ 2471737 h 3402351"/>
              <a:gd name="connsiteX23" fmla="*/ 115892 w 5149751"/>
              <a:gd name="connsiteY23" fmla="*/ 2433637 h 3402351"/>
              <a:gd name="connsiteX24" fmla="*/ 95737 w 5149751"/>
              <a:gd name="connsiteY24" fmla="*/ 2395537 h 3402351"/>
              <a:gd name="connsiteX25" fmla="*/ 75582 w 5149751"/>
              <a:gd name="connsiteY25" fmla="*/ 2359025 h 3402351"/>
              <a:gd name="connsiteX26" fmla="*/ 55427 w 5149751"/>
              <a:gd name="connsiteY26" fmla="*/ 2319337 h 3402351"/>
              <a:gd name="connsiteX27" fmla="*/ 38631 w 5149751"/>
              <a:gd name="connsiteY27" fmla="*/ 2278062 h 3402351"/>
              <a:gd name="connsiteX28" fmla="*/ 23514 w 5149751"/>
              <a:gd name="connsiteY28" fmla="*/ 2232025 h 3402351"/>
              <a:gd name="connsiteX29" fmla="*/ 11757 w 5149751"/>
              <a:gd name="connsiteY29" fmla="*/ 2179637 h 3402351"/>
              <a:gd name="connsiteX30" fmla="*/ 3359 w 5149751"/>
              <a:gd name="connsiteY30" fmla="*/ 2119312 h 3402351"/>
              <a:gd name="connsiteX31" fmla="*/ 0 w 5149751"/>
              <a:gd name="connsiteY31" fmla="*/ 2051050 h 3402351"/>
              <a:gd name="connsiteX32" fmla="*/ 3359 w 5149751"/>
              <a:gd name="connsiteY32" fmla="*/ 1982787 h 3402351"/>
              <a:gd name="connsiteX33" fmla="*/ 11757 w 5149751"/>
              <a:gd name="connsiteY33" fmla="*/ 1922462 h 3402351"/>
              <a:gd name="connsiteX34" fmla="*/ 23514 w 5149751"/>
              <a:gd name="connsiteY34" fmla="*/ 1870075 h 3402351"/>
              <a:gd name="connsiteX35" fmla="*/ 38631 w 5149751"/>
              <a:gd name="connsiteY35" fmla="*/ 1824037 h 3402351"/>
              <a:gd name="connsiteX36" fmla="*/ 55427 w 5149751"/>
              <a:gd name="connsiteY36" fmla="*/ 1782762 h 3402351"/>
              <a:gd name="connsiteX37" fmla="*/ 75582 w 5149751"/>
              <a:gd name="connsiteY37" fmla="*/ 1743075 h 3402351"/>
              <a:gd name="connsiteX38" fmla="*/ 95737 w 5149751"/>
              <a:gd name="connsiteY38" fmla="*/ 1708150 h 3402351"/>
              <a:gd name="connsiteX39" fmla="*/ 115892 w 5149751"/>
              <a:gd name="connsiteY39" fmla="*/ 1671637 h 3402351"/>
              <a:gd name="connsiteX40" fmla="*/ 134368 w 5149751"/>
              <a:gd name="connsiteY40" fmla="*/ 1631950 h 3402351"/>
              <a:gd name="connsiteX41" fmla="*/ 152844 w 5149751"/>
              <a:gd name="connsiteY41" fmla="*/ 1589087 h 3402351"/>
              <a:gd name="connsiteX42" fmla="*/ 167959 w 5149751"/>
              <a:gd name="connsiteY42" fmla="*/ 1544637 h 3402351"/>
              <a:gd name="connsiteX43" fmla="*/ 178037 w 5149751"/>
              <a:gd name="connsiteY43" fmla="*/ 1492250 h 3402351"/>
              <a:gd name="connsiteX44" fmla="*/ 188115 w 5149751"/>
              <a:gd name="connsiteY44" fmla="*/ 1431925 h 3402351"/>
              <a:gd name="connsiteX45" fmla="*/ 189795 w 5149751"/>
              <a:gd name="connsiteY45" fmla="*/ 1363662 h 3402351"/>
              <a:gd name="connsiteX46" fmla="*/ 188115 w 5149751"/>
              <a:gd name="connsiteY46" fmla="*/ 1295400 h 3402351"/>
              <a:gd name="connsiteX47" fmla="*/ 178037 w 5149751"/>
              <a:gd name="connsiteY47" fmla="*/ 1235075 h 3402351"/>
              <a:gd name="connsiteX48" fmla="*/ 167959 w 5149751"/>
              <a:gd name="connsiteY48" fmla="*/ 1182687 h 3402351"/>
              <a:gd name="connsiteX49" fmla="*/ 152844 w 5149751"/>
              <a:gd name="connsiteY49" fmla="*/ 1136650 h 3402351"/>
              <a:gd name="connsiteX50" fmla="*/ 134368 w 5149751"/>
              <a:gd name="connsiteY50" fmla="*/ 1095375 h 3402351"/>
              <a:gd name="connsiteX51" fmla="*/ 115892 w 5149751"/>
              <a:gd name="connsiteY51" fmla="*/ 1055687 h 3402351"/>
              <a:gd name="connsiteX52" fmla="*/ 95737 w 5149751"/>
              <a:gd name="connsiteY52" fmla="*/ 1017587 h 3402351"/>
              <a:gd name="connsiteX53" fmla="*/ 75582 w 5149751"/>
              <a:gd name="connsiteY53" fmla="*/ 981075 h 3402351"/>
              <a:gd name="connsiteX54" fmla="*/ 55427 w 5149751"/>
              <a:gd name="connsiteY54" fmla="*/ 942975 h 3402351"/>
              <a:gd name="connsiteX55" fmla="*/ 38631 w 5149751"/>
              <a:gd name="connsiteY55" fmla="*/ 901700 h 3402351"/>
              <a:gd name="connsiteX56" fmla="*/ 23514 w 5149751"/>
              <a:gd name="connsiteY56" fmla="*/ 854075 h 3402351"/>
              <a:gd name="connsiteX57" fmla="*/ 11757 w 5149751"/>
              <a:gd name="connsiteY57" fmla="*/ 801687 h 3402351"/>
              <a:gd name="connsiteX58" fmla="*/ 3359 w 5149751"/>
              <a:gd name="connsiteY58" fmla="*/ 744537 h 3402351"/>
              <a:gd name="connsiteX59" fmla="*/ 0 w 5149751"/>
              <a:gd name="connsiteY59" fmla="*/ 673100 h 3402351"/>
              <a:gd name="connsiteX60" fmla="*/ 3359 w 5149751"/>
              <a:gd name="connsiteY60" fmla="*/ 606425 h 3402351"/>
              <a:gd name="connsiteX61" fmla="*/ 11757 w 5149751"/>
              <a:gd name="connsiteY61" fmla="*/ 546100 h 3402351"/>
              <a:gd name="connsiteX62" fmla="*/ 23514 w 5149751"/>
              <a:gd name="connsiteY62" fmla="*/ 496887 h 3402351"/>
              <a:gd name="connsiteX63" fmla="*/ 38631 w 5149751"/>
              <a:gd name="connsiteY63" fmla="*/ 450850 h 3402351"/>
              <a:gd name="connsiteX64" fmla="*/ 55427 w 5149751"/>
              <a:gd name="connsiteY64" fmla="*/ 409575 h 3402351"/>
              <a:gd name="connsiteX65" fmla="*/ 73902 w 5149751"/>
              <a:gd name="connsiteY65" fmla="*/ 369887 h 3402351"/>
              <a:gd name="connsiteX66" fmla="*/ 92378 w 5149751"/>
              <a:gd name="connsiteY66" fmla="*/ 334962 h 3402351"/>
              <a:gd name="connsiteX67" fmla="*/ 112533 w 5149751"/>
              <a:gd name="connsiteY67" fmla="*/ 296862 h 3402351"/>
              <a:gd name="connsiteX68" fmla="*/ 132688 w 5149751"/>
              <a:gd name="connsiteY68" fmla="*/ 260350 h 3402351"/>
              <a:gd name="connsiteX69" fmla="*/ 149484 w 5149751"/>
              <a:gd name="connsiteY69" fmla="*/ 217487 h 3402351"/>
              <a:gd name="connsiteX70" fmla="*/ 166280 w 5149751"/>
              <a:gd name="connsiteY70" fmla="*/ 174625 h 3402351"/>
              <a:gd name="connsiteX71" fmla="*/ 176358 w 5149751"/>
              <a:gd name="connsiteY71" fmla="*/ 122237 h 3402351"/>
              <a:gd name="connsiteX72" fmla="*/ 184755 w 5149751"/>
              <a:gd name="connsiteY72" fmla="*/ 66675 h 34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Imagen relacionada">
            <a:extLst>
              <a:ext uri="{FF2B5EF4-FFF2-40B4-BE49-F238E27FC236}">
                <a16:creationId xmlns:a16="http://schemas.microsoft.com/office/drawing/2014/main" xmlns="" id="{D0A1F9D2-9D48-4558-B4D3-BFEF08AAF4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3361"/>
          <a:stretch/>
        </p:blipFill>
        <p:spPr bwMode="auto">
          <a:xfrm>
            <a:off x="7046364" y="3511830"/>
            <a:ext cx="5149751" cy="3346171"/>
          </a:xfrm>
          <a:custGeom>
            <a:avLst/>
            <a:gdLst>
              <a:gd name="connsiteX0" fmla="*/ 5387 w 5149751"/>
              <a:gd name="connsiteY0" fmla="*/ 0 h 3346171"/>
              <a:gd name="connsiteX1" fmla="*/ 5149751 w 5149751"/>
              <a:gd name="connsiteY1" fmla="*/ 0 h 3346171"/>
              <a:gd name="connsiteX2" fmla="*/ 5149751 w 5149751"/>
              <a:gd name="connsiteY2" fmla="*/ 3346171 h 3346171"/>
              <a:gd name="connsiteX3" fmla="*/ 189795 w 5149751"/>
              <a:gd name="connsiteY3" fmla="*/ 3346171 h 3346171"/>
              <a:gd name="connsiteX4" fmla="*/ 184755 w 5149751"/>
              <a:gd name="connsiteY4" fmla="*/ 3279496 h 3346171"/>
              <a:gd name="connsiteX5" fmla="*/ 176358 w 5149751"/>
              <a:gd name="connsiteY5" fmla="*/ 3223933 h 3346171"/>
              <a:gd name="connsiteX6" fmla="*/ 166280 w 5149751"/>
              <a:gd name="connsiteY6" fmla="*/ 3171546 h 3346171"/>
              <a:gd name="connsiteX7" fmla="*/ 149484 w 5149751"/>
              <a:gd name="connsiteY7" fmla="*/ 3128683 h 3346171"/>
              <a:gd name="connsiteX8" fmla="*/ 132688 w 5149751"/>
              <a:gd name="connsiteY8" fmla="*/ 3085821 h 3346171"/>
              <a:gd name="connsiteX9" fmla="*/ 112533 w 5149751"/>
              <a:gd name="connsiteY9" fmla="*/ 3049308 h 3346171"/>
              <a:gd name="connsiteX10" fmla="*/ 92378 w 5149751"/>
              <a:gd name="connsiteY10" fmla="*/ 3011208 h 3346171"/>
              <a:gd name="connsiteX11" fmla="*/ 73902 w 5149751"/>
              <a:gd name="connsiteY11" fmla="*/ 2976283 h 3346171"/>
              <a:gd name="connsiteX12" fmla="*/ 55427 w 5149751"/>
              <a:gd name="connsiteY12" fmla="*/ 2936596 h 3346171"/>
              <a:gd name="connsiteX13" fmla="*/ 38631 w 5149751"/>
              <a:gd name="connsiteY13" fmla="*/ 2895321 h 3346171"/>
              <a:gd name="connsiteX14" fmla="*/ 23514 w 5149751"/>
              <a:gd name="connsiteY14" fmla="*/ 2849283 h 3346171"/>
              <a:gd name="connsiteX15" fmla="*/ 11757 w 5149751"/>
              <a:gd name="connsiteY15" fmla="*/ 2800071 h 3346171"/>
              <a:gd name="connsiteX16" fmla="*/ 3359 w 5149751"/>
              <a:gd name="connsiteY16" fmla="*/ 2739746 h 3346171"/>
              <a:gd name="connsiteX17" fmla="*/ 0 w 5149751"/>
              <a:gd name="connsiteY17" fmla="*/ 2671483 h 3346171"/>
              <a:gd name="connsiteX18" fmla="*/ 3359 w 5149751"/>
              <a:gd name="connsiteY18" fmla="*/ 2601633 h 3346171"/>
              <a:gd name="connsiteX19" fmla="*/ 11757 w 5149751"/>
              <a:gd name="connsiteY19" fmla="*/ 2544483 h 3346171"/>
              <a:gd name="connsiteX20" fmla="*/ 23514 w 5149751"/>
              <a:gd name="connsiteY20" fmla="*/ 2492096 h 3346171"/>
              <a:gd name="connsiteX21" fmla="*/ 38631 w 5149751"/>
              <a:gd name="connsiteY21" fmla="*/ 2444471 h 3346171"/>
              <a:gd name="connsiteX22" fmla="*/ 55427 w 5149751"/>
              <a:gd name="connsiteY22" fmla="*/ 2403196 h 3346171"/>
              <a:gd name="connsiteX23" fmla="*/ 75582 w 5149751"/>
              <a:gd name="connsiteY23" fmla="*/ 2365096 h 3346171"/>
              <a:gd name="connsiteX24" fmla="*/ 95737 w 5149751"/>
              <a:gd name="connsiteY24" fmla="*/ 2328583 h 3346171"/>
              <a:gd name="connsiteX25" fmla="*/ 115892 w 5149751"/>
              <a:gd name="connsiteY25" fmla="*/ 2290483 h 3346171"/>
              <a:gd name="connsiteX26" fmla="*/ 134368 w 5149751"/>
              <a:gd name="connsiteY26" fmla="*/ 2250796 h 3346171"/>
              <a:gd name="connsiteX27" fmla="*/ 152844 w 5149751"/>
              <a:gd name="connsiteY27" fmla="*/ 2209521 h 3346171"/>
              <a:gd name="connsiteX28" fmla="*/ 167959 w 5149751"/>
              <a:gd name="connsiteY28" fmla="*/ 2163483 h 3346171"/>
              <a:gd name="connsiteX29" fmla="*/ 178037 w 5149751"/>
              <a:gd name="connsiteY29" fmla="*/ 2111096 h 3346171"/>
              <a:gd name="connsiteX30" fmla="*/ 188115 w 5149751"/>
              <a:gd name="connsiteY30" fmla="*/ 2050771 h 3346171"/>
              <a:gd name="connsiteX31" fmla="*/ 189795 w 5149751"/>
              <a:gd name="connsiteY31" fmla="*/ 1982508 h 3346171"/>
              <a:gd name="connsiteX32" fmla="*/ 188115 w 5149751"/>
              <a:gd name="connsiteY32" fmla="*/ 1914246 h 3346171"/>
              <a:gd name="connsiteX33" fmla="*/ 178037 w 5149751"/>
              <a:gd name="connsiteY33" fmla="*/ 1853921 h 3346171"/>
              <a:gd name="connsiteX34" fmla="*/ 167959 w 5149751"/>
              <a:gd name="connsiteY34" fmla="*/ 1801533 h 3346171"/>
              <a:gd name="connsiteX35" fmla="*/ 152844 w 5149751"/>
              <a:gd name="connsiteY35" fmla="*/ 1757083 h 3346171"/>
              <a:gd name="connsiteX36" fmla="*/ 134368 w 5149751"/>
              <a:gd name="connsiteY36" fmla="*/ 1714221 h 3346171"/>
              <a:gd name="connsiteX37" fmla="*/ 115892 w 5149751"/>
              <a:gd name="connsiteY37" fmla="*/ 1674533 h 3346171"/>
              <a:gd name="connsiteX38" fmla="*/ 95737 w 5149751"/>
              <a:gd name="connsiteY38" fmla="*/ 1638021 h 3346171"/>
              <a:gd name="connsiteX39" fmla="*/ 75582 w 5149751"/>
              <a:gd name="connsiteY39" fmla="*/ 1603096 h 3346171"/>
              <a:gd name="connsiteX40" fmla="*/ 55427 w 5149751"/>
              <a:gd name="connsiteY40" fmla="*/ 1563408 h 3346171"/>
              <a:gd name="connsiteX41" fmla="*/ 38631 w 5149751"/>
              <a:gd name="connsiteY41" fmla="*/ 1522133 h 3346171"/>
              <a:gd name="connsiteX42" fmla="*/ 23514 w 5149751"/>
              <a:gd name="connsiteY42" fmla="*/ 1476096 h 3346171"/>
              <a:gd name="connsiteX43" fmla="*/ 11757 w 5149751"/>
              <a:gd name="connsiteY43" fmla="*/ 1423708 h 3346171"/>
              <a:gd name="connsiteX44" fmla="*/ 3359 w 5149751"/>
              <a:gd name="connsiteY44" fmla="*/ 1363383 h 3346171"/>
              <a:gd name="connsiteX45" fmla="*/ 0 w 5149751"/>
              <a:gd name="connsiteY45" fmla="*/ 1295121 h 3346171"/>
              <a:gd name="connsiteX46" fmla="*/ 3359 w 5149751"/>
              <a:gd name="connsiteY46" fmla="*/ 1226858 h 3346171"/>
              <a:gd name="connsiteX47" fmla="*/ 11757 w 5149751"/>
              <a:gd name="connsiteY47" fmla="*/ 1166533 h 3346171"/>
              <a:gd name="connsiteX48" fmla="*/ 23514 w 5149751"/>
              <a:gd name="connsiteY48" fmla="*/ 1114146 h 3346171"/>
              <a:gd name="connsiteX49" fmla="*/ 38631 w 5149751"/>
              <a:gd name="connsiteY49" fmla="*/ 1068108 h 3346171"/>
              <a:gd name="connsiteX50" fmla="*/ 55427 w 5149751"/>
              <a:gd name="connsiteY50" fmla="*/ 1025246 h 3346171"/>
              <a:gd name="connsiteX51" fmla="*/ 75582 w 5149751"/>
              <a:gd name="connsiteY51" fmla="*/ 987146 h 3346171"/>
              <a:gd name="connsiteX52" fmla="*/ 115892 w 5149751"/>
              <a:gd name="connsiteY52" fmla="*/ 912533 h 3346171"/>
              <a:gd name="connsiteX53" fmla="*/ 134368 w 5149751"/>
              <a:gd name="connsiteY53" fmla="*/ 874433 h 3346171"/>
              <a:gd name="connsiteX54" fmla="*/ 152844 w 5149751"/>
              <a:gd name="connsiteY54" fmla="*/ 831571 h 3346171"/>
              <a:gd name="connsiteX55" fmla="*/ 167959 w 5149751"/>
              <a:gd name="connsiteY55" fmla="*/ 785533 h 3346171"/>
              <a:gd name="connsiteX56" fmla="*/ 178037 w 5149751"/>
              <a:gd name="connsiteY56" fmla="*/ 733146 h 3346171"/>
              <a:gd name="connsiteX57" fmla="*/ 188115 w 5149751"/>
              <a:gd name="connsiteY57" fmla="*/ 674408 h 3346171"/>
              <a:gd name="connsiteX58" fmla="*/ 189795 w 5149751"/>
              <a:gd name="connsiteY58" fmla="*/ 604558 h 3346171"/>
              <a:gd name="connsiteX59" fmla="*/ 188115 w 5149751"/>
              <a:gd name="connsiteY59" fmla="*/ 536296 h 3346171"/>
              <a:gd name="connsiteX60" fmla="*/ 178037 w 5149751"/>
              <a:gd name="connsiteY60" fmla="*/ 475971 h 3346171"/>
              <a:gd name="connsiteX61" fmla="*/ 167959 w 5149751"/>
              <a:gd name="connsiteY61" fmla="*/ 423583 h 3346171"/>
              <a:gd name="connsiteX62" fmla="*/ 152844 w 5149751"/>
              <a:gd name="connsiteY62" fmla="*/ 379133 h 3346171"/>
              <a:gd name="connsiteX63" fmla="*/ 134368 w 5149751"/>
              <a:gd name="connsiteY63" fmla="*/ 336271 h 3346171"/>
              <a:gd name="connsiteX64" fmla="*/ 115892 w 5149751"/>
              <a:gd name="connsiteY64" fmla="*/ 299758 h 3346171"/>
              <a:gd name="connsiteX65" fmla="*/ 75582 w 5149751"/>
              <a:gd name="connsiteY65" fmla="*/ 225146 h 3346171"/>
              <a:gd name="connsiteX66" fmla="*/ 55427 w 5149751"/>
              <a:gd name="connsiteY66" fmla="*/ 185458 h 3346171"/>
              <a:gd name="connsiteX67" fmla="*/ 38631 w 5149751"/>
              <a:gd name="connsiteY67" fmla="*/ 144183 h 3346171"/>
              <a:gd name="connsiteX68" fmla="*/ 23514 w 5149751"/>
              <a:gd name="connsiteY68" fmla="*/ 98146 h 3346171"/>
              <a:gd name="connsiteX69" fmla="*/ 11757 w 5149751"/>
              <a:gd name="connsiteY69" fmla="*/ 45758 h 33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58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2A578294-C359-4F70-B076-FA2EA25904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5B1B228-7CFC-4E31-ADBF-5D927B7A1C43}"/>
              </a:ext>
            </a:extLst>
          </p:cNvPr>
          <p:cNvSpPr>
            <a:spLocks noGrp="1"/>
          </p:cNvSpPr>
          <p:nvPr>
            <p:ph type="title"/>
          </p:nvPr>
        </p:nvSpPr>
        <p:spPr>
          <a:xfrm>
            <a:off x="1251677" y="645105"/>
            <a:ext cx="4479820" cy="1320855"/>
          </a:xfrm>
        </p:spPr>
        <p:txBody>
          <a:bodyPr>
            <a:normAutofit/>
          </a:bodyPr>
          <a:lstStyle/>
          <a:p>
            <a:r>
              <a:rPr lang="es-MX" sz="4000"/>
              <a:t>¡la piña y Buenas!</a:t>
            </a:r>
          </a:p>
        </p:txBody>
      </p:sp>
      <p:sp>
        <p:nvSpPr>
          <p:cNvPr id="77" name="Freeform: Shape 76">
            <a:extLst>
              <a:ext uri="{FF2B5EF4-FFF2-40B4-BE49-F238E27FC236}">
                <a16:creationId xmlns:a16="http://schemas.microsoft.com/office/drawing/2014/main" xmlns="" id="{6B0EA01C-7F9F-41A9-AC23-10FEFCB9E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3" name="Marcador de contenido 2">
            <a:extLst>
              <a:ext uri="{FF2B5EF4-FFF2-40B4-BE49-F238E27FC236}">
                <a16:creationId xmlns:a16="http://schemas.microsoft.com/office/drawing/2014/main" xmlns="" id="{80F76E19-5BBF-42A4-8734-FDC08C23A907}"/>
              </a:ext>
            </a:extLst>
          </p:cNvPr>
          <p:cNvSpPr>
            <a:spLocks noGrp="1"/>
          </p:cNvSpPr>
          <p:nvPr>
            <p:ph idx="1"/>
          </p:nvPr>
        </p:nvSpPr>
        <p:spPr>
          <a:xfrm>
            <a:off x="1251678" y="2286001"/>
            <a:ext cx="4479819" cy="3593591"/>
          </a:xfrm>
        </p:spPr>
        <p:txBody>
          <a:bodyPr>
            <a:normAutofit/>
          </a:bodyPr>
          <a:lstStyle/>
          <a:p>
            <a:r>
              <a:rPr lang="es-MX" dirty="0"/>
              <a:t>Esta actividad consta en que la docente realizara tablas de lotería pero no las típicas! Estas tablas solo contendrán frutas y verduras al igual que las cartas las cuales llevaran características muy fáciles del alimento para que el pequeño pueda identificarlo y a jugar! Los que ganen tendrán su respectivo premio. </a:t>
            </a:r>
          </a:p>
          <a:p>
            <a:endParaRPr lang="es-MX" dirty="0"/>
          </a:p>
        </p:txBody>
      </p:sp>
      <p:pic>
        <p:nvPicPr>
          <p:cNvPr id="6146" name="Picture 2" descr="Resultado de imagen para niÃ±os de kinder">
            <a:extLst>
              <a:ext uri="{FF2B5EF4-FFF2-40B4-BE49-F238E27FC236}">
                <a16:creationId xmlns:a16="http://schemas.microsoft.com/office/drawing/2014/main" xmlns="" id="{A29672BC-AEC7-42D1-B12D-E3A0F78E32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9" r="-1" b="11735"/>
          <a:stretch/>
        </p:blipFill>
        <p:spPr bwMode="auto">
          <a:xfrm>
            <a:off x="6362346" y="10"/>
            <a:ext cx="5829654" cy="338602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loteria de frutas">
            <a:extLst>
              <a:ext uri="{FF2B5EF4-FFF2-40B4-BE49-F238E27FC236}">
                <a16:creationId xmlns:a16="http://schemas.microsoft.com/office/drawing/2014/main" xmlns="" id="{0FE0C4AB-7837-402B-A1AA-A33B4D2FAB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31" r="2" b="1943"/>
          <a:stretch/>
        </p:blipFill>
        <p:spPr bwMode="auto">
          <a:xfrm>
            <a:off x="6362345" y="3471964"/>
            <a:ext cx="2858947" cy="33860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n relacionada">
            <a:extLst>
              <a:ext uri="{FF2B5EF4-FFF2-40B4-BE49-F238E27FC236}">
                <a16:creationId xmlns:a16="http://schemas.microsoft.com/office/drawing/2014/main" xmlns="" id="{F6305669-7825-44F2-B3D8-B07192B6D9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87" r="38416" b="3"/>
          <a:stretch/>
        </p:blipFill>
        <p:spPr bwMode="auto">
          <a:xfrm>
            <a:off x="9322893" y="3471964"/>
            <a:ext cx="2869107" cy="338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16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D) Adecuar diálogos formales e informales.</a:t>
            </a:r>
            <a:br>
              <a:rPr lang="es-MX" dirty="0"/>
            </a:br>
            <a:endParaRPr lang="es-MX" dirty="0"/>
          </a:p>
        </p:txBody>
      </p:sp>
      <p:sp>
        <p:nvSpPr>
          <p:cNvPr id="4" name="Marcador de contenido 3"/>
          <p:cNvSpPr>
            <a:spLocks noGrp="1"/>
          </p:cNvSpPr>
          <p:nvPr>
            <p:ph idx="1"/>
          </p:nvPr>
        </p:nvSpPr>
        <p:spPr/>
        <p:txBody>
          <a:bodyPr>
            <a:normAutofit fontScale="92500" lnSpcReduction="10000"/>
          </a:bodyPr>
          <a:lstStyle/>
          <a:p>
            <a:r>
              <a:rPr lang="es-MX" dirty="0"/>
              <a:t>Para niños de 4-6 años.</a:t>
            </a:r>
          </a:p>
          <a:p>
            <a:r>
              <a:rPr lang="es-MX" dirty="0"/>
              <a:t>1 Títeres </a:t>
            </a:r>
          </a:p>
          <a:p>
            <a:r>
              <a:rPr lang="es-MX" dirty="0"/>
              <a:t>Se contaría un cuento en el cual hubiera un aprendizaje para los niños aplicando el mismo lenguaje formal por medio de los títeres.</a:t>
            </a:r>
          </a:p>
          <a:p>
            <a:r>
              <a:rPr lang="es-MX" dirty="0"/>
              <a:t>2 Platica con maestra </a:t>
            </a:r>
          </a:p>
          <a:p>
            <a:r>
              <a:rPr lang="es-MX" dirty="0"/>
              <a:t>El niño le pregunta a la maestra algo sobre algún tema y el habla con lenguaje formal ya que los pequeños ven a la maestra como una autoridad.</a:t>
            </a:r>
          </a:p>
          <a:p>
            <a:r>
              <a:rPr lang="es-MX" dirty="0"/>
              <a:t>3 Platico con un compañerito</a:t>
            </a:r>
          </a:p>
          <a:p>
            <a:r>
              <a:rPr lang="es-MX" dirty="0"/>
              <a:t>El niño habla con un compañerito sobre juegos o algún tema de su interés y es informal ya que no hay tanta formalidad en el lenguaje como con alguna maestra o alguna autoridad.</a:t>
            </a:r>
          </a:p>
          <a:p>
            <a:endParaRPr lang="es-MX" dirty="0"/>
          </a:p>
          <a:p>
            <a:endParaRPr lang="es-MX" dirty="0"/>
          </a:p>
        </p:txBody>
      </p:sp>
    </p:spTree>
    <p:extLst>
      <p:ext uri="{BB962C8B-B14F-4D97-AF65-F5344CB8AC3E}">
        <p14:creationId xmlns:p14="http://schemas.microsoft.com/office/powerpoint/2010/main" val="184707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MX" sz="6000" dirty="0" smtClean="0">
                <a:latin typeface="Baskerville Old Face" panose="02020602080505020303" pitchFamily="18" charset="0"/>
              </a:rPr>
              <a:t>A)Identificar letras</a:t>
            </a:r>
            <a:endParaRPr lang="es-MX" sz="6000" dirty="0">
              <a:latin typeface="Baskerville Old Face" panose="02020602080505020303" pitchFamily="18" charset="0"/>
            </a:endParaRPr>
          </a:p>
        </p:txBody>
      </p:sp>
    </p:spTree>
    <p:extLst>
      <p:ext uri="{BB962C8B-B14F-4D97-AF65-F5344CB8AC3E}">
        <p14:creationId xmlns:p14="http://schemas.microsoft.com/office/powerpoint/2010/main" val="350941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4791" y="0"/>
            <a:ext cx="9144000" cy="789065"/>
          </a:xfrm>
        </p:spPr>
        <p:txBody>
          <a:bodyPr>
            <a:normAutofit/>
          </a:bodyPr>
          <a:lstStyle/>
          <a:p>
            <a:r>
              <a:rPr lang="es-MX" sz="4000" dirty="0" smtClean="0"/>
              <a:t>ACTIVIDAD 1</a:t>
            </a:r>
            <a:endParaRPr lang="es-MX" sz="4000" dirty="0"/>
          </a:p>
        </p:txBody>
      </p:sp>
      <p:sp>
        <p:nvSpPr>
          <p:cNvPr id="3" name="Subtítulo 2"/>
          <p:cNvSpPr>
            <a:spLocks noGrp="1"/>
          </p:cNvSpPr>
          <p:nvPr>
            <p:ph type="subTitle" idx="1"/>
          </p:nvPr>
        </p:nvSpPr>
        <p:spPr>
          <a:xfrm>
            <a:off x="1524000" y="880946"/>
            <a:ext cx="9144000" cy="4376854"/>
          </a:xfrm>
        </p:spPr>
        <p:txBody>
          <a:bodyPr>
            <a:normAutofit fontScale="77500" lnSpcReduction="20000"/>
          </a:bodyPr>
          <a:lstStyle/>
          <a:p>
            <a:r>
              <a:rPr lang="es-MX" dirty="0" smtClean="0"/>
              <a:t>MATERIAL:</a:t>
            </a:r>
          </a:p>
          <a:p>
            <a:r>
              <a:rPr lang="es-MX" dirty="0" smtClean="0"/>
              <a:t>-FICHAS</a:t>
            </a:r>
          </a:p>
          <a:p>
            <a:r>
              <a:rPr lang="es-MX" dirty="0" smtClean="0"/>
              <a:t>-HOJAS DE MAQUINA </a:t>
            </a:r>
          </a:p>
          <a:p>
            <a:r>
              <a:rPr lang="es-MX" dirty="0" smtClean="0"/>
              <a:t>-MARCADORES</a:t>
            </a:r>
          </a:p>
          <a:p>
            <a:endParaRPr lang="es-MX" dirty="0" smtClean="0"/>
          </a:p>
          <a:p>
            <a:r>
              <a:rPr lang="es-MX" dirty="0" smtClean="0"/>
              <a:t>En las fichas se pondrá cada letra del abecedario después al alumno se le dará una hoja con una palabra escrita y el alumno tratara de identificar cuales letras se parecen e ir formando la palabra, esto con el fin de que el alumno pueda identificar la forma de cada letra y como van compuestas las palabras .</a:t>
            </a:r>
          </a:p>
          <a:p>
            <a:r>
              <a:rPr lang="es-MX" dirty="0" smtClean="0"/>
              <a:t>Para alumnos de 6 años</a:t>
            </a:r>
          </a:p>
          <a:p>
            <a:endParaRPr lang="es-MX" dirty="0" smtClean="0"/>
          </a:p>
          <a:p>
            <a:endParaRPr lang="es-MX" dirty="0"/>
          </a:p>
          <a:p>
            <a:endParaRPr lang="es-MX" dirty="0" smtClean="0"/>
          </a:p>
          <a:p>
            <a:r>
              <a:rPr lang="es-MX" dirty="0" smtClean="0"/>
              <a:t> </a:t>
            </a:r>
          </a:p>
        </p:txBody>
      </p:sp>
      <p:pic>
        <p:nvPicPr>
          <p:cNvPr id="4" name="Imagen 3"/>
          <p:cNvPicPr>
            <a:picLocks noChangeAspect="1"/>
          </p:cNvPicPr>
          <p:nvPr/>
        </p:nvPicPr>
        <p:blipFill>
          <a:blip r:embed="rId2"/>
          <a:stretch>
            <a:fillRect/>
          </a:stretch>
        </p:blipFill>
        <p:spPr>
          <a:xfrm>
            <a:off x="2921620" y="4186237"/>
            <a:ext cx="6177775" cy="2143125"/>
          </a:xfrm>
          <a:prstGeom prst="rect">
            <a:avLst/>
          </a:prstGeom>
        </p:spPr>
      </p:pic>
    </p:spTree>
    <p:extLst>
      <p:ext uri="{BB962C8B-B14F-4D97-AF65-F5344CB8AC3E}">
        <p14:creationId xmlns:p14="http://schemas.microsoft.com/office/powerpoint/2010/main" val="196283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2487" y="144966"/>
            <a:ext cx="9144000" cy="811368"/>
          </a:xfrm>
        </p:spPr>
        <p:txBody>
          <a:bodyPr>
            <a:noAutofit/>
          </a:bodyPr>
          <a:lstStyle/>
          <a:p>
            <a:r>
              <a:rPr lang="es-MX" sz="6000" dirty="0" smtClean="0"/>
              <a:t>ACTIVIDAD 2</a:t>
            </a:r>
            <a:endParaRPr lang="es-MX" sz="6000" dirty="0"/>
          </a:p>
        </p:txBody>
      </p:sp>
      <p:sp>
        <p:nvSpPr>
          <p:cNvPr id="3" name="Subtítulo 2"/>
          <p:cNvSpPr>
            <a:spLocks noGrp="1"/>
          </p:cNvSpPr>
          <p:nvPr>
            <p:ph type="subTitle" idx="1"/>
          </p:nvPr>
        </p:nvSpPr>
        <p:spPr>
          <a:xfrm>
            <a:off x="1412487" y="1572516"/>
            <a:ext cx="9144000" cy="1655762"/>
          </a:xfrm>
        </p:spPr>
        <p:txBody>
          <a:bodyPr>
            <a:normAutofit fontScale="40000" lnSpcReduction="20000"/>
          </a:bodyPr>
          <a:lstStyle/>
          <a:p>
            <a:r>
              <a:rPr lang="es-MX" dirty="0" smtClean="0"/>
              <a:t>MATERIALES:</a:t>
            </a:r>
          </a:p>
          <a:p>
            <a:r>
              <a:rPr lang="es-MX" dirty="0" smtClean="0"/>
              <a:t>-DADO CON LAS VOCALES </a:t>
            </a:r>
          </a:p>
          <a:p>
            <a:endParaRPr lang="es-MX" dirty="0"/>
          </a:p>
          <a:p>
            <a:r>
              <a:rPr lang="es-MX" dirty="0" smtClean="0"/>
              <a:t>En cada lado del lado se pondrá una letra de las vocales el alumno tendrá que lanzar el dado e identificar la letra que le toco, al tocarle una vocal el alumno tendrá que mencionar una palabra que inicie con la letra que le toco esto con el fin de que el alumno valla identificando las letras oralmente con palabras que el conozca. </a:t>
            </a:r>
          </a:p>
          <a:p>
            <a:r>
              <a:rPr lang="es-MX" dirty="0" smtClean="0"/>
              <a:t>Para alumnos de 5 años </a:t>
            </a:r>
          </a:p>
        </p:txBody>
      </p:sp>
      <p:pic>
        <p:nvPicPr>
          <p:cNvPr id="4" name="Imagen 3"/>
          <p:cNvPicPr>
            <a:picLocks noChangeAspect="1"/>
          </p:cNvPicPr>
          <p:nvPr/>
        </p:nvPicPr>
        <p:blipFill>
          <a:blip r:embed="rId2"/>
          <a:stretch>
            <a:fillRect/>
          </a:stretch>
        </p:blipFill>
        <p:spPr>
          <a:xfrm>
            <a:off x="3479180" y="3844460"/>
            <a:ext cx="5363737" cy="2244106"/>
          </a:xfrm>
          <a:prstGeom prst="rect">
            <a:avLst/>
          </a:prstGeom>
        </p:spPr>
      </p:pic>
    </p:spTree>
    <p:extLst>
      <p:ext uri="{BB962C8B-B14F-4D97-AF65-F5344CB8AC3E}">
        <p14:creationId xmlns:p14="http://schemas.microsoft.com/office/powerpoint/2010/main" val="289433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4429" y="100361"/>
            <a:ext cx="9144000" cy="922880"/>
          </a:xfrm>
        </p:spPr>
        <p:txBody>
          <a:bodyPr/>
          <a:lstStyle/>
          <a:p>
            <a:r>
              <a:rPr lang="es-MX" sz="6000" dirty="0" smtClean="0"/>
              <a:t>ACTIVIDAD 3</a:t>
            </a:r>
            <a:endParaRPr lang="es-MX" sz="6000" dirty="0"/>
          </a:p>
        </p:txBody>
      </p:sp>
      <p:sp>
        <p:nvSpPr>
          <p:cNvPr id="3" name="Subtítulo 2"/>
          <p:cNvSpPr>
            <a:spLocks noGrp="1"/>
          </p:cNvSpPr>
          <p:nvPr>
            <p:ph type="subTitle" idx="1"/>
          </p:nvPr>
        </p:nvSpPr>
        <p:spPr>
          <a:xfrm>
            <a:off x="1613210" y="1023240"/>
            <a:ext cx="9144000" cy="3637970"/>
          </a:xfrm>
        </p:spPr>
        <p:txBody>
          <a:bodyPr>
            <a:normAutofit fontScale="92500" lnSpcReduction="10000"/>
          </a:bodyPr>
          <a:lstStyle/>
          <a:p>
            <a:r>
              <a:rPr lang="es-MX" dirty="0" smtClean="0"/>
              <a:t>MATERIAL:</a:t>
            </a:r>
          </a:p>
          <a:p>
            <a:r>
              <a:rPr lang="es-MX" dirty="0" smtClean="0"/>
              <a:t>-HOJAS DE MAQUINA </a:t>
            </a:r>
          </a:p>
          <a:p>
            <a:r>
              <a:rPr lang="es-MX" dirty="0" smtClean="0"/>
              <a:t>-SOPA</a:t>
            </a:r>
          </a:p>
          <a:p>
            <a:r>
              <a:rPr lang="es-MX" dirty="0" smtClean="0"/>
              <a:t>-PEGAMENTO</a:t>
            </a:r>
          </a:p>
          <a:p>
            <a:endParaRPr lang="es-MX" dirty="0"/>
          </a:p>
          <a:p>
            <a:r>
              <a:rPr lang="es-MX" dirty="0" smtClean="0"/>
              <a:t>Al alumno se le entregara una hoja con una letra a la cual tendrá que pegarle sopa por  la parte asignada esto con el fin de que el alumno pueda identificar la letra por su forma </a:t>
            </a:r>
          </a:p>
          <a:p>
            <a:r>
              <a:rPr lang="es-MX" dirty="0" smtClean="0"/>
              <a:t>Para alumnos de 3 o 4 años </a:t>
            </a:r>
          </a:p>
          <a:p>
            <a:endParaRPr lang="es-MX" dirty="0"/>
          </a:p>
          <a:p>
            <a:endParaRPr lang="es-MX" dirty="0" smtClean="0"/>
          </a:p>
        </p:txBody>
      </p:sp>
      <p:pic>
        <p:nvPicPr>
          <p:cNvPr id="4" name="Imagen 3"/>
          <p:cNvPicPr>
            <a:picLocks noChangeAspect="1"/>
          </p:cNvPicPr>
          <p:nvPr/>
        </p:nvPicPr>
        <p:blipFill>
          <a:blip r:embed="rId2"/>
          <a:stretch>
            <a:fillRect/>
          </a:stretch>
        </p:blipFill>
        <p:spPr>
          <a:xfrm>
            <a:off x="3166946" y="4918500"/>
            <a:ext cx="5229922" cy="1838325"/>
          </a:xfrm>
          <a:prstGeom prst="rect">
            <a:avLst/>
          </a:prstGeom>
        </p:spPr>
      </p:pic>
    </p:spTree>
    <p:extLst>
      <p:ext uri="{BB962C8B-B14F-4D97-AF65-F5344CB8AC3E}">
        <p14:creationId xmlns:p14="http://schemas.microsoft.com/office/powerpoint/2010/main" val="395627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4790" y="122663"/>
            <a:ext cx="9144000" cy="889426"/>
          </a:xfrm>
        </p:spPr>
        <p:txBody>
          <a:bodyPr>
            <a:noAutofit/>
          </a:bodyPr>
          <a:lstStyle/>
          <a:p>
            <a:r>
              <a:rPr lang="es-MX" sz="6000" dirty="0" smtClean="0"/>
              <a:t>ACTIVIDAD 4</a:t>
            </a:r>
            <a:endParaRPr lang="es-MX" sz="6000" dirty="0"/>
          </a:p>
        </p:txBody>
      </p:sp>
      <p:sp>
        <p:nvSpPr>
          <p:cNvPr id="3" name="Subtítulo 2"/>
          <p:cNvSpPr>
            <a:spLocks noGrp="1"/>
          </p:cNvSpPr>
          <p:nvPr>
            <p:ph type="subTitle" idx="1"/>
          </p:nvPr>
        </p:nvSpPr>
        <p:spPr>
          <a:xfrm>
            <a:off x="1434790" y="1159921"/>
            <a:ext cx="9144000" cy="1655762"/>
          </a:xfrm>
        </p:spPr>
        <p:txBody>
          <a:bodyPr>
            <a:normAutofit fontScale="62500" lnSpcReduction="20000"/>
          </a:bodyPr>
          <a:lstStyle/>
          <a:p>
            <a:r>
              <a:rPr lang="es-MX" dirty="0" smtClean="0"/>
              <a:t>Por medio de un cuadernillo poner una actividad donde vengan dibujos de animales o frutas para así poner el nombre del dibujo que voy a utilizar excepto la primer letra así el alumno completa la palabra según el dibujo por ejemplo _va el alumno vera  el dibujo y va a ver que es una uva y ya sabiendo las vocales podrá saber que falta una “u” esto con el fin de que el alumno identifique la letra en una oración y valla practicándola escrita mente.</a:t>
            </a:r>
          </a:p>
          <a:p>
            <a:r>
              <a:rPr lang="es-MX" dirty="0" smtClean="0"/>
              <a:t>Para alumnos de 4 y 5 años</a:t>
            </a:r>
            <a:endParaRPr lang="es-MX" dirty="0"/>
          </a:p>
        </p:txBody>
      </p:sp>
      <p:pic>
        <p:nvPicPr>
          <p:cNvPr id="4" name="Imagen 3"/>
          <p:cNvPicPr>
            <a:picLocks noChangeAspect="1"/>
          </p:cNvPicPr>
          <p:nvPr/>
        </p:nvPicPr>
        <p:blipFill>
          <a:blip r:embed="rId2"/>
          <a:stretch>
            <a:fillRect/>
          </a:stretch>
        </p:blipFill>
        <p:spPr>
          <a:xfrm>
            <a:off x="4133385" y="3213643"/>
            <a:ext cx="3746810" cy="2571750"/>
          </a:xfrm>
          <a:prstGeom prst="rect">
            <a:avLst/>
          </a:prstGeom>
        </p:spPr>
      </p:pic>
    </p:spTree>
    <p:extLst>
      <p:ext uri="{BB962C8B-B14F-4D97-AF65-F5344CB8AC3E}">
        <p14:creationId xmlns:p14="http://schemas.microsoft.com/office/powerpoint/2010/main" val="259573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90185" y="211872"/>
            <a:ext cx="9144000" cy="945183"/>
          </a:xfrm>
        </p:spPr>
        <p:txBody>
          <a:bodyPr/>
          <a:lstStyle/>
          <a:p>
            <a:r>
              <a:rPr lang="es-MX" sz="6000" dirty="0" smtClean="0"/>
              <a:t>ACTIVIDAD 5</a:t>
            </a:r>
            <a:endParaRPr lang="es-MX" sz="6000" dirty="0"/>
          </a:p>
        </p:txBody>
      </p:sp>
      <p:sp>
        <p:nvSpPr>
          <p:cNvPr id="3" name="Subtítulo 2"/>
          <p:cNvSpPr>
            <a:spLocks noGrp="1"/>
          </p:cNvSpPr>
          <p:nvPr>
            <p:ph type="subTitle" idx="1"/>
          </p:nvPr>
        </p:nvSpPr>
        <p:spPr>
          <a:xfrm>
            <a:off x="1390185" y="1237979"/>
            <a:ext cx="9144000" cy="1655762"/>
          </a:xfrm>
        </p:spPr>
        <p:txBody>
          <a:bodyPr>
            <a:normAutofit fontScale="70000" lnSpcReduction="20000"/>
          </a:bodyPr>
          <a:lstStyle/>
          <a:p>
            <a:r>
              <a:rPr lang="es-MX" dirty="0" smtClean="0"/>
              <a:t>Pegar las letras de las vocales en diferentes lugares del aula, el docente dirá una palabra como árbol, el alumno va a escuchar la primer letra de la palabra así que tendrá que identificar cual es la letra e ir a tocarla, esto con el fin de que el alumno valla desarrollando su capacidad de escuchar el sonido de la letra e identificar la letra.</a:t>
            </a:r>
          </a:p>
          <a:p>
            <a:r>
              <a:rPr lang="es-MX" dirty="0" smtClean="0"/>
              <a:t>Para alumnos de 4 o 5 años </a:t>
            </a:r>
            <a:endParaRPr lang="es-MX" dirty="0"/>
          </a:p>
        </p:txBody>
      </p:sp>
      <p:pic>
        <p:nvPicPr>
          <p:cNvPr id="4" name="Imagen 3"/>
          <p:cNvPicPr>
            <a:picLocks noChangeAspect="1"/>
          </p:cNvPicPr>
          <p:nvPr/>
        </p:nvPicPr>
        <p:blipFill>
          <a:blip r:embed="rId2"/>
          <a:stretch>
            <a:fillRect/>
          </a:stretch>
        </p:blipFill>
        <p:spPr>
          <a:xfrm>
            <a:off x="1839951" y="3342462"/>
            <a:ext cx="7214839" cy="2411567"/>
          </a:xfrm>
          <a:prstGeom prst="rect">
            <a:avLst/>
          </a:prstGeom>
        </p:spPr>
      </p:pic>
    </p:spTree>
    <p:extLst>
      <p:ext uri="{BB962C8B-B14F-4D97-AF65-F5344CB8AC3E}">
        <p14:creationId xmlns:p14="http://schemas.microsoft.com/office/powerpoint/2010/main" val="328387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45941" y="189570"/>
            <a:ext cx="9144000" cy="989787"/>
          </a:xfrm>
        </p:spPr>
        <p:txBody>
          <a:bodyPr/>
          <a:lstStyle/>
          <a:p>
            <a:r>
              <a:rPr lang="es-MX" sz="6000" dirty="0" smtClean="0"/>
              <a:t>ACTIVIDAD 6</a:t>
            </a:r>
            <a:endParaRPr lang="es-MX" sz="6000" dirty="0"/>
          </a:p>
        </p:txBody>
      </p:sp>
      <p:sp>
        <p:nvSpPr>
          <p:cNvPr id="3" name="Subtítulo 2"/>
          <p:cNvSpPr>
            <a:spLocks noGrp="1"/>
          </p:cNvSpPr>
          <p:nvPr>
            <p:ph type="subTitle" idx="1"/>
          </p:nvPr>
        </p:nvSpPr>
        <p:spPr>
          <a:xfrm>
            <a:off x="1445941" y="1516760"/>
            <a:ext cx="9144000" cy="1655762"/>
          </a:xfrm>
        </p:spPr>
        <p:txBody>
          <a:bodyPr>
            <a:normAutofit fontScale="85000" lnSpcReduction="10000"/>
          </a:bodyPr>
          <a:lstStyle/>
          <a:p>
            <a:r>
              <a:rPr lang="es-MX" dirty="0" smtClean="0"/>
              <a:t>Tener el abecedario en tu aula para poder llevar a cabo dinámicas de canto donde los alumnos puedan identificar el sonido de las letras esto con el fin de que los alumnos logren identificar fácilmente la letra con el sonido . </a:t>
            </a:r>
          </a:p>
          <a:p>
            <a:r>
              <a:rPr lang="es-MX" dirty="0" smtClean="0"/>
              <a:t>Para alumnos de 5 y 6 años </a:t>
            </a:r>
            <a:endParaRPr lang="es-MX" dirty="0"/>
          </a:p>
        </p:txBody>
      </p:sp>
      <p:pic>
        <p:nvPicPr>
          <p:cNvPr id="6" name="Imagen 5"/>
          <p:cNvPicPr>
            <a:picLocks noChangeAspect="1"/>
          </p:cNvPicPr>
          <p:nvPr/>
        </p:nvPicPr>
        <p:blipFill>
          <a:blip r:embed="rId2"/>
          <a:stretch>
            <a:fillRect/>
          </a:stretch>
        </p:blipFill>
        <p:spPr>
          <a:xfrm>
            <a:off x="2765503" y="3509925"/>
            <a:ext cx="6144322" cy="2444825"/>
          </a:xfrm>
          <a:prstGeom prst="rect">
            <a:avLst/>
          </a:prstGeom>
        </p:spPr>
      </p:pic>
    </p:spTree>
    <p:extLst>
      <p:ext uri="{BB962C8B-B14F-4D97-AF65-F5344CB8AC3E}">
        <p14:creationId xmlns:p14="http://schemas.microsoft.com/office/powerpoint/2010/main" val="425632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830" y="382385"/>
            <a:ext cx="3859974" cy="2029279"/>
          </a:xfrm>
          <a:prstGeom prst="rect">
            <a:avLst/>
          </a:prstGeom>
        </p:spPr>
      </p:pic>
      <p:sp>
        <p:nvSpPr>
          <p:cNvPr id="2" name="Título 1"/>
          <p:cNvSpPr>
            <a:spLocks noGrp="1"/>
          </p:cNvSpPr>
          <p:nvPr>
            <p:ph type="title"/>
          </p:nvPr>
        </p:nvSpPr>
        <p:spPr/>
        <p:txBody>
          <a:bodyPr/>
          <a:lstStyle/>
          <a:p>
            <a:r>
              <a:rPr lang="es-MX" dirty="0" smtClean="0"/>
              <a:t>b) Identificar y nombrar objetos</a:t>
            </a:r>
            <a:endParaRPr lang="es-MX" dirty="0"/>
          </a:p>
        </p:txBody>
      </p:sp>
      <p:pic>
        <p:nvPicPr>
          <p:cNvPr id="6" name="Marcador de contenido 5"/>
          <p:cNvPicPr>
            <a:picLocks noGrp="1" noChangeAspect="1"/>
          </p:cNvPicPr>
          <p:nvPr>
            <p:ph idx="1"/>
          </p:nvPr>
        </p:nvPicPr>
        <p:blipFill>
          <a:blip r:embed="rId3"/>
          <a:stretch>
            <a:fillRect/>
          </a:stretch>
        </p:blipFill>
        <p:spPr>
          <a:xfrm>
            <a:off x="1515648" y="2160740"/>
            <a:ext cx="9369469" cy="3594100"/>
          </a:xfrm>
          <a:prstGeom prst="rect">
            <a:avLst/>
          </a:prstGeom>
        </p:spPr>
      </p:pic>
    </p:spTree>
    <p:extLst>
      <p:ext uri="{BB962C8B-B14F-4D97-AF65-F5344CB8AC3E}">
        <p14:creationId xmlns:p14="http://schemas.microsoft.com/office/powerpoint/2010/main" val="3048278776"/>
      </p:ext>
    </p:extLst>
  </p:cSld>
  <p:clrMapOvr>
    <a:masterClrMapping/>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68</TotalTime>
  <Words>1080</Words>
  <Application>Microsoft Office PowerPoint</Application>
  <PresentationFormat>Panorámica</PresentationFormat>
  <Paragraphs>80</Paragraphs>
  <Slides>18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18</vt:i4>
      </vt:variant>
    </vt:vector>
  </HeadingPairs>
  <TitlesOfParts>
    <vt:vector size="30" baseType="lpstr">
      <vt:lpstr>Agency FB</vt:lpstr>
      <vt:lpstr>Arabic Typesetting</vt:lpstr>
      <vt:lpstr>Arial</vt:lpstr>
      <vt:lpstr>Arial Rounded MT Bold</vt:lpstr>
      <vt:lpstr>Baskerville Old Face</vt:lpstr>
      <vt:lpstr>Calibri</vt:lpstr>
      <vt:lpstr>Forte</vt:lpstr>
      <vt:lpstr>Gill Sans MT</vt:lpstr>
      <vt:lpstr>Gill Sans MT (Cuerpo)</vt:lpstr>
      <vt:lpstr>Impact</vt:lpstr>
      <vt:lpstr>Times New Roman</vt:lpstr>
      <vt:lpstr>Distintivo</vt:lpstr>
      <vt:lpstr>Escuela normal de educación preescolar</vt:lpstr>
      <vt:lpstr>Presentación de PowerPoint</vt:lpstr>
      <vt:lpstr>ACTIVIDAD 1</vt:lpstr>
      <vt:lpstr>ACTIVIDAD 2</vt:lpstr>
      <vt:lpstr>ACTIVIDAD 3</vt:lpstr>
      <vt:lpstr>ACTIVIDAD 4</vt:lpstr>
      <vt:lpstr>ACTIVIDAD 5</vt:lpstr>
      <vt:lpstr>ACTIVIDAD 6</vt:lpstr>
      <vt:lpstr>b) Identificar y nombrar objetos</vt:lpstr>
      <vt:lpstr>Presentación de PowerPoint</vt:lpstr>
      <vt:lpstr>Presentación de PowerPoint</vt:lpstr>
      <vt:lpstr>“El cuento”</vt:lpstr>
      <vt:lpstr>“El baile de los alimentos”</vt:lpstr>
      <vt:lpstr>“Las frutas revueltas”</vt:lpstr>
      <vt:lpstr>“Había una vez…”</vt:lpstr>
      <vt:lpstr>“Banquete colorido”</vt:lpstr>
      <vt:lpstr>¡la piña y Buenas!</vt:lpstr>
      <vt:lpstr>D) Adecuar diálogos formales e informales.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Bustos Aguirre</dc:creator>
  <cp:lastModifiedBy>Laboratorio</cp:lastModifiedBy>
  <cp:revision>8</cp:revision>
  <dcterms:created xsi:type="dcterms:W3CDTF">2019-09-04T01:13:58Z</dcterms:created>
  <dcterms:modified xsi:type="dcterms:W3CDTF">2019-09-05T04:34:38Z</dcterms:modified>
</cp:coreProperties>
</file>