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7" r:id="rId3"/>
    <p:sldId id="258" r:id="rId4"/>
    <p:sldId id="264" r:id="rId5"/>
    <p:sldId id="265" r:id="rId6"/>
    <p:sldId id="259" r:id="rId7"/>
    <p:sldId id="266"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0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0770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59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350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2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1574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4720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599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116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321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7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9/2/2019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498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s://2.bp.blogspot.com/-1PIF-7E0e4w/WUbUm1RoNcI/AAAAAAAAJMM/6oOO0YSATCsXzlapYoab8pOfx92wcaPAACLcBGAs/s1600/aprender-letras-lectoescritura-chuches-espaguetis.jpg" TargetMode="External"/><Relationship Id="rId7"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4.bp.blogspot.com/-nEzNHUHm8pw/WUWLfmDUK7I/AAAAAAAAJLY/59HS3CVy0XI31u1VFP4QTC0oW3AqgUQ4wCLcBGAs/s1600/aprender-letras-lectoescritura-gomas-clavos-2.jpg"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4.bp.blogspot.com/-O-SaOnBJb0Q/VrJF7LRFRiI/AAAAAAAAGhY/EiCTu9A_Ouo/s1600/letras-lija-lectoescritura.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3.bp.blogspot.com/-2-rvOhm6-lQ/VroDbfuDgSI/AAAAAAAAGjs/HnPD0EzYDjI/s1600/actividad-mesa-luz-lectoescritura-2.jpg"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9.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77715" y="4960137"/>
            <a:ext cx="6304548" cy="1463040"/>
          </a:xfrm>
        </p:spPr>
        <p:txBody>
          <a:bodyPr/>
          <a:lstStyle/>
          <a:p>
            <a:pPr algn="ctr"/>
            <a:r>
              <a:rPr lang="es-MX" b="1" dirty="0" smtClean="0">
                <a:latin typeface="Arial" panose="020B0604020202020204" pitchFamily="34" charset="0"/>
                <a:cs typeface="Arial" panose="020B0604020202020204" pitchFamily="34" charset="0"/>
              </a:rPr>
              <a:t>Lenguaje y comunicación.</a:t>
            </a:r>
            <a:endParaRPr lang="es-MX"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8482263" y="4656221"/>
            <a:ext cx="3328737" cy="1766956"/>
          </a:xfrm>
        </p:spPr>
        <p:txBody>
          <a:bodyPr>
            <a:noAutofit/>
          </a:bodyPr>
          <a:lstStyle/>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Medina Rocha Melina </a:t>
            </a:r>
            <a:r>
              <a:rPr lang="es-MX" sz="1400" b="1" dirty="0" err="1" smtClean="0">
                <a:latin typeface="Arial" panose="020B0604020202020204" pitchFamily="34" charset="0"/>
                <a:cs typeface="Arial" panose="020B0604020202020204" pitchFamily="34" charset="0"/>
              </a:rPr>
              <a:t>Maryví</a:t>
            </a:r>
            <a:r>
              <a:rPr lang="es-MX" sz="1400" b="1" dirty="0" smtClean="0">
                <a:latin typeface="Arial" panose="020B0604020202020204" pitchFamily="34" charset="0"/>
                <a:cs typeface="Arial" panose="020B0604020202020204" pitchFamily="34" charset="0"/>
              </a:rPr>
              <a:t>.</a:t>
            </a:r>
            <a:endParaRPr lang="es-MX"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Morales Mendoza María Guadalupe.</a:t>
            </a:r>
          </a:p>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De la Garza Barboza Graciela.</a:t>
            </a:r>
            <a:endParaRPr lang="es-MX"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Jiménez Romo Ximena </a:t>
            </a:r>
            <a:r>
              <a:rPr lang="es-MX" sz="1400" b="1" dirty="0" err="1" smtClean="0">
                <a:latin typeface="Arial" panose="020B0604020202020204" pitchFamily="34" charset="0"/>
                <a:cs typeface="Arial" panose="020B0604020202020204" pitchFamily="34" charset="0"/>
              </a:rPr>
              <a:t>Isamar</a:t>
            </a:r>
            <a:r>
              <a:rPr lang="es-MX" sz="1400" b="1"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Gonzales Palomares Mary.</a:t>
            </a:r>
          </a:p>
          <a:p>
            <a:pPr marL="285750" indent="-285750">
              <a:buFont typeface="Wingdings" panose="05000000000000000000" pitchFamily="2" charset="2"/>
              <a:buChar char="§"/>
            </a:pPr>
            <a:r>
              <a:rPr lang="es-MX" sz="1400" b="1" dirty="0" smtClean="0">
                <a:latin typeface="Arial" panose="020B0604020202020204" pitchFamily="34" charset="0"/>
                <a:cs typeface="Arial" panose="020B0604020202020204" pitchFamily="34" charset="0"/>
              </a:rPr>
              <a:t>García Soto Jaqueline.</a:t>
            </a:r>
            <a:endParaRPr lang="es-MX" sz="14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04" y="4791251"/>
            <a:ext cx="1800811" cy="1800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420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089" y="985910"/>
            <a:ext cx="4967068" cy="4967068"/>
          </a:xfrm>
          <a:prstGeom prst="rect">
            <a:avLst/>
          </a:prstGeom>
        </p:spPr>
      </p:pic>
      <p:sp>
        <p:nvSpPr>
          <p:cNvPr id="8" name="Medio marco 7"/>
          <p:cNvSpPr/>
          <p:nvPr/>
        </p:nvSpPr>
        <p:spPr>
          <a:xfrm>
            <a:off x="1392702" y="393895"/>
            <a:ext cx="900332" cy="351692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Medio marco 8"/>
          <p:cNvSpPr/>
          <p:nvPr/>
        </p:nvSpPr>
        <p:spPr>
          <a:xfrm rot="10800000">
            <a:off x="9846212" y="2963006"/>
            <a:ext cx="900332" cy="351692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159467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0807" y="476236"/>
            <a:ext cx="4696147" cy="1477459"/>
          </a:xfrm>
        </p:spPr>
        <p:txBody>
          <a:bodyPr/>
          <a:lstStyle/>
          <a:p>
            <a:r>
              <a:rPr lang="es-MX" sz="3200" b="1" dirty="0" smtClean="0">
                <a:latin typeface="Arial" panose="020B0604020202020204" pitchFamily="34" charset="0"/>
                <a:cs typeface="Arial" panose="020B0604020202020204" pitchFamily="34" charset="0"/>
              </a:rPr>
              <a:t>Introducción</a:t>
            </a:r>
            <a:r>
              <a:rPr lang="es-MX" dirty="0" smtClean="0"/>
              <a:t>.</a:t>
            </a:r>
            <a:r>
              <a:rPr lang="es-MX" dirty="0"/>
              <a:t/>
            </a:r>
            <a:br>
              <a:rPr lang="es-MX" dirty="0"/>
            </a:br>
            <a:endParaRPr lang="es-MX" dirty="0"/>
          </a:p>
        </p:txBody>
      </p:sp>
      <p:sp>
        <p:nvSpPr>
          <p:cNvPr id="3" name="Marcador de contenido 2"/>
          <p:cNvSpPr>
            <a:spLocks noGrp="1"/>
          </p:cNvSpPr>
          <p:nvPr>
            <p:ph idx="1"/>
          </p:nvPr>
        </p:nvSpPr>
        <p:spPr>
          <a:xfrm>
            <a:off x="939721" y="1652954"/>
            <a:ext cx="9720073" cy="2876843"/>
          </a:xfrm>
        </p:spPr>
        <p:txBody>
          <a:bodyPr/>
          <a:lstStyle/>
          <a:p>
            <a:pPr algn="just"/>
            <a:r>
              <a:rPr lang="es-MX" dirty="0" smtClean="0">
                <a:latin typeface="Arial" panose="020B0604020202020204" pitchFamily="34" charset="0"/>
                <a:cs typeface="Arial" panose="020B0604020202020204" pitchFamily="34" charset="0"/>
              </a:rPr>
              <a:t>A continuación se expondrán una serie de subtemas relacionados con el aprendizaje del niño mediante actividades dinámicas para nombrar e identificar objetos y letras, así como también establecer diálogos formales e informales con cada uno de ellos. </a:t>
            </a:r>
          </a:p>
          <a:p>
            <a:pPr algn="just"/>
            <a:r>
              <a:rPr lang="es-MX" dirty="0" smtClean="0">
                <a:latin typeface="Arial" panose="020B0604020202020204" pitchFamily="34" charset="0"/>
                <a:cs typeface="Arial" panose="020B0604020202020204" pitchFamily="34" charset="0"/>
              </a:rPr>
              <a:t>Para lograr una mayor comprensión se nombrarán ejemplos de actividades que realizan las educadoras en su salón de clases. </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85" y="3904487"/>
            <a:ext cx="2222696" cy="166702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617" y="5008099"/>
            <a:ext cx="2316480" cy="173736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833" y="3886187"/>
            <a:ext cx="2437170" cy="1787664"/>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6532" y="5079140"/>
            <a:ext cx="2331023" cy="1721072"/>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2332" y="611242"/>
            <a:ext cx="4301343" cy="919090"/>
          </a:xfrm>
          <a:prstGeom prst="rect">
            <a:avLst/>
          </a:prstGeom>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01525">
            <a:off x="10887110" y="2588976"/>
            <a:ext cx="1004797" cy="1004797"/>
          </a:xfrm>
          <a:prstGeom prst="rect">
            <a:avLst/>
          </a:prstGeom>
        </p:spPr>
      </p:pic>
    </p:spTree>
    <p:extLst>
      <p:ext uri="{BB962C8B-B14F-4D97-AF65-F5344CB8AC3E}">
        <p14:creationId xmlns:p14="http://schemas.microsoft.com/office/powerpoint/2010/main" val="31570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smtClean="0">
                <a:latin typeface="Arial" panose="020B0604020202020204" pitchFamily="34" charset="0"/>
                <a:cs typeface="Arial" panose="020B0604020202020204" pitchFamily="34" charset="0"/>
              </a:rPr>
              <a:t>A) Identificar letras.</a:t>
            </a:r>
            <a:endParaRPr lang="es-MX" sz="3200" b="1" dirty="0">
              <a:latin typeface="Arial" panose="020B0604020202020204" pitchFamily="34" charset="0"/>
              <a:cs typeface="Arial" panose="020B0604020202020204" pitchFamily="34" charset="0"/>
            </a:endParaRPr>
          </a:p>
        </p:txBody>
      </p:sp>
      <p:sp>
        <p:nvSpPr>
          <p:cNvPr id="5" name="CuadroTexto 4"/>
          <p:cNvSpPr txBox="1"/>
          <p:nvPr/>
        </p:nvSpPr>
        <p:spPr>
          <a:xfrm>
            <a:off x="547609" y="1877225"/>
            <a:ext cx="9247031" cy="4493538"/>
          </a:xfrm>
          <a:prstGeom prst="rect">
            <a:avLst/>
          </a:prstGeom>
          <a:noFill/>
        </p:spPr>
        <p:txBody>
          <a:bodyPr wrap="square" rtlCol="0">
            <a:spAutoFit/>
          </a:bodyPr>
          <a:lstStyle/>
          <a:p>
            <a:pPr algn="just"/>
            <a:r>
              <a:rPr lang="es-MX" sz="2200" dirty="0">
                <a:latin typeface="Arial" panose="020B0604020202020204" pitchFamily="34" charset="0"/>
                <a:cs typeface="Arial" panose="020B0604020202020204" pitchFamily="34" charset="0"/>
              </a:rPr>
              <a:t>Las educadoras decoran sus aulas con portadores de </a:t>
            </a:r>
            <a:r>
              <a:rPr lang="es-MX" sz="2200" dirty="0" smtClean="0">
                <a:latin typeface="Arial" panose="020B0604020202020204" pitchFamily="34" charset="0"/>
                <a:cs typeface="Arial" panose="020B0604020202020204" pitchFamily="34" charset="0"/>
              </a:rPr>
              <a:t>texto.</a:t>
            </a:r>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Alfabetizan el salón:</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1ero: Letreros con nombres </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2do: Vocales </a:t>
            </a:r>
          </a:p>
          <a:p>
            <a:pPr marL="285750" indent="-285750" algn="just">
              <a:buFont typeface="Arial" panose="020B0604020202020204" pitchFamily="34" charset="0"/>
              <a:buChar char="•"/>
            </a:pPr>
            <a:r>
              <a:rPr lang="es-MX" sz="2200" dirty="0">
                <a:latin typeface="Arial" panose="020B0604020202020204" pitchFamily="34" charset="0"/>
                <a:cs typeface="Arial" panose="020B0604020202020204" pitchFamily="34" charset="0"/>
              </a:rPr>
              <a:t>3ero: Abecedario  </a:t>
            </a:r>
          </a:p>
          <a:p>
            <a:pPr marL="285750" indent="-285750" algn="just">
              <a:buFont typeface="Arial" panose="020B0604020202020204" pitchFamily="34" charset="0"/>
              <a:buChar char="•"/>
            </a:pPr>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Realizan </a:t>
            </a:r>
            <a:r>
              <a:rPr lang="es-MX" sz="2200" dirty="0" smtClean="0">
                <a:latin typeface="Arial" panose="020B0604020202020204" pitchFamily="34" charset="0"/>
                <a:cs typeface="Arial" panose="020B0604020202020204" pitchFamily="34" charset="0"/>
              </a:rPr>
              <a:t>el alfabeto </a:t>
            </a:r>
            <a:r>
              <a:rPr lang="es-MX" sz="2200" dirty="0">
                <a:latin typeface="Arial" panose="020B0604020202020204" pitchFamily="34" charset="0"/>
                <a:cs typeface="Arial" panose="020B0604020202020204" pitchFamily="34" charset="0"/>
              </a:rPr>
              <a:t>móvil </a:t>
            </a:r>
            <a:r>
              <a:rPr lang="es-MX" sz="2200" dirty="0" smtClean="0">
                <a:latin typeface="Arial" panose="020B0604020202020204" pitchFamily="34" charset="0"/>
                <a:cs typeface="Arial" panose="020B0604020202020204" pitchFamily="34" charset="0"/>
              </a:rPr>
              <a:t>y mediante este es que forman palabras.</a:t>
            </a:r>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En </a:t>
            </a:r>
            <a:r>
              <a:rPr lang="es-MX" sz="2200" dirty="0" smtClean="0">
                <a:latin typeface="Arial" panose="020B0604020202020204" pitchFamily="34" charset="0"/>
                <a:cs typeface="Arial" panose="020B0604020202020204" pitchFamily="34" charset="0"/>
              </a:rPr>
              <a:t>las mesas de </a:t>
            </a:r>
            <a:r>
              <a:rPr lang="es-MX" sz="2200" dirty="0">
                <a:latin typeface="Arial" panose="020B0604020202020204" pitchFamily="34" charset="0"/>
                <a:cs typeface="Arial" panose="020B0604020202020204" pitchFamily="34" charset="0"/>
              </a:rPr>
              <a:t>los niños </a:t>
            </a:r>
            <a:r>
              <a:rPr lang="es-MX" sz="2200" dirty="0" smtClean="0">
                <a:latin typeface="Arial" panose="020B0604020202020204" pitchFamily="34" charset="0"/>
                <a:cs typeface="Arial" panose="020B0604020202020204" pitchFamily="34" charset="0"/>
              </a:rPr>
              <a:t>insertan un </a:t>
            </a:r>
            <a:r>
              <a:rPr lang="es-MX" sz="2200" dirty="0">
                <a:latin typeface="Arial" panose="020B0604020202020204" pitchFamily="34" charset="0"/>
                <a:cs typeface="Arial" panose="020B0604020202020204" pitchFamily="34" charset="0"/>
              </a:rPr>
              <a:t>letrero con </a:t>
            </a:r>
            <a:r>
              <a:rPr lang="es-MX" sz="2200" dirty="0" smtClean="0">
                <a:latin typeface="Arial" panose="020B0604020202020204" pitchFamily="34" charset="0"/>
                <a:cs typeface="Arial" panose="020B0604020202020204" pitchFamily="34" charset="0"/>
              </a:rPr>
              <a:t>el nombre </a:t>
            </a:r>
            <a:r>
              <a:rPr lang="es-MX" sz="2200" dirty="0">
                <a:latin typeface="Arial" panose="020B0604020202020204" pitchFamily="34" charset="0"/>
                <a:cs typeface="Arial" panose="020B0604020202020204" pitchFamily="34" charset="0"/>
              </a:rPr>
              <a:t>de cada </a:t>
            </a:r>
            <a:r>
              <a:rPr lang="es-MX" sz="2200" dirty="0" smtClean="0">
                <a:latin typeface="Arial" panose="020B0604020202020204" pitchFamily="34" charset="0"/>
                <a:cs typeface="Arial" panose="020B0604020202020204" pitchFamily="34" charset="0"/>
              </a:rPr>
              <a:t>uno, y la </a:t>
            </a:r>
            <a:r>
              <a:rPr lang="es-MX" sz="2200" dirty="0">
                <a:latin typeface="Arial" panose="020B0604020202020204" pitchFamily="34" charset="0"/>
                <a:cs typeface="Arial" panose="020B0604020202020204" pitchFamily="34" charset="0"/>
              </a:rPr>
              <a:t>docente remarca con algún color la letra inicial de </a:t>
            </a:r>
            <a:r>
              <a:rPr lang="es-MX" sz="2200" dirty="0" smtClean="0">
                <a:latin typeface="Arial" panose="020B0604020202020204" pitchFamily="34" charset="0"/>
                <a:cs typeface="Arial" panose="020B0604020202020204" pitchFamily="34" charset="0"/>
              </a:rPr>
              <a:t>su nombre con el objetivo de que cada uno tenga el conocimiento de las letras que conforman su nombre.</a:t>
            </a:r>
            <a:endParaRPr lang="es-MX" sz="2200" dirty="0">
              <a:latin typeface="Arial" panose="020B0604020202020204" pitchFamily="34" charset="0"/>
              <a:cs typeface="Arial" panose="020B0604020202020204" pitchFamily="34" charset="0"/>
            </a:endParaRPr>
          </a:p>
        </p:txBody>
      </p:sp>
      <p:pic>
        <p:nvPicPr>
          <p:cNvPr id="1026" name="Picture 2" descr="Resultado de imagen para portadores de texto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6109">
            <a:off x="8069372" y="358694"/>
            <a:ext cx="1795280" cy="238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alon decorado con abecedario preesc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265">
            <a:off x="10350524" y="401220"/>
            <a:ext cx="1595243" cy="22994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stretch>
            <a:fillRect/>
          </a:stretch>
        </p:blipFill>
        <p:spPr>
          <a:xfrm>
            <a:off x="9048864" y="2954613"/>
            <a:ext cx="2893158" cy="2000208"/>
          </a:xfrm>
          <a:prstGeom prst="rect">
            <a:avLst/>
          </a:prstGeom>
        </p:spPr>
      </p:pic>
    </p:spTree>
    <p:extLst>
      <p:ext uri="{BB962C8B-B14F-4D97-AF65-F5344CB8AC3E}">
        <p14:creationId xmlns:p14="http://schemas.microsoft.com/office/powerpoint/2010/main" val="2856555555"/>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36413" y="585216"/>
            <a:ext cx="3125841" cy="891892"/>
          </a:xfrm>
        </p:spPr>
        <p:txBody>
          <a:bodyPr>
            <a:normAutofit/>
          </a:bodyPr>
          <a:lstStyle/>
          <a:p>
            <a:pPr marL="342900" indent="-342900">
              <a:buFont typeface="Wingdings" panose="05000000000000000000" pitchFamily="2" charset="2"/>
              <a:buChar char="Ø"/>
            </a:pPr>
            <a:r>
              <a:rPr lang="es-MX" sz="2400" b="1" dirty="0" smtClean="0">
                <a:latin typeface="Arial" panose="020B0604020202020204" pitchFamily="34" charset="0"/>
                <a:cs typeface="Arial" panose="020B0604020202020204" pitchFamily="34" charset="0"/>
              </a:rPr>
              <a:t>Actividades.</a:t>
            </a:r>
            <a:endParaRPr lang="es-MX" sz="2400" b="1" dirty="0">
              <a:latin typeface="Arial" panose="020B0604020202020204" pitchFamily="34" charset="0"/>
              <a:cs typeface="Arial" panose="020B0604020202020204" pitchFamily="34" charset="0"/>
            </a:endParaRPr>
          </a:p>
        </p:txBody>
      </p:sp>
      <p:sp>
        <p:nvSpPr>
          <p:cNvPr id="4" name="Marcador de contenido 2"/>
          <p:cNvSpPr>
            <a:spLocks noGrp="1"/>
          </p:cNvSpPr>
          <p:nvPr>
            <p:ph idx="1"/>
          </p:nvPr>
        </p:nvSpPr>
        <p:spPr>
          <a:xfrm>
            <a:off x="37097" y="1873254"/>
            <a:ext cx="5547759" cy="998806"/>
          </a:xfrm>
        </p:spPr>
        <p:txBody>
          <a:bodyPr>
            <a:noAutofit/>
          </a:bodyPr>
          <a:lstStyle/>
          <a:p>
            <a:r>
              <a:rPr lang="es-MX" dirty="0">
                <a:latin typeface="Arial" panose="020B0604020202020204" pitchFamily="34" charset="0"/>
                <a:cs typeface="Arial" panose="020B0604020202020204" pitchFamily="34" charset="0"/>
              </a:rPr>
              <a:t>1. Abecedario con espaguetis y chuches:    </a:t>
            </a:r>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pic>
        <p:nvPicPr>
          <p:cNvPr id="5" name="Imagen 4" descr="actividades y juegos aprender letras, lectoescritura, leer, escribir chuches espagueti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19293" y="2651761"/>
            <a:ext cx="4069723" cy="2954292"/>
          </a:xfrm>
          <a:prstGeom prst="rect">
            <a:avLst/>
          </a:prstGeom>
          <a:noFill/>
          <a:ln>
            <a:noFill/>
          </a:ln>
        </p:spPr>
      </p:pic>
      <p:pic>
        <p:nvPicPr>
          <p:cNvPr id="6" name="Marcador de contenido 3" descr="actividades y juegos aprender letras, lectoescritura, leer, escribir  abecedario con gomas y clavos">
            <a:hlinkClick r:id="rId5"/>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857380" y="2744069"/>
            <a:ext cx="3875749" cy="2861984"/>
          </a:xfrm>
          <a:prstGeom prst="rect">
            <a:avLst/>
          </a:prstGeom>
          <a:noFill/>
          <a:ln>
            <a:noFill/>
          </a:ln>
        </p:spPr>
      </p:pic>
      <p:sp>
        <p:nvSpPr>
          <p:cNvPr id="7" name="CuadroTexto 6"/>
          <p:cNvSpPr txBox="1"/>
          <p:nvPr/>
        </p:nvSpPr>
        <p:spPr>
          <a:xfrm>
            <a:off x="6382646" y="1873254"/>
            <a:ext cx="5022167" cy="707886"/>
          </a:xfrm>
          <a:prstGeom prst="rect">
            <a:avLst/>
          </a:prstGeom>
          <a:noFill/>
        </p:spPr>
        <p:txBody>
          <a:bodyPr wrap="square" rtlCol="0">
            <a:spAutoFit/>
          </a:bodyPr>
          <a:lstStyle/>
          <a:p>
            <a:pPr marL="342900" indent="-342900">
              <a:buFont typeface="+mj-lt"/>
              <a:buAutoNum type="arabicPeriod" startAt="2"/>
            </a:pPr>
            <a:r>
              <a:rPr lang="es-MX" sz="2200" dirty="0">
                <a:latin typeface="Arial" panose="020B0604020202020204" pitchFamily="34" charset="0"/>
                <a:cs typeface="Arial" panose="020B0604020202020204" pitchFamily="34" charset="0"/>
              </a:rPr>
              <a:t>Abecedario con gomas (y clavos)</a:t>
            </a:r>
          </a:p>
          <a:p>
            <a:endParaRPr lang="es-MX" dirty="0"/>
          </a:p>
        </p:txBody>
      </p:sp>
      <p:pic>
        <p:nvPicPr>
          <p:cNvPr id="8" name="Imagen 7"/>
          <p:cNvPicPr>
            <a:picLocks noChangeAspect="1"/>
          </p:cNvPicPr>
          <p:nvPr/>
        </p:nvPicPr>
        <p:blipFill rotWithShape="1">
          <a:blip r:embed="rId7">
            <a:extLst>
              <a:ext uri="{28A0092B-C50C-407E-A947-70E740481C1C}">
                <a14:useLocalDpi xmlns:a14="http://schemas.microsoft.com/office/drawing/2010/main" val="0"/>
              </a:ext>
            </a:extLst>
          </a:blip>
          <a:srcRect r="646" b="49428"/>
          <a:stretch/>
        </p:blipFill>
        <p:spPr>
          <a:xfrm>
            <a:off x="6022748" y="520108"/>
            <a:ext cx="5161067" cy="847788"/>
          </a:xfrm>
          <a:prstGeom prst="rect">
            <a:avLst/>
          </a:prstGeom>
        </p:spPr>
      </p:pic>
    </p:spTree>
    <p:extLst>
      <p:ext uri="{BB962C8B-B14F-4D97-AF65-F5344CB8AC3E}">
        <p14:creationId xmlns:p14="http://schemas.microsoft.com/office/powerpoint/2010/main" val="3072059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uadroTexto 4"/>
          <p:cNvSpPr txBox="1"/>
          <p:nvPr/>
        </p:nvSpPr>
        <p:spPr>
          <a:xfrm>
            <a:off x="900332" y="998806"/>
            <a:ext cx="5317588" cy="430887"/>
          </a:xfrm>
          <a:prstGeom prst="rect">
            <a:avLst/>
          </a:prstGeom>
          <a:noFill/>
        </p:spPr>
        <p:txBody>
          <a:bodyPr wrap="square" rtlCol="0">
            <a:spAutoFit/>
          </a:bodyPr>
          <a:lstStyle/>
          <a:p>
            <a:pPr marL="457200" indent="-457200">
              <a:buFont typeface="+mj-lt"/>
              <a:buAutoNum type="arabicPeriod" startAt="3"/>
            </a:pPr>
            <a:r>
              <a:rPr lang="es-MX" sz="2200" b="1" dirty="0">
                <a:latin typeface="Arial" panose="020B0604020202020204" pitchFamily="34" charset="0"/>
                <a:cs typeface="Arial" panose="020B0604020202020204" pitchFamily="34" charset="0"/>
              </a:rPr>
              <a:t>Letras de lija y bandeja de </a:t>
            </a:r>
            <a:r>
              <a:rPr lang="es-MX" sz="2200" b="1" dirty="0" smtClean="0">
                <a:latin typeface="Arial" panose="020B0604020202020204" pitchFamily="34" charset="0"/>
                <a:cs typeface="Arial" panose="020B0604020202020204" pitchFamily="34" charset="0"/>
              </a:rPr>
              <a:t>sémola.</a:t>
            </a:r>
            <a:endParaRPr lang="es-MX" sz="2200" b="1" dirty="0">
              <a:latin typeface="Arial" panose="020B0604020202020204" pitchFamily="34" charset="0"/>
              <a:cs typeface="Arial" panose="020B0604020202020204" pitchFamily="34" charset="0"/>
            </a:endParaRPr>
          </a:p>
        </p:txBody>
      </p:sp>
      <p:sp>
        <p:nvSpPr>
          <p:cNvPr id="6" name="Marcador de contenido 2"/>
          <p:cNvSpPr>
            <a:spLocks noGrp="1"/>
          </p:cNvSpPr>
          <p:nvPr>
            <p:ph idx="1"/>
          </p:nvPr>
        </p:nvSpPr>
        <p:spPr>
          <a:xfrm>
            <a:off x="915573" y="1480752"/>
            <a:ext cx="5302347" cy="3555482"/>
          </a:xfrm>
        </p:spPr>
        <p:txBody>
          <a:bodyPr>
            <a:normAutofit/>
          </a:bodyPr>
          <a:lstStyle/>
          <a:p>
            <a:pPr algn="just"/>
            <a:r>
              <a:rPr lang="es-MX" dirty="0">
                <a:latin typeface="Arial" panose="020B0604020202020204" pitchFamily="34" charset="0"/>
                <a:cs typeface="Arial" panose="020B0604020202020204" pitchFamily="34" charset="0"/>
              </a:rPr>
              <a:t>Esta es una actividad Montessori muy sensorial y manipulativa. Se usan unas letras de </a:t>
            </a:r>
            <a:r>
              <a:rPr lang="es-MX" dirty="0" smtClean="0">
                <a:latin typeface="Arial" panose="020B0604020202020204" pitchFamily="34" charset="0"/>
                <a:cs typeface="Arial" panose="020B0604020202020204" pitchFamily="34" charset="0"/>
              </a:rPr>
              <a:t>lija que </a:t>
            </a:r>
            <a:r>
              <a:rPr lang="es-MX" dirty="0">
                <a:latin typeface="Arial" panose="020B0604020202020204" pitchFamily="34" charset="0"/>
                <a:cs typeface="Arial" panose="020B0604020202020204" pitchFamily="34" charset="0"/>
              </a:rPr>
              <a:t>consisten en unas tablillas de madera donde se han pegado unas letras hechas en un material diferente y sensible al tacto (generalmente en papel de lija fino, de ahí el nombre</a:t>
            </a:r>
            <a:r>
              <a:rPr lang="es-MX" dirty="0" smtClean="0">
                <a:latin typeface="Arial" panose="020B0604020202020204" pitchFamily="34" charset="0"/>
                <a:cs typeface="Arial" panose="020B0604020202020204" pitchFamily="34" charset="0"/>
              </a:rPr>
              <a:t>).				</a:t>
            </a:r>
            <a:r>
              <a:rPr lang="es-MX" dirty="0"/>
              <a:t/>
            </a:r>
            <a:br>
              <a:rPr lang="es-MX" dirty="0"/>
            </a:br>
            <a:r>
              <a:rPr lang="es-MX" dirty="0"/>
              <a:t/>
            </a:r>
            <a:br>
              <a:rPr lang="es-MX" dirty="0"/>
            </a:br>
            <a:endParaRPr lang="es-MX" dirty="0"/>
          </a:p>
        </p:txBody>
      </p:sp>
      <p:pic>
        <p:nvPicPr>
          <p:cNvPr id="7" name="Marcador de contenido 3" descr="letras de lija montessori para aprender a trazarlas y reconocerlas">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15573" y="4097170"/>
            <a:ext cx="5415583" cy="2331765"/>
          </a:xfrm>
          <a:prstGeom prst="rect">
            <a:avLst/>
          </a:prstGeom>
          <a:noFill/>
          <a:ln>
            <a:noFill/>
          </a:ln>
        </p:spPr>
      </p:pic>
      <p:sp>
        <p:nvSpPr>
          <p:cNvPr id="8" name="CuadroTexto 7"/>
          <p:cNvSpPr txBox="1"/>
          <p:nvPr/>
        </p:nvSpPr>
        <p:spPr>
          <a:xfrm>
            <a:off x="6623538" y="998805"/>
            <a:ext cx="5317588" cy="430887"/>
          </a:xfrm>
          <a:prstGeom prst="rect">
            <a:avLst/>
          </a:prstGeom>
          <a:noFill/>
        </p:spPr>
        <p:txBody>
          <a:bodyPr wrap="square" rtlCol="0">
            <a:spAutoFit/>
          </a:bodyPr>
          <a:lstStyle/>
          <a:p>
            <a:pPr marL="457200" indent="-457200">
              <a:buFont typeface="+mj-lt"/>
              <a:buAutoNum type="arabicPeriod" startAt="4"/>
            </a:pPr>
            <a:r>
              <a:rPr lang="es-MX" sz="2200" b="1" dirty="0" smtClean="0">
                <a:latin typeface="Arial" panose="020B0604020202020204" pitchFamily="34" charset="0"/>
                <a:cs typeface="Arial" panose="020B0604020202020204" pitchFamily="34" charset="0"/>
              </a:rPr>
              <a:t>Letras en la mesa de luz.</a:t>
            </a:r>
            <a:endParaRPr lang="es-MX" sz="2200" b="1"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6623538" y="1498464"/>
            <a:ext cx="5340522" cy="331893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s-MX" dirty="0" smtClean="0">
                <a:latin typeface="Arial" panose="020B0604020202020204" pitchFamily="34" charset="0"/>
                <a:cs typeface="Arial" panose="020B0604020202020204" pitchFamily="34" charset="0"/>
              </a:rPr>
              <a:t>Parecida a la actividad anterior, pero aquí consiste en poner la arena, sal, sémola de arroz o incluso pasta de sopa en forma de letras (fotografía) encima de una mesa de luz y luego escribir letras en ella. </a:t>
            </a:r>
          </a:p>
          <a:p>
            <a:endParaRPr lang="es-MX" dirty="0"/>
          </a:p>
        </p:txBody>
      </p:sp>
      <p:pic>
        <p:nvPicPr>
          <p:cNvPr id="10" name="Imagen 9" descr="dibujar y escribir en la mesa de luz con arena o sopa de letras, lectoescritura ">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72571" y="4097170"/>
            <a:ext cx="4842455" cy="1965817"/>
          </a:xfrm>
          <a:prstGeom prst="rect">
            <a:avLst/>
          </a:prstGeom>
          <a:noFill/>
          <a:ln>
            <a:noFill/>
          </a:ln>
        </p:spPr>
      </p:pic>
    </p:spTree>
    <p:extLst>
      <p:ext uri="{BB962C8B-B14F-4D97-AF65-F5344CB8AC3E}">
        <p14:creationId xmlns:p14="http://schemas.microsoft.com/office/powerpoint/2010/main" val="2527978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833" y="161288"/>
            <a:ext cx="9720072" cy="1499616"/>
          </a:xfrm>
        </p:spPr>
        <p:txBody>
          <a:bodyPr>
            <a:normAutofit/>
          </a:bodyPr>
          <a:lstStyle/>
          <a:p>
            <a:r>
              <a:rPr lang="es-MX" sz="3200" b="1" dirty="0">
                <a:latin typeface="Arial" panose="020B0604020202020204" pitchFamily="34" charset="0"/>
                <a:cs typeface="Arial" panose="020B0604020202020204" pitchFamily="34" charset="0"/>
              </a:rPr>
              <a:t>B) Identificar y nombrar </a:t>
            </a:r>
            <a:r>
              <a:rPr lang="es-MX" sz="3200" b="1" dirty="0" smtClean="0">
                <a:latin typeface="Arial" panose="020B0604020202020204" pitchFamily="34" charset="0"/>
                <a:cs typeface="Arial" panose="020B0604020202020204" pitchFamily="34" charset="0"/>
              </a:rPr>
              <a:t>objetos.</a:t>
            </a:r>
            <a:endParaRPr lang="es-MX"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45833" y="1229923"/>
            <a:ext cx="9495447" cy="4023360"/>
          </a:xfrm>
        </p:spPr>
        <p:txBody>
          <a:bodyPr>
            <a:normAutofit lnSpcReduction="10000"/>
          </a:bodyPr>
          <a:lstStyle/>
          <a:p>
            <a:pPr algn="just">
              <a:buFont typeface="Wingdings" panose="05000000000000000000" pitchFamily="2" charset="2"/>
              <a:buChar char="q"/>
            </a:pPr>
            <a:r>
              <a:rPr lang="es-MX" dirty="0" smtClean="0">
                <a:latin typeface="Arial" panose="020B0604020202020204" pitchFamily="34" charset="0"/>
                <a:cs typeface="Arial" panose="020B0604020202020204" pitchFamily="34" charset="0"/>
              </a:rPr>
              <a:t>Solicitar a </a:t>
            </a:r>
            <a:r>
              <a:rPr lang="es-MX" dirty="0">
                <a:latin typeface="Arial" panose="020B0604020202020204" pitchFamily="34" charset="0"/>
                <a:cs typeface="Arial" panose="020B0604020202020204" pitchFamily="34" charset="0"/>
              </a:rPr>
              <a:t>los niños que describan </a:t>
            </a:r>
            <a:r>
              <a:rPr lang="es-MX" dirty="0" smtClean="0">
                <a:latin typeface="Arial" panose="020B0604020202020204" pitchFamily="34" charset="0"/>
                <a:cs typeface="Arial" panose="020B0604020202020204" pitchFamily="34" charset="0"/>
              </a:rPr>
              <a:t>lo que puede ser observado en el espacio encontrado </a:t>
            </a:r>
            <a:r>
              <a:rPr lang="es-MX" dirty="0">
                <a:latin typeface="Arial" panose="020B0604020202020204" pitchFamily="34" charset="0"/>
                <a:cs typeface="Arial" panose="020B0604020202020204" pitchFamily="34" charset="0"/>
              </a:rPr>
              <a:t>y conforme </a:t>
            </a:r>
            <a:r>
              <a:rPr lang="es-MX" dirty="0" smtClean="0">
                <a:latin typeface="Arial" panose="020B0604020202020204" pitchFamily="34" charset="0"/>
                <a:cs typeface="Arial" panose="020B0604020202020204" pitchFamily="34" charset="0"/>
              </a:rPr>
              <a:t>el tiempo transcurra podrán realizarlo de manera correcta</a:t>
            </a:r>
          </a:p>
          <a:p>
            <a:pPr algn="just">
              <a:buFont typeface="Wingdings" panose="05000000000000000000" pitchFamily="2" charset="2"/>
              <a:buChar char="q"/>
            </a:pPr>
            <a:r>
              <a:rPr lang="es-MX" dirty="0" smtClean="0">
                <a:latin typeface="Arial" panose="020B0604020202020204" pitchFamily="34" charset="0"/>
                <a:cs typeface="Arial" panose="020B0604020202020204" pitchFamily="34" charset="0"/>
              </a:rPr>
              <a:t>Explorar </a:t>
            </a:r>
            <a:r>
              <a:rPr lang="es-MX" dirty="0">
                <a:latin typeface="Arial" panose="020B0604020202020204" pitchFamily="34" charset="0"/>
                <a:cs typeface="Arial" panose="020B0604020202020204" pitchFamily="34" charset="0"/>
              </a:rPr>
              <a:t>objetos durante la clase, el juego y aumentar la cantidad de tiempo que se </a:t>
            </a:r>
            <a:r>
              <a:rPr lang="es-MX" dirty="0" smtClean="0">
                <a:latin typeface="Arial" panose="020B0604020202020204" pitchFamily="34" charset="0"/>
                <a:cs typeface="Arial" panose="020B0604020202020204" pitchFamily="34" charset="0"/>
              </a:rPr>
              <a:t>juega.</a:t>
            </a:r>
          </a:p>
          <a:p>
            <a:pPr algn="just">
              <a:buFont typeface="Wingdings" panose="05000000000000000000" pitchFamily="2" charset="2"/>
              <a:buChar char="q"/>
            </a:pPr>
            <a:r>
              <a:rPr lang="es-MX" dirty="0" smtClean="0">
                <a:latin typeface="Arial" panose="020B0604020202020204" pitchFamily="34" charset="0"/>
                <a:cs typeface="Arial" panose="020B0604020202020204" pitchFamily="34" charset="0"/>
              </a:rPr>
              <a:t>Repetir acciones con los objetos variando comportamientos, con el objetivo de </a:t>
            </a:r>
            <a:r>
              <a:rPr lang="es-MX" dirty="0">
                <a:latin typeface="Arial" panose="020B0604020202020204" pitchFamily="34" charset="0"/>
                <a:cs typeface="Arial" panose="020B0604020202020204" pitchFamily="34" charset="0"/>
              </a:rPr>
              <a:t>explorar el mundo que </a:t>
            </a:r>
            <a:r>
              <a:rPr lang="es-MX" dirty="0" smtClean="0">
                <a:latin typeface="Arial" panose="020B0604020202020204" pitchFamily="34" charset="0"/>
                <a:cs typeface="Arial" panose="020B0604020202020204" pitchFamily="34" charset="0"/>
              </a:rPr>
              <a:t>les </a:t>
            </a:r>
            <a:r>
              <a:rPr lang="es-MX" dirty="0">
                <a:latin typeface="Arial" panose="020B0604020202020204" pitchFamily="34" charset="0"/>
                <a:cs typeface="Arial" panose="020B0604020202020204" pitchFamily="34" charset="0"/>
              </a:rPr>
              <a:t>rodea</a:t>
            </a:r>
            <a:r>
              <a:rPr lang="es-MX" dirty="0" smtClean="0">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es-MX" dirty="0" smtClean="0">
                <a:latin typeface="Arial" panose="020B0604020202020204" pitchFamily="34" charset="0"/>
                <a:cs typeface="Arial" panose="020B0604020202020204" pitchFamily="34" charset="0"/>
              </a:rPr>
              <a:t>Proporcionarles </a:t>
            </a:r>
            <a:r>
              <a:rPr lang="es-MX" dirty="0">
                <a:latin typeface="Arial" panose="020B0604020202020204" pitchFamily="34" charset="0"/>
                <a:cs typeface="Arial" panose="020B0604020202020204" pitchFamily="34" charset="0"/>
              </a:rPr>
              <a:t>información acerca de sus aciertos y </a:t>
            </a:r>
            <a:r>
              <a:rPr lang="es-MX" dirty="0" smtClean="0">
                <a:latin typeface="Arial" panose="020B0604020202020204" pitchFamily="34" charset="0"/>
                <a:cs typeface="Arial" panose="020B0604020202020204" pitchFamily="34" charset="0"/>
              </a:rPr>
              <a:t>errores por lo que favorece </a:t>
            </a:r>
            <a:r>
              <a:rPr lang="es-MX" dirty="0">
                <a:latin typeface="Arial" panose="020B0604020202020204" pitchFamily="34" charset="0"/>
                <a:cs typeface="Arial" panose="020B0604020202020204" pitchFamily="34" charset="0"/>
              </a:rPr>
              <a:t>la práctica de </a:t>
            </a:r>
            <a:r>
              <a:rPr lang="es-MX" dirty="0" smtClean="0">
                <a:latin typeface="Arial" panose="020B0604020202020204" pitchFamily="34" charset="0"/>
                <a:cs typeface="Arial" panose="020B0604020202020204" pitchFamily="34" charset="0"/>
              </a:rPr>
              <a:t>habilidades.</a:t>
            </a:r>
          </a:p>
          <a:p>
            <a:pPr algn="just">
              <a:buFont typeface="Wingdings" panose="05000000000000000000" pitchFamily="2" charset="2"/>
              <a:buChar char="q"/>
            </a:pP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P</a:t>
            </a:r>
            <a:r>
              <a:rPr lang="es-MX" dirty="0" smtClean="0">
                <a:latin typeface="Arial" panose="020B0604020202020204" pitchFamily="34" charset="0"/>
                <a:cs typeface="Arial" panose="020B0604020202020204" pitchFamily="34" charset="0"/>
              </a:rPr>
              <a:t>romover </a:t>
            </a:r>
            <a:r>
              <a:rPr lang="es-MX" dirty="0">
                <a:latin typeface="Arial" panose="020B0604020202020204" pitchFamily="34" charset="0"/>
                <a:cs typeface="Arial" panose="020B0604020202020204" pitchFamily="34" charset="0"/>
              </a:rPr>
              <a:t>el uso de </a:t>
            </a:r>
            <a:r>
              <a:rPr lang="es-MX" dirty="0" smtClean="0">
                <a:latin typeface="Arial" panose="020B0604020202020204" pitchFamily="34" charset="0"/>
                <a:cs typeface="Arial" panose="020B0604020202020204" pitchFamily="34" charset="0"/>
              </a:rPr>
              <a:t>las habilidades en </a:t>
            </a:r>
            <a:r>
              <a:rPr lang="es-MX" dirty="0">
                <a:latin typeface="Arial" panose="020B0604020202020204" pitchFamily="34" charset="0"/>
                <a:cs typeface="Arial" panose="020B0604020202020204" pitchFamily="34" charset="0"/>
              </a:rPr>
              <a:t>diferentes momentos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su vida cotidiana.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553" y="4749141"/>
            <a:ext cx="1975432" cy="197543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850" y="4845053"/>
            <a:ext cx="2673640" cy="178360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1525">
            <a:off x="10461163" y="584573"/>
            <a:ext cx="1586539" cy="1586539"/>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11926" r="12768" b="9243"/>
          <a:stretch/>
        </p:blipFill>
        <p:spPr>
          <a:xfrm rot="1369427">
            <a:off x="10475261" y="4061934"/>
            <a:ext cx="1470539" cy="1566237"/>
          </a:xfrm>
          <a:prstGeom prst="rect">
            <a:avLst/>
          </a:prstGeom>
        </p:spPr>
      </p:pic>
      <p:sp>
        <p:nvSpPr>
          <p:cNvPr id="9" name="Marcador de contenido 2"/>
          <p:cNvSpPr txBox="1">
            <a:spLocks/>
          </p:cNvSpPr>
          <p:nvPr/>
        </p:nvSpPr>
        <p:spPr>
          <a:xfrm>
            <a:off x="1434187" y="187254"/>
            <a:ext cx="9720073" cy="54521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s-MX" dirty="0" smtClean="0"/>
              <a:t>Departamento de Servicios Sociales de Virginia(2006) </a:t>
            </a:r>
            <a:r>
              <a:rPr lang="es-MX" u="sng" dirty="0" smtClean="0"/>
              <a:t>Guías para el Aprendizaje</a:t>
            </a:r>
            <a:endParaRPr lang="es-MX" u="sng" dirty="0"/>
          </a:p>
        </p:txBody>
      </p:sp>
    </p:spTree>
    <p:extLst>
      <p:ext uri="{BB962C8B-B14F-4D97-AF65-F5344CB8AC3E}">
        <p14:creationId xmlns:p14="http://schemas.microsoft.com/office/powerpoint/2010/main" val="34750308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smtClean="0">
                <a:latin typeface="Arial" panose="020B0604020202020204" pitchFamily="34" charset="0"/>
                <a:cs typeface="Arial" panose="020B0604020202020204" pitchFamily="34" charset="0"/>
              </a:rPr>
              <a:t>c) Ordenar </a:t>
            </a:r>
            <a:r>
              <a:rPr lang="es-MX" sz="3200" b="1" dirty="0" smtClean="0">
                <a:latin typeface="Arial" panose="020B0604020202020204" pitchFamily="34" charset="0"/>
                <a:cs typeface="Arial" panose="020B0604020202020204" pitchFamily="34" charset="0"/>
              </a:rPr>
              <a:t>imágenes en una narración.</a:t>
            </a:r>
            <a:endParaRPr lang="es-MX"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24128" y="1765495"/>
            <a:ext cx="8091737" cy="2862776"/>
          </a:xfrm>
        </p:spPr>
        <p:txBody>
          <a:bodyPr/>
          <a:lstStyle/>
          <a:p>
            <a:pPr marL="457200" indent="-457200" algn="just">
              <a:buFont typeface="+mj-lt"/>
              <a:buAutoNum type="arabicPeriod"/>
            </a:pPr>
            <a:r>
              <a:rPr lang="es-MX" dirty="0" smtClean="0">
                <a:latin typeface="Arial" panose="020B0604020202020204" pitchFamily="34" charset="0"/>
                <a:cs typeface="Arial" panose="020B0604020202020204" pitchFamily="34" charset="0"/>
              </a:rPr>
              <a:t>Imprimir copias en las que vengan diferentes recuadros con dibujos o imágenes en donde venga plasmada una historia. </a:t>
            </a:r>
          </a:p>
          <a:p>
            <a:pPr marL="457200" indent="-457200" algn="just">
              <a:buFont typeface="+mj-lt"/>
              <a:buAutoNum type="arabicPeriod"/>
            </a:pPr>
            <a:r>
              <a:rPr lang="es-MX" dirty="0" smtClean="0">
                <a:latin typeface="Arial" panose="020B0604020202020204" pitchFamily="34" charset="0"/>
                <a:cs typeface="Arial" panose="020B0604020202020204" pitchFamily="34" charset="0"/>
              </a:rPr>
              <a:t>Reproducir un audio en el que se narre la historia. </a:t>
            </a:r>
          </a:p>
          <a:p>
            <a:pPr marL="457200" indent="-457200" algn="just">
              <a:buFont typeface="+mj-lt"/>
              <a:buAutoNum type="arabicPeriod"/>
            </a:pPr>
            <a:r>
              <a:rPr lang="es-MX" dirty="0" smtClean="0">
                <a:latin typeface="Arial" panose="020B0604020202020204" pitchFamily="34" charset="0"/>
                <a:cs typeface="Arial" panose="020B0604020202020204" pitchFamily="34" charset="0"/>
              </a:rPr>
              <a:t>Realizar preguntas a los niños con el objetivo de formar una proyección en sus mentes para tener claro el orden de los acontecimientos para después plasmarlo en la hoja. </a:t>
            </a:r>
            <a:endParaRPr lang="es-MX" dirty="0">
              <a:latin typeface="Arial" panose="020B0604020202020204" pitchFamily="34" charset="0"/>
              <a:cs typeface="Arial" panose="020B0604020202020204" pitchFamily="34" charset="0"/>
            </a:endParaRPr>
          </a:p>
        </p:txBody>
      </p:sp>
      <p:pic>
        <p:nvPicPr>
          <p:cNvPr id="1026" name="Picture 2" descr="Resultado de imagen para ordenar imagenes en una nar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46" y="4545520"/>
            <a:ext cx="6554381" cy="1686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ordenar imagenes en una narr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778" y="2574938"/>
            <a:ext cx="2477797" cy="368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0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2607" y="622803"/>
            <a:ext cx="9720072" cy="1499616"/>
          </a:xfrm>
        </p:spPr>
        <p:txBody>
          <a:bodyPr>
            <a:normAutofit/>
          </a:bodyPr>
          <a:lstStyle/>
          <a:p>
            <a:r>
              <a:rPr lang="es-MX" sz="3200" b="1" dirty="0">
                <a:latin typeface="Arial" panose="020B0604020202020204" pitchFamily="34" charset="0"/>
                <a:cs typeface="Arial" panose="020B0604020202020204" pitchFamily="34" charset="0"/>
              </a:rPr>
              <a:t>D</a:t>
            </a:r>
            <a:r>
              <a:rPr lang="es-MX" sz="3200" b="1" smtClean="0">
                <a:latin typeface="Arial" panose="020B0604020202020204" pitchFamily="34" charset="0"/>
                <a:cs typeface="Arial" panose="020B0604020202020204" pitchFamily="34" charset="0"/>
              </a:rPr>
              <a:t>) </a:t>
            </a:r>
            <a:r>
              <a:rPr lang="es-MX" sz="3200" b="1" dirty="0" smtClean="0">
                <a:latin typeface="Arial" panose="020B0604020202020204" pitchFamily="34" charset="0"/>
                <a:cs typeface="Arial" panose="020B0604020202020204" pitchFamily="34" charset="0"/>
              </a:rPr>
              <a:t>Adecuar </a:t>
            </a:r>
            <a:r>
              <a:rPr lang="es-MX" sz="3200" b="1" dirty="0">
                <a:latin typeface="Arial" panose="020B0604020202020204" pitchFamily="34" charset="0"/>
                <a:cs typeface="Arial" panose="020B0604020202020204" pitchFamily="34" charset="0"/>
              </a:rPr>
              <a:t>diálogos formales e informales </a:t>
            </a:r>
            <a:r>
              <a:rPr lang="es-MX" sz="3200" b="1" dirty="0" smtClean="0">
                <a:latin typeface="Arial" panose="020B0604020202020204" pitchFamily="34" charset="0"/>
                <a:cs typeface="Arial" panose="020B0604020202020204" pitchFamily="34" charset="0"/>
              </a:rPr>
              <a:t>.</a:t>
            </a:r>
            <a:endParaRPr lang="es-MX"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92606" y="1837241"/>
            <a:ext cx="9720073" cy="4586577"/>
          </a:xfrm>
        </p:spPr>
        <p:txBody>
          <a:bodyPr>
            <a:normAutofit/>
          </a:bodyPr>
          <a:lstStyle/>
          <a:p>
            <a:pPr algn="just"/>
            <a:r>
              <a:rPr lang="es-MX" sz="2400" dirty="0">
                <a:latin typeface="Arial" panose="020B0604020202020204" pitchFamily="34" charset="0"/>
                <a:cs typeface="Arial" panose="020B0604020202020204" pitchFamily="34" charset="0"/>
              </a:rPr>
              <a:t>El diálogo puede ser informal y espontáneo (cualquier conversación oral) o formal y planificado (una entrevista, una encuesta o un debate). Los niños de preescolar utilizan comúnmente el </a:t>
            </a:r>
            <a:r>
              <a:rPr lang="es-MX" sz="2400" dirty="0" smtClean="0">
                <a:latin typeface="Arial" panose="020B0604020202020204" pitchFamily="34" charset="0"/>
                <a:cs typeface="Arial" panose="020B0604020202020204" pitchFamily="34" charset="0"/>
              </a:rPr>
              <a:t>diálogo </a:t>
            </a:r>
            <a:r>
              <a:rPr lang="es-MX" sz="2400" dirty="0">
                <a:latin typeface="Arial" panose="020B0604020202020204" pitchFamily="34" charset="0"/>
                <a:cs typeface="Arial" panose="020B0604020202020204" pitchFamily="34" charset="0"/>
              </a:rPr>
              <a:t>informal ya que usualmente utilizan las palabras que escuchan en la calle o en su casa, por lo que el diálogo formal comúnmente se lo enseñan las educadoras de preescolar. Algunas de las actividades que hacen las educadoras son:</a:t>
            </a:r>
          </a:p>
          <a:p>
            <a:pPr algn="just">
              <a:buFont typeface="Wingdings" panose="05000000000000000000" pitchFamily="2" charset="2"/>
              <a:buChar char="q"/>
            </a:pPr>
            <a:r>
              <a:rPr lang="es-MX" sz="2400" dirty="0" smtClean="0">
                <a:latin typeface="Arial" panose="020B0604020202020204" pitchFamily="34" charset="0"/>
                <a:cs typeface="Arial" panose="020B0604020202020204" pitchFamily="34" charset="0"/>
              </a:rPr>
              <a:t>Mencionar de manera correcta </a:t>
            </a:r>
            <a:r>
              <a:rPr lang="es-MX" sz="2400" dirty="0">
                <a:latin typeface="Arial" panose="020B0604020202020204" pitchFamily="34" charset="0"/>
                <a:cs typeface="Arial" panose="020B0604020202020204" pitchFamily="34" charset="0"/>
              </a:rPr>
              <a:t>las </a:t>
            </a:r>
            <a:r>
              <a:rPr lang="es-MX" sz="2400" dirty="0" smtClean="0">
                <a:latin typeface="Arial" panose="020B0604020202020204" pitchFamily="34" charset="0"/>
                <a:cs typeface="Arial" panose="020B0604020202020204" pitchFamily="34" charset="0"/>
              </a:rPr>
              <a:t>palabras.</a:t>
            </a:r>
            <a:endParaRPr lang="es-MX"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s-MX" sz="2400" dirty="0">
                <a:latin typeface="Arial" panose="020B0604020202020204" pitchFamily="34" charset="0"/>
                <a:cs typeface="Arial" panose="020B0604020202020204" pitchFamily="34" charset="0"/>
              </a:rPr>
              <a:t>Interactuar con </a:t>
            </a:r>
            <a:r>
              <a:rPr lang="es-MX" sz="2400" dirty="0" smtClean="0">
                <a:latin typeface="Arial" panose="020B0604020202020204" pitchFamily="34" charset="0"/>
                <a:cs typeface="Arial" panose="020B0604020202020204" pitchFamily="34" charset="0"/>
              </a:rPr>
              <a:t>juegos.</a:t>
            </a:r>
            <a:endParaRPr lang="es-MX" sz="24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s-MX" sz="2400" dirty="0" smtClean="0">
                <a:latin typeface="Arial" panose="020B0604020202020204" pitchFamily="34" charset="0"/>
                <a:cs typeface="Arial" panose="020B0604020202020204" pitchFamily="34" charset="0"/>
              </a:rPr>
              <a:t>Proporcionar información de sus errores y aciertos. </a:t>
            </a:r>
            <a:endParaRPr lang="es-MX" sz="24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F0A7D2A7-27D4-4021-A96D-8E23FF3B1A16}"/>
              </a:ext>
            </a:extLst>
          </p:cNvPr>
          <p:cNvPicPr>
            <a:picLocks noChangeAspect="1"/>
          </p:cNvPicPr>
          <p:nvPr/>
        </p:nvPicPr>
        <p:blipFill>
          <a:blip r:embed="rId3"/>
          <a:stretch>
            <a:fillRect/>
          </a:stretch>
        </p:blipFill>
        <p:spPr>
          <a:xfrm>
            <a:off x="7962314" y="4733574"/>
            <a:ext cx="3255355" cy="1828425"/>
          </a:xfrm>
          <a:prstGeom prst="rect">
            <a:avLst/>
          </a:prstGeom>
        </p:spPr>
      </p:pic>
      <p:pic>
        <p:nvPicPr>
          <p:cNvPr id="7" name="Imagen 6">
            <a:extLst>
              <a:ext uri="{FF2B5EF4-FFF2-40B4-BE49-F238E27FC236}">
                <a16:creationId xmlns:a16="http://schemas.microsoft.com/office/drawing/2014/main" xmlns="" id="{37C9E09A-6868-4404-A2F7-2F91597CD11F}"/>
              </a:ext>
            </a:extLst>
          </p:cNvPr>
          <p:cNvPicPr>
            <a:picLocks noChangeAspect="1"/>
          </p:cNvPicPr>
          <p:nvPr/>
        </p:nvPicPr>
        <p:blipFill>
          <a:blip r:embed="rId4"/>
          <a:stretch>
            <a:fillRect/>
          </a:stretch>
        </p:blipFill>
        <p:spPr>
          <a:xfrm rot="1413992">
            <a:off x="9490049" y="471559"/>
            <a:ext cx="2249687" cy="1597731"/>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4897">
            <a:off x="10356346" y="2739371"/>
            <a:ext cx="1349689" cy="1307511"/>
          </a:xfrm>
          <a:prstGeom prst="rect">
            <a:avLst/>
          </a:prstGeom>
        </p:spPr>
      </p:pic>
    </p:spTree>
    <p:extLst>
      <p:ext uri="{BB962C8B-B14F-4D97-AF65-F5344CB8AC3E}">
        <p14:creationId xmlns:p14="http://schemas.microsoft.com/office/powerpoint/2010/main" val="1519001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5954" y="267163"/>
            <a:ext cx="9720072" cy="1499616"/>
          </a:xfrm>
        </p:spPr>
        <p:txBody>
          <a:bodyPr>
            <a:normAutofit/>
          </a:bodyPr>
          <a:lstStyle/>
          <a:p>
            <a:r>
              <a:rPr lang="es-MX" sz="3200" b="1" dirty="0" smtClean="0">
                <a:latin typeface="Arial" panose="020B0604020202020204" pitchFamily="34" charset="0"/>
                <a:cs typeface="Arial" panose="020B0604020202020204" pitchFamily="34" charset="0"/>
              </a:rPr>
              <a:t>Conclusión.</a:t>
            </a:r>
            <a:endParaRPr lang="es-MX" sz="32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66331" y="2046849"/>
            <a:ext cx="9720073" cy="4023360"/>
          </a:xfrm>
        </p:spPr>
        <p:txBody>
          <a:bodyPr/>
          <a:lstStyle/>
          <a:p>
            <a:pPr marL="0" indent="0" algn="just">
              <a:buNone/>
            </a:pPr>
            <a:r>
              <a:rPr lang="es-MX" dirty="0" smtClean="0">
                <a:latin typeface="Arial" panose="020B0604020202020204" pitchFamily="34" charset="0"/>
                <a:cs typeface="Arial" panose="020B0604020202020204" pitchFamily="34" charset="0"/>
              </a:rPr>
              <a:t>En conclusión se observaron maneras diferentes de planear actividades con el fin de llevar a cabo un buen desarrollo del aprendizaje del niño. Puesto que es de suma importancia para que en un futuro el niño pueda manifestar de distintas formas la manera en la que puede comunicarse con los demás. </a:t>
            </a:r>
          </a:p>
          <a:p>
            <a:pPr marL="0" indent="0" algn="just">
              <a:buNone/>
            </a:pPr>
            <a:r>
              <a:rPr lang="es-MX" dirty="0" smtClean="0">
                <a:latin typeface="Arial" panose="020B0604020202020204" pitchFamily="34" charset="0"/>
                <a:cs typeface="Arial" panose="020B0604020202020204" pitchFamily="34" charset="0"/>
              </a:rPr>
              <a:t>Así como también se manifiesta que la manera correcta para que el niño aprenda es realizando dinámicas con su entorno. </a:t>
            </a: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091" y="4407583"/>
            <a:ext cx="3538552" cy="180859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7" y="4407583"/>
            <a:ext cx="2479432" cy="130170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4026" y="267163"/>
            <a:ext cx="1779272" cy="177927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5241" y="4407583"/>
            <a:ext cx="2095817" cy="1501129"/>
          </a:xfrm>
          <a:prstGeom prst="rect">
            <a:avLst/>
          </a:prstGeom>
        </p:spPr>
      </p:pic>
    </p:spTree>
    <p:extLst>
      <p:ext uri="{BB962C8B-B14F-4D97-AF65-F5344CB8AC3E}">
        <p14:creationId xmlns:p14="http://schemas.microsoft.com/office/powerpoint/2010/main" val="134816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366</TotalTime>
  <Words>557</Words>
  <Application>Microsoft Office PowerPoint</Application>
  <PresentationFormat>Panorámica</PresentationFormat>
  <Paragraphs>48</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Tw Cen MT</vt:lpstr>
      <vt:lpstr>Tw Cen MT Condensed</vt:lpstr>
      <vt:lpstr>Wingdings</vt:lpstr>
      <vt:lpstr>Wingdings 3</vt:lpstr>
      <vt:lpstr>Integral</vt:lpstr>
      <vt:lpstr>Lenguaje y comunicación.</vt:lpstr>
      <vt:lpstr>Introducción. </vt:lpstr>
      <vt:lpstr>A) Identificar letras.</vt:lpstr>
      <vt:lpstr>Actividades.</vt:lpstr>
      <vt:lpstr>Presentación de PowerPoint</vt:lpstr>
      <vt:lpstr>B) Identificar y nombrar objetos.</vt:lpstr>
      <vt:lpstr>c) Ordenar imágenes en una narración.</vt:lpstr>
      <vt:lpstr>D) Adecuar diálogos formales e informales .</vt:lpstr>
      <vt:lpstr>Conclusión.</vt:lpstr>
      <vt:lpstr>Presentación de PowerPoint</vt:lpstr>
    </vt:vector>
  </TitlesOfParts>
  <Company>OEM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que realizan las educadoras</dc:title>
  <dc:creator>Invitado</dc:creator>
  <cp:lastModifiedBy>jaqee garcia</cp:lastModifiedBy>
  <cp:revision>37</cp:revision>
  <dcterms:created xsi:type="dcterms:W3CDTF">2019-08-31T00:13:29Z</dcterms:created>
  <dcterms:modified xsi:type="dcterms:W3CDTF">2019-09-02T19:48:55Z</dcterms:modified>
</cp:coreProperties>
</file>