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56" r:id="rId2"/>
    <p:sldId id="257" r:id="rId3"/>
    <p:sldId id="258" r:id="rId4"/>
    <p:sldId id="264" r:id="rId5"/>
    <p:sldId id="265" r:id="rId6"/>
    <p:sldId id="259" r:id="rId7"/>
    <p:sldId id="266"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30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0770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59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350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52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01574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4720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5996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6116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4321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7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9/2/2019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0498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hyperlink" Target="https://2.bp.blogspot.com/-1PIF-7E0e4w/WUbUm1RoNcI/AAAAAAAAJMM/6oOO0YSATCsXzlapYoab8pOfx92wcaPAACLcBGAs/s1600/aprender-letras-lectoescritura-chuches-espaguetis.jpg" TargetMode="External"/><Relationship Id="rId7"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4.bp.blogspot.com/-nEzNHUHm8pw/WUWLfmDUK7I/AAAAAAAAJLY/59HS3CVy0XI31u1VFP4QTC0oW3AqgUQ4wCLcBGAs/s1600/aprender-letras-lectoescritura-gomas-clavos-2.jpg"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4.bp.blogspot.com/-O-SaOnBJb0Q/VrJF7LRFRiI/AAAAAAAAGhY/EiCTu9A_Ouo/s1600/letras-lija-lectoescritura.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3.bp.blogspot.com/-2-rvOhm6-lQ/VroDbfuDgSI/AAAAAAAAGjs/HnPD0EzYDjI/s1600/actividad-mesa-luz-lectoescritura-2.jpg"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9.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77715" y="4960137"/>
            <a:ext cx="6304548" cy="1463040"/>
          </a:xfrm>
        </p:spPr>
        <p:txBody>
          <a:bodyPr/>
          <a:lstStyle/>
          <a:p>
            <a:pPr algn="ctr"/>
            <a:r>
              <a:rPr lang="es-MX" b="1" dirty="0">
                <a:latin typeface="Arial" panose="020B0604020202020204" pitchFamily="34" charset="0"/>
                <a:cs typeface="Arial" panose="020B0604020202020204" pitchFamily="34" charset="0"/>
              </a:rPr>
              <a:t>Lenguaje y comunicación.</a:t>
            </a:r>
          </a:p>
        </p:txBody>
      </p:sp>
      <p:sp>
        <p:nvSpPr>
          <p:cNvPr id="3" name="Subtítulo 2"/>
          <p:cNvSpPr>
            <a:spLocks noGrp="1"/>
          </p:cNvSpPr>
          <p:nvPr>
            <p:ph type="subTitle" idx="1"/>
          </p:nvPr>
        </p:nvSpPr>
        <p:spPr>
          <a:xfrm>
            <a:off x="8482263" y="4656221"/>
            <a:ext cx="3328737" cy="1766956"/>
          </a:xfrm>
        </p:spPr>
        <p:txBody>
          <a:bodyPr>
            <a:noAutofit/>
          </a:bodyPr>
          <a:lstStyle/>
          <a:p>
            <a:pPr marL="285750" indent="-285750">
              <a:buFont typeface="Wingdings" panose="05000000000000000000" pitchFamily="2" charset="2"/>
              <a:buChar char="§"/>
            </a:pPr>
            <a:r>
              <a:rPr lang="es-MX" sz="1400" b="1" dirty="0">
                <a:latin typeface="Arial" panose="020B0604020202020204" pitchFamily="34" charset="0"/>
                <a:cs typeface="Arial" panose="020B0604020202020204" pitchFamily="34" charset="0"/>
              </a:rPr>
              <a:t>Medina Rocha Melina </a:t>
            </a:r>
            <a:r>
              <a:rPr lang="es-MX" sz="1400" b="1" dirty="0" err="1">
                <a:latin typeface="Arial" panose="020B0604020202020204" pitchFamily="34" charset="0"/>
                <a:cs typeface="Arial" panose="020B0604020202020204" pitchFamily="34" charset="0"/>
              </a:rPr>
              <a:t>Maryví</a:t>
            </a:r>
            <a:r>
              <a:rPr lang="es-MX" sz="1400" b="1"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s-MX" sz="1400" b="1" dirty="0">
                <a:latin typeface="Arial" panose="020B0604020202020204" pitchFamily="34" charset="0"/>
                <a:cs typeface="Arial" panose="020B0604020202020204" pitchFamily="34" charset="0"/>
              </a:rPr>
              <a:t>Morales Mendoza María Guadalupe.</a:t>
            </a:r>
          </a:p>
          <a:p>
            <a:pPr marL="285750" indent="-285750">
              <a:buFont typeface="Wingdings" panose="05000000000000000000" pitchFamily="2" charset="2"/>
              <a:buChar char="§"/>
            </a:pPr>
            <a:r>
              <a:rPr lang="es-MX" sz="1400" b="1" dirty="0">
                <a:latin typeface="Arial" panose="020B0604020202020204" pitchFamily="34" charset="0"/>
                <a:cs typeface="Arial" panose="020B0604020202020204" pitchFamily="34" charset="0"/>
              </a:rPr>
              <a:t>De la Garza Barboza Graciela.</a:t>
            </a:r>
          </a:p>
          <a:p>
            <a:pPr marL="285750" indent="-285750">
              <a:buFont typeface="Wingdings" panose="05000000000000000000" pitchFamily="2" charset="2"/>
              <a:buChar char="§"/>
            </a:pPr>
            <a:r>
              <a:rPr lang="es-MX" sz="1400" b="1" dirty="0">
                <a:latin typeface="Arial" panose="020B0604020202020204" pitchFamily="34" charset="0"/>
                <a:cs typeface="Arial" panose="020B0604020202020204" pitchFamily="34" charset="0"/>
              </a:rPr>
              <a:t>Jiménez Romo Ximena </a:t>
            </a:r>
            <a:r>
              <a:rPr lang="es-MX" sz="1400" b="1" dirty="0" err="1">
                <a:latin typeface="Arial" panose="020B0604020202020204" pitchFamily="34" charset="0"/>
                <a:cs typeface="Arial" panose="020B0604020202020204" pitchFamily="34" charset="0"/>
              </a:rPr>
              <a:t>Isamar</a:t>
            </a:r>
            <a:r>
              <a:rPr lang="es-MX" sz="1400" b="1"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s-MX" sz="1400" b="1" dirty="0">
                <a:latin typeface="Arial" panose="020B0604020202020204" pitchFamily="34" charset="0"/>
                <a:cs typeface="Arial" panose="020B0604020202020204" pitchFamily="34" charset="0"/>
              </a:rPr>
              <a:t>Gonzales Palomares Mary.</a:t>
            </a:r>
          </a:p>
          <a:p>
            <a:pPr marL="285750" indent="-285750">
              <a:buFont typeface="Wingdings" panose="05000000000000000000" pitchFamily="2" charset="2"/>
              <a:buChar char="§"/>
            </a:pPr>
            <a:r>
              <a:rPr lang="es-MX" sz="1400" b="1" dirty="0">
                <a:latin typeface="Arial" panose="020B0604020202020204" pitchFamily="34" charset="0"/>
                <a:cs typeface="Arial" panose="020B0604020202020204" pitchFamily="34" charset="0"/>
              </a:rPr>
              <a:t>García Soto Jaqueline.</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04" y="4791251"/>
            <a:ext cx="1800811" cy="1800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420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089" y="985910"/>
            <a:ext cx="4967068" cy="4967068"/>
          </a:xfrm>
          <a:prstGeom prst="rect">
            <a:avLst/>
          </a:prstGeom>
        </p:spPr>
      </p:pic>
      <p:sp>
        <p:nvSpPr>
          <p:cNvPr id="8" name="Medio marco 7"/>
          <p:cNvSpPr/>
          <p:nvPr/>
        </p:nvSpPr>
        <p:spPr>
          <a:xfrm>
            <a:off x="1392702" y="393895"/>
            <a:ext cx="900332" cy="351692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Medio marco 8"/>
          <p:cNvSpPr/>
          <p:nvPr/>
        </p:nvSpPr>
        <p:spPr>
          <a:xfrm rot="10800000">
            <a:off x="9846212" y="2963006"/>
            <a:ext cx="900332" cy="351692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15946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0807" y="476236"/>
            <a:ext cx="4696147" cy="1477459"/>
          </a:xfrm>
        </p:spPr>
        <p:txBody>
          <a:bodyPr/>
          <a:lstStyle/>
          <a:p>
            <a:r>
              <a:rPr lang="es-MX" sz="3200" b="1" dirty="0">
                <a:latin typeface="Arial" panose="020B0604020202020204" pitchFamily="34" charset="0"/>
                <a:cs typeface="Arial" panose="020B0604020202020204" pitchFamily="34" charset="0"/>
              </a:rPr>
              <a:t>Introducción</a:t>
            </a:r>
            <a:r>
              <a:rPr lang="es-MX" dirty="0"/>
              <a:t>.</a:t>
            </a:r>
            <a:br>
              <a:rPr lang="es-MX" dirty="0"/>
            </a:br>
            <a:endParaRPr lang="es-MX" dirty="0"/>
          </a:p>
        </p:txBody>
      </p:sp>
      <p:sp>
        <p:nvSpPr>
          <p:cNvPr id="3" name="Marcador de contenido 2"/>
          <p:cNvSpPr>
            <a:spLocks noGrp="1"/>
          </p:cNvSpPr>
          <p:nvPr>
            <p:ph idx="1"/>
          </p:nvPr>
        </p:nvSpPr>
        <p:spPr>
          <a:xfrm>
            <a:off x="939721" y="1652954"/>
            <a:ext cx="9720073" cy="2876843"/>
          </a:xfrm>
        </p:spPr>
        <p:txBody>
          <a:bodyPr/>
          <a:lstStyle/>
          <a:p>
            <a:pPr algn="just"/>
            <a:r>
              <a:rPr lang="es-MX" dirty="0">
                <a:latin typeface="Arial" panose="020B0604020202020204" pitchFamily="34" charset="0"/>
                <a:cs typeface="Arial" panose="020B0604020202020204" pitchFamily="34" charset="0"/>
              </a:rPr>
              <a:t>A continuación se expondrán una serie de subtemas relacionados con el aprendizaje del niño mediante actividades dinámicas para nombrar e identificar objetos y letras, así como también establecer diálogos formales e informales con cada uno de ellos. </a:t>
            </a:r>
          </a:p>
          <a:p>
            <a:pPr algn="just"/>
            <a:r>
              <a:rPr lang="es-MX" dirty="0">
                <a:latin typeface="Arial" panose="020B0604020202020204" pitchFamily="34" charset="0"/>
                <a:cs typeface="Arial" panose="020B0604020202020204" pitchFamily="34" charset="0"/>
              </a:rPr>
              <a:t>Para lograr una mayor comprensión se nombrarán ejemplos de actividades que realizan las educadoras en su salón de clases.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85" y="3904487"/>
            <a:ext cx="2222696" cy="166702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617" y="5008099"/>
            <a:ext cx="2316480" cy="173736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833" y="3886187"/>
            <a:ext cx="2437170" cy="1787664"/>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6532" y="5079140"/>
            <a:ext cx="2331023" cy="1721072"/>
          </a:xfrm>
          <a:prstGeom prst="rect">
            <a:avLst/>
          </a:prstGeom>
        </p:spPr>
      </p:pic>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2332" y="611242"/>
            <a:ext cx="4301343" cy="919090"/>
          </a:xfrm>
          <a:prstGeom prst="rect">
            <a:avLst/>
          </a:prstGeom>
        </p:spPr>
      </p:pic>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01525">
            <a:off x="10887110" y="2588976"/>
            <a:ext cx="1004797" cy="1004797"/>
          </a:xfrm>
          <a:prstGeom prst="rect">
            <a:avLst/>
          </a:prstGeom>
        </p:spPr>
      </p:pic>
    </p:spTree>
    <p:extLst>
      <p:ext uri="{BB962C8B-B14F-4D97-AF65-F5344CB8AC3E}">
        <p14:creationId xmlns:p14="http://schemas.microsoft.com/office/powerpoint/2010/main" val="315702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a:latin typeface="Arial" panose="020B0604020202020204" pitchFamily="34" charset="0"/>
                <a:cs typeface="Arial" panose="020B0604020202020204" pitchFamily="34" charset="0"/>
              </a:rPr>
              <a:t>A) Identificar letras.</a:t>
            </a:r>
          </a:p>
        </p:txBody>
      </p:sp>
      <p:sp>
        <p:nvSpPr>
          <p:cNvPr id="5" name="CuadroTexto 4"/>
          <p:cNvSpPr txBox="1"/>
          <p:nvPr/>
        </p:nvSpPr>
        <p:spPr>
          <a:xfrm>
            <a:off x="547609" y="1877225"/>
            <a:ext cx="9247031" cy="4493538"/>
          </a:xfrm>
          <a:prstGeom prst="rect">
            <a:avLst/>
          </a:prstGeom>
          <a:noFill/>
        </p:spPr>
        <p:txBody>
          <a:bodyPr wrap="square" rtlCol="0">
            <a:spAutoFit/>
          </a:bodyPr>
          <a:lstStyle/>
          <a:p>
            <a:pPr algn="just"/>
            <a:r>
              <a:rPr lang="es-MX" sz="2200" dirty="0">
                <a:latin typeface="Arial" panose="020B0604020202020204" pitchFamily="34" charset="0"/>
                <a:cs typeface="Arial" panose="020B0604020202020204" pitchFamily="34" charset="0"/>
              </a:rPr>
              <a:t>Las educadoras decoran sus aulas con portadores de texto.</a:t>
            </a:r>
          </a:p>
          <a:p>
            <a:pPr algn="just"/>
            <a:endParaRPr lang="es-MX" sz="2200" dirty="0">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Alfabetizan el salón:</a:t>
            </a:r>
          </a:p>
          <a:p>
            <a:pPr marL="285750" indent="-285750" algn="just">
              <a:buFont typeface="Arial" panose="020B0604020202020204" pitchFamily="34" charset="0"/>
              <a:buChar char="•"/>
            </a:pPr>
            <a:r>
              <a:rPr lang="es-MX" sz="2200" dirty="0">
                <a:latin typeface="Arial" panose="020B0604020202020204" pitchFamily="34" charset="0"/>
                <a:cs typeface="Arial" panose="020B0604020202020204" pitchFamily="34" charset="0"/>
              </a:rPr>
              <a:t>1ero: Letreros con nombres </a:t>
            </a:r>
          </a:p>
          <a:p>
            <a:pPr marL="285750" indent="-285750" algn="just">
              <a:buFont typeface="Arial" panose="020B0604020202020204" pitchFamily="34" charset="0"/>
              <a:buChar char="•"/>
            </a:pPr>
            <a:r>
              <a:rPr lang="es-MX" sz="2200" dirty="0">
                <a:latin typeface="Arial" panose="020B0604020202020204" pitchFamily="34" charset="0"/>
                <a:cs typeface="Arial" panose="020B0604020202020204" pitchFamily="34" charset="0"/>
              </a:rPr>
              <a:t>2do: Vocales </a:t>
            </a:r>
          </a:p>
          <a:p>
            <a:pPr marL="285750" indent="-285750" algn="just">
              <a:buFont typeface="Arial" panose="020B0604020202020204" pitchFamily="34" charset="0"/>
              <a:buChar char="•"/>
            </a:pPr>
            <a:r>
              <a:rPr lang="es-MX" sz="2200" dirty="0">
                <a:latin typeface="Arial" panose="020B0604020202020204" pitchFamily="34" charset="0"/>
                <a:cs typeface="Arial" panose="020B0604020202020204" pitchFamily="34" charset="0"/>
              </a:rPr>
              <a:t>3ero: Abecedario  </a:t>
            </a:r>
          </a:p>
          <a:p>
            <a:pPr marL="285750" indent="-285750" algn="just">
              <a:buFont typeface="Arial" panose="020B0604020202020204" pitchFamily="34" charset="0"/>
              <a:buChar char="•"/>
            </a:pPr>
            <a:endParaRPr lang="es-MX" sz="2200" dirty="0">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Realizan el alfabeto móvil y mediante este es que forman palabras.</a:t>
            </a:r>
          </a:p>
          <a:p>
            <a:pPr algn="just"/>
            <a:endParaRPr lang="es-MX" sz="2200" dirty="0">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En las mesas de los niños insertan un letrero con el nombre de cada uno, y la docente remarca con algún color la letra inicial de su nombre con el objetivo de que cada uno tenga el conocimiento de las letras que conforman su nombre.</a:t>
            </a:r>
          </a:p>
        </p:txBody>
      </p:sp>
      <p:pic>
        <p:nvPicPr>
          <p:cNvPr id="1026" name="Picture 2" descr="Resultado de imagen para portadores de texto preesc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6109">
            <a:off x="8069372" y="358694"/>
            <a:ext cx="1795280" cy="238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alon decorado con abecedario preesco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0265">
            <a:off x="10350524" y="401220"/>
            <a:ext cx="1595243" cy="22994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5"/>
          <a:stretch>
            <a:fillRect/>
          </a:stretch>
        </p:blipFill>
        <p:spPr>
          <a:xfrm>
            <a:off x="9048864" y="2954613"/>
            <a:ext cx="2893158" cy="2000208"/>
          </a:xfrm>
          <a:prstGeom prst="rect">
            <a:avLst/>
          </a:prstGeom>
        </p:spPr>
      </p:pic>
    </p:spTree>
    <p:extLst>
      <p:ext uri="{BB962C8B-B14F-4D97-AF65-F5344CB8AC3E}">
        <p14:creationId xmlns:p14="http://schemas.microsoft.com/office/powerpoint/2010/main" val="2856555555"/>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36413" y="585216"/>
            <a:ext cx="3125841" cy="891892"/>
          </a:xfrm>
        </p:spPr>
        <p:txBody>
          <a:bodyPr>
            <a:normAutofit/>
          </a:bodyPr>
          <a:lstStyle/>
          <a:p>
            <a:pPr marL="342900" indent="-342900">
              <a:buFont typeface="Wingdings" panose="05000000000000000000" pitchFamily="2" charset="2"/>
              <a:buChar char="Ø"/>
            </a:pPr>
            <a:r>
              <a:rPr lang="es-MX" sz="2400" b="1" dirty="0">
                <a:latin typeface="Arial" panose="020B0604020202020204" pitchFamily="34" charset="0"/>
                <a:cs typeface="Arial" panose="020B0604020202020204" pitchFamily="34" charset="0"/>
              </a:rPr>
              <a:t>Actividades.</a:t>
            </a:r>
          </a:p>
        </p:txBody>
      </p:sp>
      <p:sp>
        <p:nvSpPr>
          <p:cNvPr id="4" name="Marcador de contenido 2"/>
          <p:cNvSpPr>
            <a:spLocks noGrp="1"/>
          </p:cNvSpPr>
          <p:nvPr>
            <p:ph idx="1"/>
          </p:nvPr>
        </p:nvSpPr>
        <p:spPr>
          <a:xfrm>
            <a:off x="37097" y="1873254"/>
            <a:ext cx="5547759" cy="998806"/>
          </a:xfrm>
        </p:spPr>
        <p:txBody>
          <a:bodyPr>
            <a:noAutofit/>
          </a:bodyPr>
          <a:lstStyle/>
          <a:p>
            <a:r>
              <a:rPr lang="es-MX" dirty="0">
                <a:latin typeface="Arial" panose="020B0604020202020204" pitchFamily="34" charset="0"/>
                <a:cs typeface="Arial" panose="020B0604020202020204" pitchFamily="34" charset="0"/>
              </a:rPr>
              <a:t>1. Abecedario con espaguetis y chuches:    </a:t>
            </a:r>
          </a:p>
          <a:p>
            <a:r>
              <a:rPr lang="es-MX" dirty="0">
                <a:latin typeface="Arial" panose="020B0604020202020204" pitchFamily="34" charset="0"/>
                <a:cs typeface="Arial" panose="020B0604020202020204" pitchFamily="34" charset="0"/>
              </a:rPr>
              <a:t>  </a:t>
            </a:r>
          </a:p>
          <a:p>
            <a:endParaRPr lang="es-MX" dirty="0">
              <a:latin typeface="Arial" panose="020B0604020202020204" pitchFamily="34" charset="0"/>
              <a:cs typeface="Arial" panose="020B0604020202020204" pitchFamily="34" charset="0"/>
            </a:endParaRPr>
          </a:p>
        </p:txBody>
      </p:sp>
      <p:pic>
        <p:nvPicPr>
          <p:cNvPr id="5" name="Imagen 4" descr="actividades y juegos aprender letras, lectoescritura, leer, escribir chuches espagueti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19293" y="2651761"/>
            <a:ext cx="4069723" cy="2954292"/>
          </a:xfrm>
          <a:prstGeom prst="rect">
            <a:avLst/>
          </a:prstGeom>
          <a:noFill/>
          <a:ln>
            <a:noFill/>
          </a:ln>
        </p:spPr>
      </p:pic>
      <p:pic>
        <p:nvPicPr>
          <p:cNvPr id="6" name="Marcador de contenido 3" descr="actividades y juegos aprender letras, lectoescritura, leer, escribir  abecedario con gomas y clavos">
            <a:hlinkClick r:id="rId5"/>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6857380" y="2744069"/>
            <a:ext cx="3875749" cy="2861984"/>
          </a:xfrm>
          <a:prstGeom prst="rect">
            <a:avLst/>
          </a:prstGeom>
          <a:noFill/>
          <a:ln>
            <a:noFill/>
          </a:ln>
        </p:spPr>
      </p:pic>
      <p:sp>
        <p:nvSpPr>
          <p:cNvPr id="7" name="CuadroTexto 6"/>
          <p:cNvSpPr txBox="1"/>
          <p:nvPr/>
        </p:nvSpPr>
        <p:spPr>
          <a:xfrm>
            <a:off x="6382646" y="1873254"/>
            <a:ext cx="5022167" cy="707886"/>
          </a:xfrm>
          <a:prstGeom prst="rect">
            <a:avLst/>
          </a:prstGeom>
          <a:noFill/>
        </p:spPr>
        <p:txBody>
          <a:bodyPr wrap="square" rtlCol="0">
            <a:spAutoFit/>
          </a:bodyPr>
          <a:lstStyle/>
          <a:p>
            <a:pPr marL="342900" indent="-342900">
              <a:buFont typeface="+mj-lt"/>
              <a:buAutoNum type="arabicPeriod" startAt="2"/>
            </a:pPr>
            <a:r>
              <a:rPr lang="es-MX" sz="2200" dirty="0">
                <a:latin typeface="Arial" panose="020B0604020202020204" pitchFamily="34" charset="0"/>
                <a:cs typeface="Arial" panose="020B0604020202020204" pitchFamily="34" charset="0"/>
              </a:rPr>
              <a:t>Abecedario con gomas (y clavos)</a:t>
            </a:r>
          </a:p>
          <a:p>
            <a:endParaRPr lang="es-MX" dirty="0"/>
          </a:p>
        </p:txBody>
      </p:sp>
      <p:pic>
        <p:nvPicPr>
          <p:cNvPr id="8" name="Imagen 7"/>
          <p:cNvPicPr>
            <a:picLocks noChangeAspect="1"/>
          </p:cNvPicPr>
          <p:nvPr/>
        </p:nvPicPr>
        <p:blipFill rotWithShape="1">
          <a:blip r:embed="rId7">
            <a:extLst>
              <a:ext uri="{28A0092B-C50C-407E-A947-70E740481C1C}">
                <a14:useLocalDpi xmlns:a14="http://schemas.microsoft.com/office/drawing/2010/main" val="0"/>
              </a:ext>
            </a:extLst>
          </a:blip>
          <a:srcRect r="646" b="49428"/>
          <a:stretch/>
        </p:blipFill>
        <p:spPr>
          <a:xfrm>
            <a:off x="6022748" y="520108"/>
            <a:ext cx="5161067" cy="847788"/>
          </a:xfrm>
          <a:prstGeom prst="rect">
            <a:avLst/>
          </a:prstGeom>
        </p:spPr>
      </p:pic>
    </p:spTree>
    <p:extLst>
      <p:ext uri="{BB962C8B-B14F-4D97-AF65-F5344CB8AC3E}">
        <p14:creationId xmlns:p14="http://schemas.microsoft.com/office/powerpoint/2010/main" val="3072059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uadroTexto 4"/>
          <p:cNvSpPr txBox="1"/>
          <p:nvPr/>
        </p:nvSpPr>
        <p:spPr>
          <a:xfrm>
            <a:off x="900332" y="998806"/>
            <a:ext cx="5317588" cy="430887"/>
          </a:xfrm>
          <a:prstGeom prst="rect">
            <a:avLst/>
          </a:prstGeom>
          <a:noFill/>
        </p:spPr>
        <p:txBody>
          <a:bodyPr wrap="square" rtlCol="0">
            <a:spAutoFit/>
          </a:bodyPr>
          <a:lstStyle/>
          <a:p>
            <a:pPr marL="457200" indent="-457200">
              <a:buFont typeface="+mj-lt"/>
              <a:buAutoNum type="arabicPeriod" startAt="3"/>
            </a:pPr>
            <a:r>
              <a:rPr lang="es-MX" sz="2200" b="1" dirty="0">
                <a:latin typeface="Arial" panose="020B0604020202020204" pitchFamily="34" charset="0"/>
                <a:cs typeface="Arial" panose="020B0604020202020204" pitchFamily="34" charset="0"/>
              </a:rPr>
              <a:t>Letras de lija y bandeja de sémola.</a:t>
            </a:r>
          </a:p>
        </p:txBody>
      </p:sp>
      <p:sp>
        <p:nvSpPr>
          <p:cNvPr id="6" name="Marcador de contenido 2"/>
          <p:cNvSpPr>
            <a:spLocks noGrp="1"/>
          </p:cNvSpPr>
          <p:nvPr>
            <p:ph idx="1"/>
          </p:nvPr>
        </p:nvSpPr>
        <p:spPr>
          <a:xfrm>
            <a:off x="915573" y="1480752"/>
            <a:ext cx="5302347" cy="3555482"/>
          </a:xfrm>
        </p:spPr>
        <p:txBody>
          <a:bodyPr>
            <a:normAutofit/>
          </a:bodyPr>
          <a:lstStyle/>
          <a:p>
            <a:pPr algn="just"/>
            <a:r>
              <a:rPr lang="es-MX" dirty="0">
                <a:latin typeface="Arial" panose="020B0604020202020204" pitchFamily="34" charset="0"/>
                <a:cs typeface="Arial" panose="020B0604020202020204" pitchFamily="34" charset="0"/>
              </a:rPr>
              <a:t>Esta es una actividad Montessori muy sensorial y manipulativa. Se usan unas letras de lija que consisten en unas tablillas de madera donde se han pegado unas letras hechas en un material diferente y sensible al tacto (generalmente en papel de lija fino, de ahí el nombre).				</a:t>
            </a:r>
            <a:br>
              <a:rPr lang="es-MX" dirty="0"/>
            </a:br>
            <a:br>
              <a:rPr lang="es-MX" dirty="0"/>
            </a:br>
            <a:endParaRPr lang="es-MX" dirty="0"/>
          </a:p>
        </p:txBody>
      </p:sp>
      <p:pic>
        <p:nvPicPr>
          <p:cNvPr id="7" name="Marcador de contenido 3" descr="letras de lija montessori para aprender a trazarlas y reconocerlas">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15573" y="4097170"/>
            <a:ext cx="5415583" cy="2331765"/>
          </a:xfrm>
          <a:prstGeom prst="rect">
            <a:avLst/>
          </a:prstGeom>
          <a:noFill/>
          <a:ln>
            <a:noFill/>
          </a:ln>
        </p:spPr>
      </p:pic>
      <p:sp>
        <p:nvSpPr>
          <p:cNvPr id="8" name="CuadroTexto 7"/>
          <p:cNvSpPr txBox="1"/>
          <p:nvPr/>
        </p:nvSpPr>
        <p:spPr>
          <a:xfrm>
            <a:off x="6623538" y="998805"/>
            <a:ext cx="5317588" cy="430887"/>
          </a:xfrm>
          <a:prstGeom prst="rect">
            <a:avLst/>
          </a:prstGeom>
          <a:noFill/>
        </p:spPr>
        <p:txBody>
          <a:bodyPr wrap="square" rtlCol="0">
            <a:spAutoFit/>
          </a:bodyPr>
          <a:lstStyle/>
          <a:p>
            <a:pPr marL="457200" indent="-457200">
              <a:buFont typeface="+mj-lt"/>
              <a:buAutoNum type="arabicPeriod" startAt="4"/>
            </a:pPr>
            <a:r>
              <a:rPr lang="es-MX" sz="2200" b="1" dirty="0">
                <a:latin typeface="Arial" panose="020B0604020202020204" pitchFamily="34" charset="0"/>
                <a:cs typeface="Arial" panose="020B0604020202020204" pitchFamily="34" charset="0"/>
              </a:rPr>
              <a:t>Letras en la mesa de luz.</a:t>
            </a:r>
          </a:p>
        </p:txBody>
      </p:sp>
      <p:sp>
        <p:nvSpPr>
          <p:cNvPr id="9" name="Marcador de contenido 2"/>
          <p:cNvSpPr txBox="1">
            <a:spLocks/>
          </p:cNvSpPr>
          <p:nvPr/>
        </p:nvSpPr>
        <p:spPr>
          <a:xfrm>
            <a:off x="6623538" y="1498464"/>
            <a:ext cx="5340522" cy="331893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s-MX" dirty="0">
                <a:latin typeface="Arial" panose="020B0604020202020204" pitchFamily="34" charset="0"/>
                <a:cs typeface="Arial" panose="020B0604020202020204" pitchFamily="34" charset="0"/>
              </a:rPr>
              <a:t>Parecida a la actividad anterior, pero aquí consiste en poner la arena, sal, sémola de arroz o incluso pasta de sopa en forma de letras (fotografía) encima de una mesa de luz y luego escribir letras en ella. </a:t>
            </a:r>
          </a:p>
          <a:p>
            <a:endParaRPr lang="es-MX" dirty="0"/>
          </a:p>
        </p:txBody>
      </p:sp>
      <p:pic>
        <p:nvPicPr>
          <p:cNvPr id="10" name="Imagen 9" descr="dibujar y escribir en la mesa de luz con arena o sopa de letras, lectoescritura ">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872571" y="4097170"/>
            <a:ext cx="4842455" cy="1965817"/>
          </a:xfrm>
          <a:prstGeom prst="rect">
            <a:avLst/>
          </a:prstGeom>
          <a:noFill/>
          <a:ln>
            <a:noFill/>
          </a:ln>
        </p:spPr>
      </p:pic>
    </p:spTree>
    <p:extLst>
      <p:ext uri="{BB962C8B-B14F-4D97-AF65-F5344CB8AC3E}">
        <p14:creationId xmlns:p14="http://schemas.microsoft.com/office/powerpoint/2010/main" val="25279781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5833" y="161288"/>
            <a:ext cx="9720072" cy="1499616"/>
          </a:xfrm>
        </p:spPr>
        <p:txBody>
          <a:bodyPr>
            <a:normAutofit/>
          </a:bodyPr>
          <a:lstStyle/>
          <a:p>
            <a:r>
              <a:rPr lang="es-MX" sz="3200" b="1" dirty="0">
                <a:latin typeface="Arial" panose="020B0604020202020204" pitchFamily="34" charset="0"/>
                <a:cs typeface="Arial" panose="020B0604020202020204" pitchFamily="34" charset="0"/>
              </a:rPr>
              <a:t>B) Identificar y nombrar objetos.</a:t>
            </a:r>
          </a:p>
        </p:txBody>
      </p:sp>
      <p:sp>
        <p:nvSpPr>
          <p:cNvPr id="3" name="Marcador de contenido 2"/>
          <p:cNvSpPr>
            <a:spLocks noGrp="1"/>
          </p:cNvSpPr>
          <p:nvPr>
            <p:ph idx="1"/>
          </p:nvPr>
        </p:nvSpPr>
        <p:spPr>
          <a:xfrm>
            <a:off x="745833" y="1229923"/>
            <a:ext cx="9495447" cy="4023360"/>
          </a:xfrm>
        </p:spPr>
        <p:txBody>
          <a:bodyPr>
            <a:normAutofit lnSpcReduction="10000"/>
          </a:bodyPr>
          <a:lstStyle/>
          <a:p>
            <a:pPr algn="just">
              <a:buFont typeface="Wingdings" panose="05000000000000000000" pitchFamily="2" charset="2"/>
              <a:buChar char="q"/>
            </a:pPr>
            <a:r>
              <a:rPr lang="es-MX" dirty="0">
                <a:latin typeface="Arial" panose="020B0604020202020204" pitchFamily="34" charset="0"/>
                <a:cs typeface="Arial" panose="020B0604020202020204" pitchFamily="34" charset="0"/>
              </a:rPr>
              <a:t>Solicitar a los niños que describan lo que puede ser observado en el espacio encontrado y conforme el tiempo transcurra podrán realizarlo de manera correcta</a:t>
            </a:r>
          </a:p>
          <a:p>
            <a:pPr algn="just">
              <a:buFont typeface="Wingdings" panose="05000000000000000000" pitchFamily="2" charset="2"/>
              <a:buChar char="q"/>
            </a:pPr>
            <a:r>
              <a:rPr lang="es-MX" dirty="0">
                <a:latin typeface="Arial" panose="020B0604020202020204" pitchFamily="34" charset="0"/>
                <a:cs typeface="Arial" panose="020B0604020202020204" pitchFamily="34" charset="0"/>
              </a:rPr>
              <a:t>Explorar objetos durante la clase, el juego y aumentar la cantidad de tiempo que se juega.</a:t>
            </a:r>
          </a:p>
          <a:p>
            <a:pPr algn="just">
              <a:buFont typeface="Wingdings" panose="05000000000000000000" pitchFamily="2" charset="2"/>
              <a:buChar char="q"/>
            </a:pPr>
            <a:r>
              <a:rPr lang="es-MX" dirty="0">
                <a:latin typeface="Arial" panose="020B0604020202020204" pitchFamily="34" charset="0"/>
                <a:cs typeface="Arial" panose="020B0604020202020204" pitchFamily="34" charset="0"/>
              </a:rPr>
              <a:t>Repetir acciones con los objetos variando comportamientos, con el objetivo de explorar el mundo que les rodea.	</a:t>
            </a:r>
          </a:p>
          <a:p>
            <a:pPr algn="just">
              <a:buFont typeface="Wingdings" panose="05000000000000000000" pitchFamily="2" charset="2"/>
              <a:buChar char="q"/>
            </a:pPr>
            <a:r>
              <a:rPr lang="es-MX" dirty="0">
                <a:latin typeface="Arial" panose="020B0604020202020204" pitchFamily="34" charset="0"/>
                <a:cs typeface="Arial" panose="020B0604020202020204" pitchFamily="34" charset="0"/>
              </a:rPr>
              <a:t>Proporcionarles información acerca de sus aciertos y errores por lo que favorece la práctica de habilidades.</a:t>
            </a:r>
          </a:p>
          <a:p>
            <a:pPr algn="just">
              <a:buFont typeface="Wingdings" panose="05000000000000000000" pitchFamily="2" charset="2"/>
              <a:buChar char="q"/>
            </a:pPr>
            <a:r>
              <a:rPr lang="es-MX" dirty="0">
                <a:latin typeface="Arial" panose="020B0604020202020204" pitchFamily="34" charset="0"/>
                <a:cs typeface="Arial" panose="020B0604020202020204" pitchFamily="34" charset="0"/>
              </a:rPr>
              <a:t> Promover el uso de las habilidades en diferentes momentos de su vida cotidiana.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553" y="4749141"/>
            <a:ext cx="1975432" cy="197543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850" y="4845053"/>
            <a:ext cx="2673640" cy="1783609"/>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01525">
            <a:off x="10461163" y="584573"/>
            <a:ext cx="1586539" cy="1586539"/>
          </a:xfrm>
          <a:prstGeom prst="rect">
            <a:avLst/>
          </a:prstGeom>
        </p:spPr>
      </p:pic>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l="11926" r="12768" b="9243"/>
          <a:stretch/>
        </p:blipFill>
        <p:spPr>
          <a:xfrm rot="1369427">
            <a:off x="10475261" y="4061934"/>
            <a:ext cx="1470539" cy="1566237"/>
          </a:xfrm>
          <a:prstGeom prst="rect">
            <a:avLst/>
          </a:prstGeom>
        </p:spPr>
      </p:pic>
      <p:sp>
        <p:nvSpPr>
          <p:cNvPr id="9" name="Marcador de contenido 2"/>
          <p:cNvSpPr txBox="1">
            <a:spLocks/>
          </p:cNvSpPr>
          <p:nvPr/>
        </p:nvSpPr>
        <p:spPr>
          <a:xfrm>
            <a:off x="1434187" y="187254"/>
            <a:ext cx="9720073" cy="54521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s-MX" dirty="0"/>
              <a:t>Departamento de Servicios Sociales de Virginia(2006) </a:t>
            </a:r>
            <a:r>
              <a:rPr lang="es-MX" u="sng" dirty="0"/>
              <a:t>Guías para el Aprendizaje</a:t>
            </a:r>
          </a:p>
        </p:txBody>
      </p:sp>
    </p:spTree>
    <p:extLst>
      <p:ext uri="{BB962C8B-B14F-4D97-AF65-F5344CB8AC3E}">
        <p14:creationId xmlns:p14="http://schemas.microsoft.com/office/powerpoint/2010/main" val="34750308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a:latin typeface="Arial" panose="020B0604020202020204" pitchFamily="34" charset="0"/>
                <a:cs typeface="Arial" panose="020B0604020202020204" pitchFamily="34" charset="0"/>
              </a:rPr>
              <a:t>c) Ordenar imágenes en una narración.</a:t>
            </a:r>
          </a:p>
        </p:txBody>
      </p:sp>
      <p:sp>
        <p:nvSpPr>
          <p:cNvPr id="3" name="Marcador de contenido 2"/>
          <p:cNvSpPr>
            <a:spLocks noGrp="1"/>
          </p:cNvSpPr>
          <p:nvPr>
            <p:ph idx="1"/>
          </p:nvPr>
        </p:nvSpPr>
        <p:spPr>
          <a:xfrm>
            <a:off x="1024128" y="1765495"/>
            <a:ext cx="8091737" cy="2862776"/>
          </a:xfrm>
        </p:spPr>
        <p:txBody>
          <a:bodyPr/>
          <a:lstStyle/>
          <a:p>
            <a:pPr marL="457200" indent="-457200" algn="just">
              <a:buFont typeface="+mj-lt"/>
              <a:buAutoNum type="arabicPeriod"/>
            </a:pPr>
            <a:r>
              <a:rPr lang="es-MX" dirty="0">
                <a:latin typeface="Arial" panose="020B0604020202020204" pitchFamily="34" charset="0"/>
                <a:cs typeface="Arial" panose="020B0604020202020204" pitchFamily="34" charset="0"/>
              </a:rPr>
              <a:t>Imprimir copias en las que vengan diferentes recuadros con dibujos o imágenes en donde venga plasmada una historia. </a:t>
            </a:r>
          </a:p>
          <a:p>
            <a:pPr marL="457200" indent="-457200" algn="just">
              <a:buFont typeface="+mj-lt"/>
              <a:buAutoNum type="arabicPeriod"/>
            </a:pPr>
            <a:r>
              <a:rPr lang="es-MX" dirty="0">
                <a:latin typeface="Arial" panose="020B0604020202020204" pitchFamily="34" charset="0"/>
                <a:cs typeface="Arial" panose="020B0604020202020204" pitchFamily="34" charset="0"/>
              </a:rPr>
              <a:t>Reproducir un audio en el que se narre la historia. </a:t>
            </a:r>
          </a:p>
          <a:p>
            <a:pPr marL="457200" indent="-457200" algn="just">
              <a:buFont typeface="+mj-lt"/>
              <a:buAutoNum type="arabicPeriod"/>
            </a:pPr>
            <a:r>
              <a:rPr lang="es-MX" dirty="0">
                <a:latin typeface="Arial" panose="020B0604020202020204" pitchFamily="34" charset="0"/>
                <a:cs typeface="Arial" panose="020B0604020202020204" pitchFamily="34" charset="0"/>
              </a:rPr>
              <a:t>Realizar preguntas a los niños con el objetivo de formar una proyección en sus mentes para tener claro el orden de los acontecimientos para después plasmarlo en la hoja. </a:t>
            </a:r>
          </a:p>
        </p:txBody>
      </p:sp>
      <p:pic>
        <p:nvPicPr>
          <p:cNvPr id="1026" name="Picture 2" descr="Resultado de imagen para ordenar imagenes en una narr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46" y="4545520"/>
            <a:ext cx="6554381" cy="1686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ordenar imagenes en una narr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778" y="2574938"/>
            <a:ext cx="2477797" cy="368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402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2607" y="622803"/>
            <a:ext cx="9720072" cy="1499616"/>
          </a:xfrm>
        </p:spPr>
        <p:txBody>
          <a:bodyPr>
            <a:normAutofit/>
          </a:bodyPr>
          <a:lstStyle/>
          <a:p>
            <a:r>
              <a:rPr lang="es-MX" sz="3200" b="1" dirty="0">
                <a:latin typeface="Arial" panose="020B0604020202020204" pitchFamily="34" charset="0"/>
                <a:cs typeface="Arial" panose="020B0604020202020204" pitchFamily="34" charset="0"/>
              </a:rPr>
              <a:t>D</a:t>
            </a:r>
            <a:r>
              <a:rPr lang="es-MX" sz="3200" b="1">
                <a:latin typeface="Arial" panose="020B0604020202020204" pitchFamily="34" charset="0"/>
                <a:cs typeface="Arial" panose="020B0604020202020204" pitchFamily="34" charset="0"/>
              </a:rPr>
              <a:t>) </a:t>
            </a:r>
            <a:r>
              <a:rPr lang="es-MX" sz="3200" b="1" dirty="0">
                <a:latin typeface="Arial" panose="020B0604020202020204" pitchFamily="34" charset="0"/>
                <a:cs typeface="Arial" panose="020B0604020202020204" pitchFamily="34" charset="0"/>
              </a:rPr>
              <a:t>Adecuar diálogos formales e informales .</a:t>
            </a:r>
          </a:p>
        </p:txBody>
      </p:sp>
      <p:sp>
        <p:nvSpPr>
          <p:cNvPr id="3" name="Marcador de contenido 2"/>
          <p:cNvSpPr>
            <a:spLocks noGrp="1"/>
          </p:cNvSpPr>
          <p:nvPr>
            <p:ph idx="1"/>
          </p:nvPr>
        </p:nvSpPr>
        <p:spPr>
          <a:xfrm>
            <a:off x="292606" y="1837241"/>
            <a:ext cx="9720073" cy="4586577"/>
          </a:xfrm>
        </p:spPr>
        <p:txBody>
          <a:bodyPr>
            <a:normAutofit/>
          </a:bodyPr>
          <a:lstStyle/>
          <a:p>
            <a:pPr algn="just"/>
            <a:r>
              <a:rPr lang="es-MX" sz="2400" dirty="0">
                <a:latin typeface="Arial" panose="020B0604020202020204" pitchFamily="34" charset="0"/>
                <a:cs typeface="Arial" panose="020B0604020202020204" pitchFamily="34" charset="0"/>
              </a:rPr>
              <a:t>El diálogo puede ser informal y espontáneo (cualquier conversación oral) o formal y planificado (una entrevista, una encuesta o un debate). Los niños de preescolar utilizan comúnmente el diálogo informal ya que usualmente utilizan las palabras que escuchan en la calle o en su casa, por lo que el diálogo formal comúnmente se lo enseñan las educadoras de preescolar. Algunas de las actividades que hacen las educadoras son:</a:t>
            </a:r>
          </a:p>
          <a:p>
            <a:pPr algn="just">
              <a:buFont typeface="Wingdings" panose="05000000000000000000" pitchFamily="2" charset="2"/>
              <a:buChar char="q"/>
            </a:pPr>
            <a:r>
              <a:rPr lang="es-MX" sz="2400" dirty="0">
                <a:latin typeface="Arial" panose="020B0604020202020204" pitchFamily="34" charset="0"/>
                <a:cs typeface="Arial" panose="020B0604020202020204" pitchFamily="34" charset="0"/>
              </a:rPr>
              <a:t>Mencionar de manera correcta las palabras.</a:t>
            </a:r>
          </a:p>
          <a:p>
            <a:pPr algn="just">
              <a:buFont typeface="Wingdings" panose="05000000000000000000" pitchFamily="2" charset="2"/>
              <a:buChar char="q"/>
            </a:pPr>
            <a:r>
              <a:rPr lang="es-MX" sz="2400" dirty="0">
                <a:latin typeface="Arial" panose="020B0604020202020204" pitchFamily="34" charset="0"/>
                <a:cs typeface="Arial" panose="020B0604020202020204" pitchFamily="34" charset="0"/>
              </a:rPr>
              <a:t>Interactuar con juegos.</a:t>
            </a:r>
          </a:p>
          <a:p>
            <a:pPr algn="just">
              <a:buFont typeface="Wingdings" panose="05000000000000000000" pitchFamily="2" charset="2"/>
              <a:buChar char="q"/>
            </a:pPr>
            <a:r>
              <a:rPr lang="es-MX" sz="2400" dirty="0">
                <a:latin typeface="Arial" panose="020B0604020202020204" pitchFamily="34" charset="0"/>
                <a:cs typeface="Arial" panose="020B0604020202020204" pitchFamily="34" charset="0"/>
              </a:rPr>
              <a:t>Proporcionar información de sus errores y aciertos. </a:t>
            </a:r>
          </a:p>
        </p:txBody>
      </p:sp>
      <p:pic>
        <p:nvPicPr>
          <p:cNvPr id="5" name="Imagen 4">
            <a:extLst>
              <a:ext uri="{FF2B5EF4-FFF2-40B4-BE49-F238E27FC236}">
                <a16:creationId xmlns:a16="http://schemas.microsoft.com/office/drawing/2014/main" id="{F0A7D2A7-27D4-4021-A96D-8E23FF3B1A16}"/>
              </a:ext>
            </a:extLst>
          </p:cNvPr>
          <p:cNvPicPr>
            <a:picLocks noChangeAspect="1"/>
          </p:cNvPicPr>
          <p:nvPr/>
        </p:nvPicPr>
        <p:blipFill>
          <a:blip r:embed="rId3"/>
          <a:stretch>
            <a:fillRect/>
          </a:stretch>
        </p:blipFill>
        <p:spPr>
          <a:xfrm>
            <a:off x="7962314" y="4733574"/>
            <a:ext cx="3255355" cy="1828425"/>
          </a:xfrm>
          <a:prstGeom prst="rect">
            <a:avLst/>
          </a:prstGeom>
        </p:spPr>
      </p:pic>
      <p:pic>
        <p:nvPicPr>
          <p:cNvPr id="7" name="Imagen 6">
            <a:extLst>
              <a:ext uri="{FF2B5EF4-FFF2-40B4-BE49-F238E27FC236}">
                <a16:creationId xmlns:a16="http://schemas.microsoft.com/office/drawing/2014/main" id="{37C9E09A-6868-4404-A2F7-2F91597CD11F}"/>
              </a:ext>
            </a:extLst>
          </p:cNvPr>
          <p:cNvPicPr>
            <a:picLocks noChangeAspect="1"/>
          </p:cNvPicPr>
          <p:nvPr/>
        </p:nvPicPr>
        <p:blipFill>
          <a:blip r:embed="rId4"/>
          <a:stretch>
            <a:fillRect/>
          </a:stretch>
        </p:blipFill>
        <p:spPr>
          <a:xfrm rot="1413992">
            <a:off x="9490049" y="471559"/>
            <a:ext cx="2249687" cy="1597731"/>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34897">
            <a:off x="10356346" y="2739371"/>
            <a:ext cx="1349689" cy="1307511"/>
          </a:xfrm>
          <a:prstGeom prst="rect">
            <a:avLst/>
          </a:prstGeom>
        </p:spPr>
      </p:pic>
    </p:spTree>
    <p:extLst>
      <p:ext uri="{BB962C8B-B14F-4D97-AF65-F5344CB8AC3E}">
        <p14:creationId xmlns:p14="http://schemas.microsoft.com/office/powerpoint/2010/main" val="1519001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5954" y="267163"/>
            <a:ext cx="9720072" cy="1499616"/>
          </a:xfrm>
        </p:spPr>
        <p:txBody>
          <a:bodyPr>
            <a:normAutofit/>
          </a:bodyPr>
          <a:lstStyle/>
          <a:p>
            <a:r>
              <a:rPr lang="es-MX" sz="3200" b="1" dirty="0">
                <a:latin typeface="Arial" panose="020B0604020202020204" pitchFamily="34" charset="0"/>
                <a:cs typeface="Arial" panose="020B0604020202020204" pitchFamily="34" charset="0"/>
              </a:rPr>
              <a:t>Conclusión.</a:t>
            </a:r>
          </a:p>
        </p:txBody>
      </p:sp>
      <p:sp>
        <p:nvSpPr>
          <p:cNvPr id="3" name="Marcador de contenido 2"/>
          <p:cNvSpPr>
            <a:spLocks noGrp="1"/>
          </p:cNvSpPr>
          <p:nvPr>
            <p:ph idx="1"/>
          </p:nvPr>
        </p:nvSpPr>
        <p:spPr>
          <a:xfrm>
            <a:off x="1066331" y="2046849"/>
            <a:ext cx="9720073" cy="4023360"/>
          </a:xfrm>
        </p:spPr>
        <p:txBody>
          <a:bodyPr/>
          <a:lstStyle/>
          <a:p>
            <a:pPr marL="0" indent="0" algn="just">
              <a:buNone/>
            </a:pPr>
            <a:r>
              <a:rPr lang="es-MX" dirty="0">
                <a:latin typeface="Arial" panose="020B0604020202020204" pitchFamily="34" charset="0"/>
                <a:cs typeface="Arial" panose="020B0604020202020204" pitchFamily="34" charset="0"/>
              </a:rPr>
              <a:t>En conclusión se observaron maneras diferentes de planear actividades con el fin de llevar a cabo un buen desarrollo del aprendizaje del niño. Puesto que es de suma importancia para que en un futuro el niño pueda manifestar de distintas formas la manera en la que puede comunicarse con los demás. </a:t>
            </a:r>
          </a:p>
          <a:p>
            <a:pPr marL="0" indent="0" algn="just">
              <a:buNone/>
            </a:pPr>
            <a:r>
              <a:rPr lang="es-MX" dirty="0">
                <a:latin typeface="Arial" panose="020B0604020202020204" pitchFamily="34" charset="0"/>
                <a:cs typeface="Arial" panose="020B0604020202020204" pitchFamily="34" charset="0"/>
              </a:rPr>
              <a:t>Así como también se manifiesta que la manera correcta para que el niño aprenda es realizando dinámicas con su entorno.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091" y="4407583"/>
            <a:ext cx="3538552" cy="180859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77" y="4407583"/>
            <a:ext cx="2479432" cy="1301702"/>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4026" y="267163"/>
            <a:ext cx="1779272" cy="1779272"/>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5241" y="4407583"/>
            <a:ext cx="2095817" cy="1501129"/>
          </a:xfrm>
          <a:prstGeom prst="rect">
            <a:avLst/>
          </a:prstGeom>
        </p:spPr>
      </p:pic>
    </p:spTree>
    <p:extLst>
      <p:ext uri="{BB962C8B-B14F-4D97-AF65-F5344CB8AC3E}">
        <p14:creationId xmlns:p14="http://schemas.microsoft.com/office/powerpoint/2010/main" val="134816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366</TotalTime>
  <Words>559</Words>
  <Application>Microsoft Office PowerPoint</Application>
  <PresentationFormat>Panorámica</PresentationFormat>
  <Paragraphs>48</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Tw Cen MT</vt:lpstr>
      <vt:lpstr>Tw Cen MT Condensed</vt:lpstr>
      <vt:lpstr>Wingdings</vt:lpstr>
      <vt:lpstr>Wingdings 3</vt:lpstr>
      <vt:lpstr>Integral</vt:lpstr>
      <vt:lpstr>Lenguaje y comunicación.</vt:lpstr>
      <vt:lpstr>Introducción. </vt:lpstr>
      <vt:lpstr>A) Identificar letras.</vt:lpstr>
      <vt:lpstr>Actividades.</vt:lpstr>
      <vt:lpstr>Presentación de PowerPoint</vt:lpstr>
      <vt:lpstr>B) Identificar y nombrar objetos.</vt:lpstr>
      <vt:lpstr>c) Ordenar imágenes en una narración.</vt:lpstr>
      <vt:lpstr>D) Adecuar diálogos formales e informales .</vt:lpstr>
      <vt:lpstr>Conclusión.</vt:lpstr>
      <vt:lpstr>Presentación de PowerPoint</vt:lpstr>
    </vt:vector>
  </TitlesOfParts>
  <Company>OEM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que realizan las educadoras</dc:title>
  <dc:creator>Invitado</dc:creator>
  <cp:lastModifiedBy>Usuario</cp:lastModifiedBy>
  <cp:revision>37</cp:revision>
  <dcterms:created xsi:type="dcterms:W3CDTF">2019-08-31T00:13:29Z</dcterms:created>
  <dcterms:modified xsi:type="dcterms:W3CDTF">2019-09-03T00:02:04Z</dcterms:modified>
</cp:coreProperties>
</file>