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5" r:id="rId9"/>
    <p:sldId id="263" r:id="rId10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0C1F"/>
    <a:srgbClr val="903163"/>
    <a:srgbClr val="E1E1E1"/>
    <a:srgbClr val="AA2C71"/>
    <a:srgbClr val="A62C6F"/>
    <a:srgbClr val="F9E7F1"/>
    <a:srgbClr val="852359"/>
    <a:srgbClr val="969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00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8AAADC2F-2E9D-40B4-ACCC-562AAB4F7D8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F0A9ED11-839B-4DD0-8272-FF2CD58A4E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78544-975C-442F-B895-1FA17E14C577}" type="datetime1">
              <a:rPr lang="es-ES" smtClean="0"/>
              <a:t>13/09/2019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249AFB2F-F007-46BA-AED7-C8C744341B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8FEAD766-34F7-4264-BC46-24C0D3BB38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B575-782D-4783-A7B4-EDAB9FCF22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1117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CC6A109-3620-46C2-AAB7-273D5AEF08BA}" type="datetime1">
              <a:rPr lang="es-ES" noProof="0" smtClean="0"/>
              <a:t>13/09/2019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2E1C88-3939-4832-BAAB-091D6FA96EB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3105004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Elimine esta diapositiva cuando haya terminado de preparar el resto de las diapositivas.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12E1C88-3939-4832-BAAB-091D6FA96EB5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259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9418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529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2583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8753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945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 bwMode="white">
          <a:xfrm>
            <a:off x="464567" y="3085765"/>
            <a:ext cx="11262866" cy="3304800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8000">
                <a:schemeClr val="accent2">
                  <a:lumMod val="7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99226" y="1020431"/>
            <a:ext cx="10993549" cy="1475013"/>
          </a:xfrm>
          <a:effectLst/>
        </p:spPr>
        <p:txBody>
          <a:bodyPr rtlCol="0" anchor="ctr" anchorCtr="0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FFA8A5F0-3F68-4105-B982-4D277ECFAC79}" type="datetime8">
              <a:rPr lang="es-ES" noProof="0" smtClean="0"/>
              <a:t>13/09/2019 21:15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6884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>
            <a:spLocks noChangeAspect="1"/>
          </p:cNvSpPr>
          <p:nvPr/>
        </p:nvSpPr>
        <p:spPr bwMode="white">
          <a:xfrm>
            <a:off x="447817" y="5141973"/>
            <a:ext cx="11298200" cy="127470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9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40626F3-E7EF-492C-A111-7A55985ABF6C}" type="datetime8">
              <a:rPr lang="es-ES" noProof="0" smtClean="0"/>
              <a:t>13/09/2019 21:15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41697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E663D7-926F-4FE8-B68E-02539203BABA}" type="datetime8">
              <a:rPr lang="es-ES" noProof="0" smtClean="0"/>
              <a:t>13/09/2019 21:15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69210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33C994CB-2BC6-164B-80D4-304B4CB6D8C3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4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D6F2AA-0826-4B3A-948C-D11EF33E8F78}" type="datetime8">
              <a:rPr lang="es-ES" noProof="0" smtClean="0"/>
              <a:t>13/09/2019 21:15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C5C3056E-1632-4A65-A24F-3F10A1450A6E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B5BE0FDB-DB48-E242-8A1F-5B06F79B4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546653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spect="1"/>
          </p:cNvSpPr>
          <p:nvPr/>
        </p:nvSpPr>
        <p:spPr>
          <a:xfrm>
            <a:off x="440286" y="614407"/>
            <a:ext cx="5655714" cy="524439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5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5292" y="773724"/>
            <a:ext cx="5315516" cy="4958862"/>
          </a:xfrm>
        </p:spPr>
        <p:txBody>
          <a:bodyPr rtlCol="0" anchor="ctr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581192" y="773724"/>
            <a:ext cx="5388785" cy="495886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86D30F-56C8-4F8D-8E3D-143839AB49C6}" type="datetime8">
              <a:rPr lang="es-ES" noProof="0" smtClean="0"/>
              <a:t>13/09/2019 21:15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C5C3056E-1632-4A65-A24F-3F10A1450A6E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3782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>
            <a:spLocks noChangeAspect="1"/>
          </p:cNvSpPr>
          <p:nvPr/>
        </p:nvSpPr>
        <p:spPr bwMode="white">
          <a:xfrm>
            <a:off x="447817" y="5141974"/>
            <a:ext cx="11290860" cy="1258827"/>
          </a:xfrm>
          <a:prstGeom prst="rect">
            <a:avLst/>
          </a:prstGeom>
          <a:gradFill flip="none" rotWithShape="1">
            <a:gsLst>
              <a:gs pos="100000">
                <a:srgbClr val="903163"/>
              </a:gs>
              <a:gs pos="60000">
                <a:schemeClr val="accent1">
                  <a:lumMod val="95000"/>
                  <a:lumOff val="5000"/>
                </a:schemeClr>
              </a:gs>
              <a:gs pos="1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E7A2204-0C60-404C-BAF4-46570482D825}" type="datetime8">
              <a:rPr lang="es-ES" noProof="0" smtClean="0"/>
              <a:t>13/09/2019 21:15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4924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2010AE-44B9-455E-AB33-849CAFC5BE7A}" type="datetime8">
              <a:rPr lang="es-ES" noProof="0" smtClean="0"/>
              <a:t>13/09/2019 21:15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36966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a de comparació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67739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58119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78A923AA-4DC8-49E8-AE56-2621FE07B23C}" type="datetime8">
              <a:rPr lang="es-ES" noProof="0" smtClean="0"/>
              <a:t>13/09/2019 21:15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23" name="Marcador de posición de contenido 3">
            <a:extLst>
              <a:ext uri="{FF2B5EF4-FFF2-40B4-BE49-F238E27FC236}">
                <a16:creationId xmlns:a16="http://schemas.microsoft.com/office/drawing/2014/main" xmlns="" id="{6D289ABA-BA71-41AF-AA30-58CB8F426F6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145430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22" name="Marcador de posición de contenido 3">
            <a:extLst>
              <a:ext uri="{FF2B5EF4-FFF2-40B4-BE49-F238E27FC236}">
                <a16:creationId xmlns:a16="http://schemas.microsoft.com/office/drawing/2014/main" xmlns="" id="{C06DFC81-3912-4844-B25C-E1D7CBCD80A0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40041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24" name="Marcador de posición de texto 2">
            <a:extLst>
              <a:ext uri="{FF2B5EF4-FFF2-40B4-BE49-F238E27FC236}">
                <a16:creationId xmlns:a16="http://schemas.microsoft.com/office/drawing/2014/main" xmlns="" id="{11556C46-FD2A-4916-B30C-DB066CAEA4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241852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E2328988-0888-4C1A-8F73-17D455B6F8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4180115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xmlns="" id="{D81892BA-72AB-4029-BF58-4D6F90C436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7962123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Marcador de posición de texto 2">
            <a:extLst>
              <a:ext uri="{FF2B5EF4-FFF2-40B4-BE49-F238E27FC236}">
                <a16:creationId xmlns:a16="http://schemas.microsoft.com/office/drawing/2014/main" xmlns="" id="{8E232301-6803-418F-8637-ABBAC64416D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49683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7119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581193" y="2250892"/>
            <a:ext cx="5393102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707" y="2250892"/>
            <a:ext cx="5393102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9347F3D9-63C1-409D-8BB8-AB9AC45AB431}" type="datetime8">
              <a:rPr lang="es-ES" noProof="0" smtClean="0"/>
              <a:t>13/09/2019 21:15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41669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spect="1"/>
          </p:cNvSpPr>
          <p:nvPr/>
        </p:nvSpPr>
        <p:spPr bwMode="white">
          <a:xfrm>
            <a:off x="440683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69EEC8-605E-4E58-948B-0991A8446E7F}" type="datetime8">
              <a:rPr lang="es-ES" noProof="0" smtClean="0"/>
              <a:t>13/09/2019 21:15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5CEC16FA-81A4-6F41-9FCE-6262A453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54544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7BEF09C4-505A-407E-8C34-648786B9CFE9}" type="datetime8">
              <a:rPr lang="es-ES" noProof="0" smtClean="0"/>
              <a:t>13/09/2019 21:15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DFBB0525-CFF9-4A39-B5EA-57925399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78586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gradFill flip="none"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FD38B9AE-B550-41DD-9BBC-01F451A3BA6D}" type="datetime8">
              <a:rPr lang="es-ES" noProof="0" smtClean="0"/>
              <a:t>13/09/2019 21:15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C5C3056E-1632-4A65-A24F-3F10A1450A6E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9" name="Rectángul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073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73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E9EA0F-FD88-464F-99D9-0E151D11E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674" y="965199"/>
            <a:ext cx="9243483" cy="1750010"/>
          </a:xfrm>
        </p:spPr>
        <p:txBody>
          <a:bodyPr rtlCol="0" anchor="ctr">
            <a:normAutofit/>
          </a:bodyPr>
          <a:lstStyle/>
          <a:p>
            <a:pPr algn="ctr" rtl="0"/>
            <a:r>
              <a:rPr lang="es-ES" sz="4000" dirty="0" smtClean="0"/>
              <a:t>Escuela normal de educación preescolar </a:t>
            </a:r>
            <a:endParaRPr lang="es-ES" sz="4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932A20C-8823-4E5C-BF21-C75BA56E76DE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black">
          <a:xfrm>
            <a:off x="742950" y="3314700"/>
            <a:ext cx="10805583" cy="2800349"/>
          </a:xfrm>
        </p:spPr>
        <p:txBody>
          <a:bodyPr rtlCol="0" anchor="ctr">
            <a:normAutofit lnSpcReduction="10000"/>
          </a:bodyPr>
          <a:lstStyle/>
          <a:p>
            <a:pPr rtl="0">
              <a:spcAft>
                <a:spcPts val="3000"/>
              </a:spcAft>
            </a:pPr>
            <a:r>
              <a:rPr lang="es-ES" sz="3200" cap="none" dirty="0" smtClean="0">
                <a:solidFill>
                  <a:srgbClr val="FFFFFF"/>
                </a:solidFill>
              </a:rPr>
              <a:t>EL SUJETO Y SU FORMACION PROFESIONAL</a:t>
            </a:r>
          </a:p>
          <a:p>
            <a:pPr rtl="0">
              <a:spcAft>
                <a:spcPts val="3000"/>
              </a:spcAft>
            </a:pPr>
            <a:r>
              <a:rPr lang="es-ES" cap="none" dirty="0" smtClean="0">
                <a:solidFill>
                  <a:srgbClr val="FFFFFF"/>
                </a:solidFill>
              </a:rPr>
              <a:t>“CONSULTA DE CONCEPTOS”</a:t>
            </a:r>
          </a:p>
          <a:p>
            <a:pPr rtl="0">
              <a:spcAft>
                <a:spcPts val="3000"/>
              </a:spcAft>
            </a:pPr>
            <a:r>
              <a:rPr lang="es-ES" cap="none" dirty="0" smtClean="0">
                <a:solidFill>
                  <a:srgbClr val="FFFFFF"/>
                </a:solidFill>
              </a:rPr>
              <a:t>MAESTRA: ELIZABETH GPE. RAMOS SUAREZ</a:t>
            </a:r>
          </a:p>
          <a:p>
            <a:pPr rtl="0">
              <a:spcAft>
                <a:spcPts val="3000"/>
              </a:spcAft>
            </a:pPr>
            <a:r>
              <a:rPr lang="es-ES" cap="none" dirty="0" smtClean="0">
                <a:solidFill>
                  <a:srgbClr val="FFFFFF"/>
                </a:solidFill>
              </a:rPr>
              <a:t>DANIELA MARGARITA GARZA DE ALBA         SEMESTRE 1   SECCION A</a:t>
            </a:r>
            <a:endParaRPr lang="es-ES" cap="none" dirty="0">
              <a:solidFill>
                <a:srgbClr val="FFFFFF"/>
              </a:solidFill>
            </a:endParaRPr>
          </a:p>
        </p:txBody>
      </p:sp>
      <p:pic>
        <p:nvPicPr>
          <p:cNvPr id="1026" name="Picture 2" descr="Resultado de imagen para escudo enep saltil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521" y="965199"/>
            <a:ext cx="2140624" cy="159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6037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CF94250-8D97-401F-A36C-5B5DB39DDD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r>
              <a:rPr lang="es-MX" sz="2000" dirty="0"/>
              <a:t>Subir los conceptos palabras e ideas para conceptualización y confrontación con su escrito para transformarlo en narrativa autobiografía</a:t>
            </a:r>
            <a:endParaRPr lang="es-ES" sz="2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775855" y="3269673"/>
            <a:ext cx="58327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PROFESORADO:</a:t>
            </a:r>
          </a:p>
          <a:p>
            <a:pPr algn="just"/>
            <a:r>
              <a:rPr lang="es-MX" sz="2000" b="1" dirty="0"/>
              <a:t>E</a:t>
            </a:r>
            <a:r>
              <a:rPr lang="es-MX" sz="2000" b="1" dirty="0" smtClean="0"/>
              <a:t>s </a:t>
            </a:r>
            <a:r>
              <a:rPr lang="es-MX" sz="2000" b="1" dirty="0"/>
              <a:t>un término con varios usos vinculados a la docencia. Puede referirse al conjunto de los profesores, al cargo que éstos ejercen y a la carrera que les permite obtener la titulación correspondiente.</a:t>
            </a:r>
          </a:p>
        </p:txBody>
      </p:sp>
      <p:pic>
        <p:nvPicPr>
          <p:cNvPr id="2050" name="Picture 2" descr="Profesora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811" y="2495444"/>
            <a:ext cx="4194050" cy="316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075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Se </a:t>
            </a:r>
            <a:r>
              <a:rPr lang="es-MX" dirty="0"/>
              <a:t>entiende por narrativa la descripción oral o escrita de un acontecimiento, real o ficticio, con el fin de persuadir y entretener al espectador, el cual puede ser un lector o un oyente.</a:t>
            </a:r>
          </a:p>
          <a:p>
            <a:pPr marL="0" indent="0">
              <a:buNone/>
            </a:pPr>
            <a:r>
              <a:rPr lang="es-MX" dirty="0" smtClean="0"/>
              <a:t>Por </a:t>
            </a:r>
            <a:r>
              <a:rPr lang="es-MX" dirty="0"/>
              <a:t>su parte, en teoría literaria la narrativa es un género literario empleado por el autor para narrar una secuencia de hechos ocurridos en un tiempo y espacio determinado, vivenciados por uno o varios personajes.</a:t>
            </a:r>
          </a:p>
          <a:p>
            <a:pPr marL="0" indent="0">
              <a:buNone/>
            </a:pPr>
            <a:r>
              <a:rPr lang="es-MX" dirty="0" smtClean="0"/>
              <a:t>Por </a:t>
            </a:r>
            <a:r>
              <a:rPr lang="es-MX" dirty="0"/>
              <a:t>tanto, la narrativa también implica una forma de comunicación, bien sea oral o escrita, como ya se expuso, cuyo objetivo es la narración de una historia real o ficticia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581191" y="768426"/>
            <a:ext cx="11029616" cy="988332"/>
          </a:xfrm>
        </p:spPr>
        <p:txBody>
          <a:bodyPr>
            <a:normAutofit/>
          </a:bodyPr>
          <a:lstStyle/>
          <a:p>
            <a:r>
              <a:rPr lang="es-MX" sz="2000" b="1" dirty="0" smtClean="0"/>
              <a:t>NARRATIVA</a:t>
            </a:r>
            <a:r>
              <a:rPr lang="es-MX" sz="2000" dirty="0" smtClean="0"/>
              <a:t/>
            </a:r>
            <a:br>
              <a:rPr lang="es-MX" sz="2000" dirty="0" smtClean="0"/>
            </a:b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09803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09600" y="678873"/>
            <a:ext cx="1095894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b="1" dirty="0" smtClean="0"/>
          </a:p>
          <a:p>
            <a:pPr algn="ctr"/>
            <a:r>
              <a:rPr lang="es-MX" b="1" dirty="0" smtClean="0"/>
              <a:t>TIPOS DE NARRATIVA</a:t>
            </a:r>
          </a:p>
          <a:p>
            <a:pPr algn="ctr"/>
            <a:endParaRPr lang="es-MX" b="1" dirty="0"/>
          </a:p>
          <a:p>
            <a:pPr algn="ctr"/>
            <a:endParaRPr lang="es-MX" b="1" dirty="0" smtClean="0"/>
          </a:p>
          <a:p>
            <a:pPr algn="ctr"/>
            <a:endParaRPr lang="es-MX" b="1" dirty="0" smtClean="0"/>
          </a:p>
          <a:p>
            <a:r>
              <a:rPr lang="es-MX" u="sng" dirty="0"/>
              <a:t>Ámbito cotidiano</a:t>
            </a:r>
            <a:r>
              <a:rPr lang="es-MX" dirty="0"/>
              <a:t>: se trata de narraciones, orales o escritas, en las que se relatan unos hechos o acontecimientos de los que somos participes directa o indirectamente: una anécdota, un testimonio,  una experiencia personal, un diario</a:t>
            </a:r>
            <a:r>
              <a:rPr lang="es-MX" dirty="0" smtClean="0"/>
              <a:t>,…</a:t>
            </a:r>
          </a:p>
          <a:p>
            <a:endParaRPr lang="es-MX" dirty="0"/>
          </a:p>
          <a:p>
            <a:r>
              <a:rPr lang="es-MX" u="sng" dirty="0"/>
              <a:t>Ámbito literario</a:t>
            </a:r>
            <a:r>
              <a:rPr lang="es-MX" dirty="0"/>
              <a:t>: engloba las narraciones ficticias, como las que se relatan en prosa (novelas, cuentos populares o literarios) o en verso (romances, poemas épicos, etc.), y que se ajustan a las características propias que posee todo texto literario</a:t>
            </a:r>
            <a:r>
              <a:rPr lang="es-MX" dirty="0" smtClean="0"/>
              <a:t>.</a:t>
            </a:r>
          </a:p>
          <a:p>
            <a:endParaRPr lang="es-MX" dirty="0"/>
          </a:p>
          <a:p>
            <a:r>
              <a:rPr lang="es-MX" u="sng" dirty="0"/>
              <a:t>Ámbito periodístico</a:t>
            </a:r>
            <a:r>
              <a:rPr lang="es-MX" dirty="0"/>
              <a:t>: en él se incluyen acontecimientos de actualidad, que pueden adoptar la forma de una noticia, un relato novedosos reciente y de interés público, o también la de una crónica, la narración de un acontecimiento relevante a lo largo de un periodo de tiempo determinado. </a:t>
            </a:r>
          </a:p>
          <a:p>
            <a:pPr algn="ctr"/>
            <a:endParaRPr lang="es-MX" b="1" dirty="0"/>
          </a:p>
          <a:p>
            <a:pPr algn="just"/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6851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14F641-0AA4-46DF-B52D-011067E28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es-ES" sz="1800" b="1" dirty="0"/>
              <a:t>focalización</a:t>
            </a:r>
            <a:endParaRPr lang="es-ES" sz="18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C86B75F4-ECF0-452D-BB80-1416C7E14B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0" indent="0" algn="ctr">
              <a:buNone/>
            </a:pPr>
            <a:r>
              <a:rPr lang="es-MX" sz="1400" dirty="0"/>
              <a:t>Focalización </a:t>
            </a:r>
            <a:r>
              <a:rPr lang="es-MX" sz="1400" dirty="0" smtClean="0"/>
              <a:t>Cero</a:t>
            </a:r>
          </a:p>
          <a:p>
            <a:pPr marL="0" indent="0" algn="ctr">
              <a:buNone/>
            </a:pPr>
            <a:endParaRPr lang="es-MX" sz="1400" dirty="0"/>
          </a:p>
          <a:p>
            <a:pPr marL="0" indent="0" algn="ctr">
              <a:buNone/>
            </a:pPr>
            <a:endParaRPr lang="es-MX" sz="1400" dirty="0" smtClean="0"/>
          </a:p>
          <a:p>
            <a:pPr marL="0" indent="0" algn="ctr">
              <a:buNone/>
            </a:pPr>
            <a:endParaRPr lang="es-MX" sz="1400" dirty="0" smtClean="0"/>
          </a:p>
          <a:p>
            <a:pPr marL="0" indent="0" algn="ctr">
              <a:buNone/>
            </a:pPr>
            <a:r>
              <a:rPr lang="es-MX" sz="1400" dirty="0" smtClean="0"/>
              <a:t>Focalización Interna</a:t>
            </a:r>
          </a:p>
          <a:p>
            <a:pPr marL="0" indent="0" algn="ctr">
              <a:buNone/>
            </a:pPr>
            <a:endParaRPr lang="es-MX" sz="1400" dirty="0"/>
          </a:p>
          <a:p>
            <a:pPr marL="0" indent="0" algn="ctr">
              <a:buNone/>
            </a:pPr>
            <a:endParaRPr lang="es-MX" sz="1400" dirty="0" smtClean="0"/>
          </a:p>
          <a:p>
            <a:pPr marL="0" indent="0" algn="ctr">
              <a:buNone/>
            </a:pPr>
            <a:endParaRPr lang="es-MX" sz="1400" dirty="0"/>
          </a:p>
          <a:p>
            <a:pPr marL="0" indent="0" algn="ctr">
              <a:buNone/>
            </a:pPr>
            <a:r>
              <a:rPr lang="es-MX" sz="1400" dirty="0"/>
              <a:t>Focalización Externa</a:t>
            </a:r>
            <a:endParaRPr lang="es-ES" sz="14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9743281F-51FF-4F76-8197-3F6219E3596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145430" y="2714624"/>
            <a:ext cx="3378403" cy="3492212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es-MX" sz="1400" dirty="0">
                <a:solidFill>
                  <a:schemeClr val="tx1"/>
                </a:solidFill>
              </a:rPr>
              <a:t>Narrador </a:t>
            </a:r>
            <a:r>
              <a:rPr lang="es-MX" sz="1400" dirty="0" smtClean="0">
                <a:solidFill>
                  <a:schemeClr val="tx1"/>
                </a:solidFill>
              </a:rPr>
              <a:t>Omnisciente</a:t>
            </a:r>
          </a:p>
          <a:p>
            <a:pPr marL="0" indent="0">
              <a:buNone/>
            </a:pPr>
            <a:endParaRPr lang="es-MX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1400" dirty="0" smtClean="0">
                <a:solidFill>
                  <a:schemeClr val="tx1"/>
                </a:solidFill>
              </a:rPr>
              <a:t>Narrador Protagonista</a:t>
            </a:r>
          </a:p>
          <a:p>
            <a:pPr marL="0" indent="0">
              <a:buNone/>
            </a:pPr>
            <a:r>
              <a:rPr lang="es-MX" sz="1400" dirty="0">
                <a:solidFill>
                  <a:schemeClr val="tx1"/>
                </a:solidFill>
              </a:rPr>
              <a:t>Narrador </a:t>
            </a:r>
            <a:r>
              <a:rPr lang="es-MX" sz="1400" dirty="0" smtClean="0">
                <a:solidFill>
                  <a:schemeClr val="tx1"/>
                </a:solidFill>
              </a:rPr>
              <a:t>Testigo</a:t>
            </a:r>
          </a:p>
          <a:p>
            <a:pPr marL="0" indent="0">
              <a:buNone/>
            </a:pPr>
            <a:endParaRPr lang="es-MX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1400" dirty="0">
                <a:solidFill>
                  <a:schemeClr val="tx1"/>
                </a:solidFill>
              </a:rPr>
              <a:t>Narrador </a:t>
            </a:r>
            <a:r>
              <a:rPr lang="es-MX" sz="1400" dirty="0" smtClean="0">
                <a:solidFill>
                  <a:schemeClr val="tx1"/>
                </a:solidFill>
              </a:rPr>
              <a:t>Observador (de </a:t>
            </a:r>
            <a:r>
              <a:rPr lang="es-MX" sz="1400" dirty="0">
                <a:solidFill>
                  <a:schemeClr val="tx1"/>
                </a:solidFill>
              </a:rPr>
              <a:t>conocimiento relativo).</a:t>
            </a:r>
          </a:p>
          <a:p>
            <a:pPr marL="0" indent="0">
              <a:buNone/>
            </a:pP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2A3EC13-9EA6-4C20-BA5C-D7D92AFF848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400414" y="2714624"/>
            <a:ext cx="3378403" cy="4032540"/>
          </a:xfrm>
        </p:spPr>
        <p:txBody>
          <a:bodyPr rtlCol="0">
            <a:normAutofit/>
          </a:bodyPr>
          <a:lstStyle/>
          <a:p>
            <a:pPr marL="0" indent="0" algn="just">
              <a:buNone/>
            </a:pPr>
            <a:r>
              <a:rPr lang="es-MX" sz="1400" dirty="0">
                <a:solidFill>
                  <a:schemeClr val="tx1"/>
                </a:solidFill>
              </a:rPr>
              <a:t>El narrador no está limitado o focalizado. Conoce todo sobre los personajes, incluso sus pensamientos, puede moverse por todos los lugares e introducirse en la mente de cualquiera</a:t>
            </a:r>
            <a:r>
              <a:rPr lang="es-MX" sz="14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MX" sz="1400" dirty="0" smtClean="0">
                <a:solidFill>
                  <a:schemeClr val="tx1"/>
                </a:solidFill>
              </a:rPr>
              <a:t>El </a:t>
            </a:r>
            <a:r>
              <a:rPr lang="es-MX" sz="1400" dirty="0">
                <a:solidFill>
                  <a:schemeClr val="tx1"/>
                </a:solidFill>
              </a:rPr>
              <a:t>narrador describe desde la perspectiva de uno de los personajes, o sea, es subjetivo. Restringe el grado de conocimiento, ya que sólo sabe lo mismo </a:t>
            </a:r>
            <a:r>
              <a:rPr lang="es-MX" sz="1400" dirty="0" smtClean="0">
                <a:solidFill>
                  <a:schemeClr val="tx1"/>
                </a:solidFill>
              </a:rPr>
              <a:t>que </a:t>
            </a:r>
            <a:r>
              <a:rPr lang="es-MX" sz="1400" dirty="0">
                <a:solidFill>
                  <a:schemeClr val="tx1"/>
                </a:solidFill>
              </a:rPr>
              <a:t>el personaje</a:t>
            </a:r>
            <a:r>
              <a:rPr lang="es-MX" sz="14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s-MX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1400" dirty="0" smtClean="0">
                <a:solidFill>
                  <a:schemeClr val="tx1"/>
                </a:solidFill>
              </a:rPr>
              <a:t>El </a:t>
            </a:r>
            <a:r>
              <a:rPr lang="es-MX" sz="1400" dirty="0">
                <a:solidFill>
                  <a:schemeClr val="tx1"/>
                </a:solidFill>
              </a:rPr>
              <a:t>narrador solo relata lo que ve y oye desde fuera, no tiene acceso a la conciencia de </a:t>
            </a:r>
            <a:r>
              <a:rPr lang="es-MX" sz="1400" dirty="0" smtClean="0">
                <a:solidFill>
                  <a:schemeClr val="tx1"/>
                </a:solidFill>
              </a:rPr>
              <a:t>los personajes</a:t>
            </a:r>
            <a:r>
              <a:rPr lang="es-MX" sz="14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es-MX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733593" y="2092036"/>
            <a:ext cx="1102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dirty="0"/>
          </a:p>
        </p:txBody>
      </p:sp>
      <p:sp>
        <p:nvSpPr>
          <p:cNvPr id="17" name="CuadroTexto 16"/>
          <p:cNvSpPr txBox="1"/>
          <p:nvPr/>
        </p:nvSpPr>
        <p:spPr>
          <a:xfrm>
            <a:off x="581193" y="1884218"/>
            <a:ext cx="1094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La focalización es el punto de vista que adopta el narrador para contar su historia. El conocimiento del narrador será total, parcial o limitado dependiendo de la posición en la que se sitúe. Existen tres tipos: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7599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8B9C974-1FBD-45F1-9D81-5427101D1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236735" cy="4525104"/>
          </a:xfrm>
        </p:spPr>
        <p:txBody>
          <a:bodyPr rtlCol="0">
            <a:normAutofit lnSpcReduction="10000"/>
          </a:bodyPr>
          <a:lstStyle/>
          <a:p>
            <a:pPr marL="0" indent="0" algn="just" fontAlgn="t">
              <a:buNone/>
            </a:pPr>
            <a:r>
              <a:rPr lang="es-MX" dirty="0"/>
              <a:t>Hermenéutica se refiere al arte de interpretar textos bien sean de carácter sagrado, filosófico o literario.</a:t>
            </a:r>
          </a:p>
          <a:p>
            <a:pPr marL="0" indent="0" algn="just" fontAlgn="t">
              <a:buNone/>
            </a:pPr>
            <a:r>
              <a:rPr lang="es-MX" dirty="0"/>
              <a:t>Asimismo, a través de la hermenéutica se pretende encontrar el verdadero significado de las palabras, tanto escritas como verbales</a:t>
            </a:r>
            <a:r>
              <a:rPr lang="es-MX" dirty="0" smtClean="0"/>
              <a:t>.</a:t>
            </a:r>
          </a:p>
          <a:p>
            <a:pPr marL="0" indent="0" algn="just" fontAlgn="t">
              <a:buNone/>
            </a:pPr>
            <a:r>
              <a:rPr lang="es-MX" dirty="0"/>
              <a:t>La hermenéutica tiene sus orígenes en la Antigüedad, cuando diversos pensadores se concentraron en la tarea de interpretar los textos o escrituras sagradas a fin de diferenciar la verdad de lo espiritual, y esclarecer aquello que resultaba ambiguo o poco claro. Algunos de ellos fueron Filón de Alejandría, Agustín de Hipona, Martín Lutero, entre otros.</a:t>
            </a:r>
          </a:p>
          <a:p>
            <a:pPr marL="0" indent="0" algn="just" fontAlgn="t">
              <a:buNone/>
            </a:pPr>
            <a:r>
              <a:rPr lang="es-MX" dirty="0" smtClean="0"/>
              <a:t>Sin </a:t>
            </a:r>
            <a:r>
              <a:rPr lang="es-MX" dirty="0"/>
              <a:t>embargo, fue en la Edad Moderna que los estudios entorno a la hermenéutica tomaron mayor forma tras las contribuciones del filósofo Friedrich </a:t>
            </a:r>
            <a:r>
              <a:rPr lang="es-MX" dirty="0" err="1"/>
              <a:t>Schleiermacher</a:t>
            </a:r>
            <a:r>
              <a:rPr lang="es-MX" dirty="0"/>
              <a:t>, por lo que es considerado como padre de la hermenéutica.</a:t>
            </a:r>
          </a:p>
          <a:p>
            <a:pPr marL="0" indent="0" algn="just" fontAlgn="t">
              <a:buNone/>
            </a:pPr>
            <a:r>
              <a:rPr lang="es-MX" dirty="0" smtClean="0"/>
              <a:t>Entre </a:t>
            </a:r>
            <a:r>
              <a:rPr lang="es-MX" dirty="0"/>
              <a:t>sus principios propuestos por </a:t>
            </a:r>
            <a:r>
              <a:rPr lang="es-MX" dirty="0" err="1"/>
              <a:t>Schleiermacher</a:t>
            </a:r>
            <a:r>
              <a:rPr lang="es-MX" dirty="0"/>
              <a:t> destaca la idea de comprender e interpretar el discurso tal cual lo expone el autor, y luego proponer una interpretación aún mejor que ésta.</a:t>
            </a:r>
          </a:p>
          <a:p>
            <a:pPr marL="0" indent="0" algn="just" fontAlgn="t">
              <a:buNone/>
            </a:pPr>
            <a:r>
              <a:rPr lang="es-MX" dirty="0" smtClean="0"/>
              <a:t>El </a:t>
            </a:r>
            <a:r>
              <a:rPr lang="es-MX" dirty="0"/>
              <a:t>término hermenéutica deriva del griego </a:t>
            </a:r>
            <a:r>
              <a:rPr lang="es-MX" dirty="0" err="1"/>
              <a:t>ἑρμηνευτικὴ</a:t>
            </a:r>
            <a:r>
              <a:rPr lang="es-MX" dirty="0"/>
              <a:t> </a:t>
            </a:r>
            <a:r>
              <a:rPr lang="es-MX" dirty="0" err="1"/>
              <a:t>τέχνη</a:t>
            </a:r>
            <a:r>
              <a:rPr lang="es-MX" dirty="0"/>
              <a:t> (</a:t>
            </a:r>
            <a:r>
              <a:rPr lang="es-MX" dirty="0" err="1"/>
              <a:t>hermeneutiké</a:t>
            </a:r>
            <a:r>
              <a:rPr lang="es-MX" dirty="0"/>
              <a:t> </a:t>
            </a:r>
            <a:r>
              <a:rPr lang="es-MX" dirty="0" err="1"/>
              <a:t>tejne</a:t>
            </a:r>
            <a:r>
              <a:rPr lang="es-MX" dirty="0"/>
              <a:t>), que significa el ‘arte de explicar, traducir, aclarar o interpretar’. Asimismo, la palabra hermenéutica se relaciona con el nombre del dios griego Hermes, el dios mensajero con la capacidad de descifrar significados </a:t>
            </a:r>
            <a:r>
              <a:rPr lang="es-MX" dirty="0" smtClean="0"/>
              <a:t>ocultos.</a:t>
            </a:r>
            <a:endParaRPr lang="es-MX" dirty="0"/>
          </a:p>
          <a:p>
            <a:pPr marL="0" indent="0" rtl="0">
              <a:buNone/>
            </a:pPr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951106-A246-4D28-94E0-0BCD20C76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sz="1800" b="1" dirty="0" smtClean="0"/>
              <a:t>hermenéutica</a:t>
            </a:r>
            <a:endParaRPr lang="es-ES" sz="1800" b="1" dirty="0"/>
          </a:p>
        </p:txBody>
      </p:sp>
    </p:spTree>
    <p:extLst>
      <p:ext uri="{BB962C8B-B14F-4D97-AF65-F5344CB8AC3E}">
        <p14:creationId xmlns:p14="http://schemas.microsoft.com/office/powerpoint/2010/main" val="323928201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Custom 11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Custom 2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011_TF00315753" id="{D1E8010F-3DBA-428A-9B32-A8AA99AD8BF1}" vid="{C524538D-DC32-4A1C-A6E4-BABDD843EF2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658AF07-9E42-47AF-83DF-C9E8FADF71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3253B1-1887-43EF-BBA6-7E1941C427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C4EF74-2977-4065-95FE-55F8E4B639D4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6dc4bcd6-49db-4c07-9060-8acfc67cef9f"/>
    <ds:schemaRef ds:uri="fb0879af-3eba-417a-a55a-ffe6dcd6ca7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lluvia de ideas</Template>
  <TotalTime>0</TotalTime>
  <Words>411</Words>
  <Application>Microsoft Office PowerPoint</Application>
  <PresentationFormat>Panorámica</PresentationFormat>
  <Paragraphs>65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Candara</vt:lpstr>
      <vt:lpstr>Wingdings 2</vt:lpstr>
      <vt:lpstr>Dividendo</vt:lpstr>
      <vt:lpstr>Escuela normal de educación preescolar </vt:lpstr>
      <vt:lpstr>Subir los conceptos palabras e ideas para conceptualización y confrontación con su escrito para transformarlo en narrativa autobiografía</vt:lpstr>
      <vt:lpstr>NARRATIVA </vt:lpstr>
      <vt:lpstr>Presentación de PowerPoint</vt:lpstr>
      <vt:lpstr>focalización</vt:lpstr>
      <vt:lpstr>hermenéutica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2019-09-14T02:15:40Z</dcterms:created>
  <dcterms:modified xsi:type="dcterms:W3CDTF">2019-09-14T03:33:43Z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